
<file path=[Content_Types].xml><?xml version="1.0" encoding="utf-8"?>
<Types xmlns="http://schemas.openxmlformats.org/package/2006/content-types">
  <Default Extension="xml" ContentType="application/xml"/>
  <Default Extension="jpg&amp;ehk=qPOBTDQWMeRvxJGd" ContentType="image/jpeg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62" r:id="rId4"/>
    <p:sldId id="264" r:id="rId5"/>
    <p:sldId id="267" r:id="rId6"/>
    <p:sldId id="266" r:id="rId7"/>
    <p:sldId id="265" r:id="rId8"/>
    <p:sldId id="271" r:id="rId9"/>
    <p:sldId id="270" r:id="rId10"/>
    <p:sldId id="268" r:id="rId11"/>
    <p:sldId id="269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290" r:id="rId30"/>
    <p:sldId id="287" r:id="rId31"/>
    <p:sldId id="258" r:id="rId32"/>
    <p:sldId id="259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4" autoAdjust="0"/>
    <p:restoredTop sz="78729" autoAdjust="0"/>
  </p:normalViewPr>
  <p:slideViewPr>
    <p:cSldViewPr snapToGrid="0">
      <p:cViewPr varScale="1">
        <p:scale>
          <a:sx n="98" d="100"/>
          <a:sy n="98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51" y="3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\jariangibson\Desktop\VMware%20IC-PVS\IC-PV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Provisioning</a:t>
            </a:r>
            <a:r>
              <a:rPr lang="en-US" baseline="0" dirty="0"/>
              <a:t> Services XDSW, SVSW, Scripted Time to Deploy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'IC vs PVS'!$N$21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ED9-42D4-84BB-47829DA52D3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ED9-42D4-84BB-47829DA52D3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ED9-42D4-84BB-47829DA52D3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ED9-42D4-84BB-47829DA52D3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AED9-42D4-84BB-47829DA52D3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AED9-42D4-84BB-47829DA52D3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AED9-42D4-84BB-47829DA52D34}"/>
              </c:ext>
            </c:extLst>
          </c:dPt>
          <c:cat>
            <c:strRef>
              <c:f>'IC vs PVS'!$M$22:$M$28</c:f>
              <c:strCache>
                <c:ptCount val="7"/>
                <c:pt idx="0">
                  <c:v>PVS 250 M/M XDSW</c:v>
                </c:pt>
                <c:pt idx="1">
                  <c:v>PVS 500 M/M XDSW</c:v>
                </c:pt>
                <c:pt idx="2">
                  <c:v>PVS 250 M/M Scripted</c:v>
                </c:pt>
                <c:pt idx="3">
                  <c:v>PVS 500 M/M Scripted</c:v>
                </c:pt>
                <c:pt idx="4">
                  <c:v>PVS 250 M/S XDSW</c:v>
                </c:pt>
                <c:pt idx="5">
                  <c:v>PVS 250 M/S SVSW</c:v>
                </c:pt>
                <c:pt idx="6">
                  <c:v>PVS 250 M/S Scripted</c:v>
                </c:pt>
              </c:strCache>
            </c:strRef>
          </c:cat>
          <c:val>
            <c:numRef>
              <c:f>'IC vs PVS'!$N$22:$N$28</c:f>
              <c:numCache>
                <c:formatCode>h:mm:ss</c:formatCode>
                <c:ptCount val="7"/>
                <c:pt idx="0">
                  <c:v>0.0402199074074074</c:v>
                </c:pt>
                <c:pt idx="1">
                  <c:v>0.0816319444444444</c:v>
                </c:pt>
                <c:pt idx="2">
                  <c:v>0.00626157407407407</c:v>
                </c:pt>
                <c:pt idx="3">
                  <c:v>0.0151388888888889</c:v>
                </c:pt>
                <c:pt idx="4">
                  <c:v>0.040775462962963</c:v>
                </c:pt>
                <c:pt idx="5">
                  <c:v>0.0140162037037037</c:v>
                </c:pt>
                <c:pt idx="6">
                  <c:v>0.00702546296296296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AED9-42D4-84BB-47829DA52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852928"/>
        <c:axId val="1493854704"/>
      </c:barChart>
      <c:catAx>
        <c:axId val="149385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854704"/>
        <c:crosses val="autoZero"/>
        <c:auto val="1"/>
        <c:lblAlgn val="ctr"/>
        <c:lblOffset val="100"/>
        <c:noMultiLvlLbl val="0"/>
      </c:catAx>
      <c:valAx>
        <c:axId val="149385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Deployment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h]:mm:ss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85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A2D71-FF0F-44BD-B49F-4CC2B361E892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1454A-FC9C-40FF-B1AB-870BFC7FA9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of the VDI and SBC union 2017 http://www.vdilikeapro.com/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1454A-FC9C-40FF-B1AB-870BFC7FA96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67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1454A-FC9C-40FF-B1AB-870BFC7FA96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1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HDX Proxy?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1454A-FC9C-40FF-B1AB-870BFC7FA96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8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4B820-A5EF-474B-B8FF-45D174E5A13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6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86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FFBE4-A869-DE49-BA77-778C1C27E9D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9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State of the VDI and SBC union 2017 http://www.vdilikeapro.com/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1454A-FC9C-40FF-B1AB-870BFC7FA96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3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State of the VDI and SBC union 2017 http://www.vdilikeapro.com/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1454A-FC9C-40FF-B1AB-870BFC7FA96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State of the VDI and SBC union 2017 http://www.vdilikeapro.com/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1454A-FC9C-40FF-B1AB-870BFC7FA96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45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State of the VDI and SBC union 2017 http://www.vdilikeapro.com/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1454A-FC9C-40FF-B1AB-870BFC7FA96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461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State of the VDI and SBC union 2017 http://www.vdilikeapro.com/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1454A-FC9C-40FF-B1AB-870BFC7FA96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90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State of the VDI and SBC union 2017 http://www.vdilikeapro.com/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1454A-FC9C-40FF-B1AB-870BFC7FA96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9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XenDesktop</a:t>
            </a:r>
          </a:p>
          <a:p>
            <a:r>
              <a:rPr lang="en-US" dirty="0"/>
              <a:t>LHC up to 10K VDAs per zone, 40K VDAs per site (multizone)</a:t>
            </a:r>
          </a:p>
          <a:p>
            <a:r>
              <a:rPr lang="en-US" dirty="0"/>
              <a:t>Multi-type licensing – mixed site of CCU &amp; U/D</a:t>
            </a:r>
          </a:p>
          <a:p>
            <a:endParaRPr lang="en-US" dirty="0"/>
          </a:p>
          <a:p>
            <a:r>
              <a:rPr lang="en-US" dirty="0"/>
              <a:t>Horizon</a:t>
            </a:r>
          </a:p>
          <a:p>
            <a:r>
              <a:rPr lang="en-US" dirty="0"/>
              <a:t>Protocol enhancements for URL redirection, network recovery, H.264 codec, multimedia/flash enhancements, client drive redirection,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1454A-FC9C-40FF-B1AB-870BFC7FA96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5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1454A-FC9C-40FF-B1AB-870BFC7FA96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7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78930D-8531-47C1-A0A6-6C6CC9BAA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753F4C3-6B40-4AC1-951A-3962DDD6A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75D9890-4DFA-41C3-9B7E-F4B7C932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770042-3C1C-4475-8686-86DECB59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241D76-DDD3-4063-8E32-36ED0938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5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968CC8-42D6-4442-A06A-92FF16A9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F0A4582-CFD3-44FE-87E3-762A4F948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56A70F-26A7-4F54-94D0-2BD264E9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262C86-D381-491C-89FF-E2DEBF12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137CCA-FC85-4FFC-A681-D823F8C4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1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1B88051-3489-4DBB-A7B7-3F3CEB833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F76C050-67D5-4747-BBC8-AE0C4A695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6BA999-1E2B-46E0-AB89-47F5256D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388A1F-4091-4494-85D1-1C83AFB9F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2CB618-BC60-4D25-8379-FDFFAA3A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04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Title, Conf,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1999" cy="838200"/>
          </a:xfrm>
          <a:prstGeom prst="rect">
            <a:avLst/>
          </a:prstGeom>
        </p:spPr>
        <p:txBody>
          <a:bodyPr/>
          <a:lstStyle>
            <a:lvl1pPr algn="l">
              <a:defRPr sz="4267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08942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1"/>
          <p:cNvSpPr>
            <a:spLocks noGrp="1"/>
          </p:cNvSpPr>
          <p:nvPr>
            <p:ph type="title"/>
          </p:nvPr>
        </p:nvSpPr>
        <p:spPr>
          <a:xfrm>
            <a:off x="5422901" y="411481"/>
            <a:ext cx="6311899" cy="842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422900" y="1965960"/>
            <a:ext cx="6311899" cy="43068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1800"/>
              </a:spcBef>
              <a:buFont typeface="+mj-lt"/>
              <a:buNone/>
              <a:defRPr sz="2200" b="1">
                <a:solidFill>
                  <a:schemeClr val="accent5"/>
                </a:solidFill>
                <a:latin typeface="+mn-lt"/>
              </a:defRPr>
            </a:lvl1pPr>
            <a:lvl2pPr marL="365751" indent="-182875"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lang="en-US" sz="1600" kern="1200" spc="-31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6" indent="-182875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lang="en-US" sz="1600" kern="100" spc="-31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26" indent="-182875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sz="1600" b="0">
                <a:solidFill>
                  <a:schemeClr val="tx1"/>
                </a:solidFill>
                <a:latin typeface="+mn-lt"/>
              </a:defRPr>
            </a:lvl4pPr>
            <a:lvl5pPr marL="731502" indent="-182875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sz="1600" b="0">
                <a:solidFill>
                  <a:schemeClr val="tx1"/>
                </a:solidFill>
                <a:latin typeface="+mn-lt"/>
              </a:defRPr>
            </a:lvl5pPr>
            <a:lvl6pPr marL="914377" indent="-182875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j-lt"/>
              </a:defRPr>
            </a:lvl6pPr>
            <a:lvl7pPr marL="403215" indent="-114297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7pPr>
            <a:lvl8pPr marL="403215" indent="-114297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8pPr>
            <a:lvl9pPr marL="403215" indent="-114297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422900" y="1271016"/>
            <a:ext cx="6311899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spc="-31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reeform: Shape 1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" y="0"/>
            <a:ext cx="4648199" cy="6858000"/>
          </a:xfrm>
          <a:custGeom>
            <a:avLst/>
            <a:gdLst>
              <a:gd name="connsiteX0" fmla="*/ 0 w 4648199"/>
              <a:gd name="connsiteY0" fmla="*/ 0 h 6858000"/>
              <a:gd name="connsiteX1" fmla="*/ 3551151 w 4648199"/>
              <a:gd name="connsiteY1" fmla="*/ 0 h 6858000"/>
              <a:gd name="connsiteX2" fmla="*/ 3630865 w 4648199"/>
              <a:gd name="connsiteY2" fmla="*/ 107758 h 6858000"/>
              <a:gd name="connsiteX3" fmla="*/ 4648199 w 4648199"/>
              <a:gd name="connsiteY3" fmla="*/ 3428964 h 6858000"/>
              <a:gd name="connsiteX4" fmla="*/ 3647920 w 4648199"/>
              <a:gd name="connsiteY4" fmla="*/ 6755256 h 6858000"/>
              <a:gd name="connsiteX5" fmla="*/ 3573116 w 4648199"/>
              <a:gd name="connsiteY5" fmla="*/ 6858000 h 6858000"/>
              <a:gd name="connsiteX6" fmla="*/ 0 w 46481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8199" h="6858000">
                <a:moveTo>
                  <a:pt x="0" y="0"/>
                </a:moveTo>
                <a:lnTo>
                  <a:pt x="3551151" y="0"/>
                </a:lnTo>
                <a:lnTo>
                  <a:pt x="3630865" y="107758"/>
                </a:lnTo>
                <a:cubicBezTo>
                  <a:pt x="4252788" y="995931"/>
                  <a:pt x="4648199" y="2106551"/>
                  <a:pt x="4648199" y="3428964"/>
                </a:cubicBezTo>
                <a:cubicBezTo>
                  <a:pt x="4648199" y="4751377"/>
                  <a:pt x="4261451" y="5864580"/>
                  <a:pt x="3647920" y="6755256"/>
                </a:cubicBezTo>
                <a:lnTo>
                  <a:pt x="35731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039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173" y="78828"/>
            <a:ext cx="11339900" cy="98584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58386" y="6586591"/>
            <a:ext cx="410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fld id="{113BA7D1-EE9A-0241-B0CB-67F65CFD4A8F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56873094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173" y="78828"/>
            <a:ext cx="11312729" cy="98584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448173" y="1600200"/>
            <a:ext cx="5535086" cy="4526280"/>
          </a:xfrm>
          <a:prstGeom prst="rect">
            <a:avLst/>
          </a:prstGeom>
        </p:spPr>
        <p:txBody>
          <a:bodyPr/>
          <a:lstStyle>
            <a:lvl1pPr marL="230188" indent="-230188">
              <a:defRPr/>
            </a:lvl1pPr>
            <a:lvl3pPr marL="461963" indent="-231775">
              <a:buFont typeface="Lucida Grande"/>
              <a:buChar char="–"/>
              <a:defRPr sz="2000"/>
            </a:lvl3pPr>
            <a:lvl5pPr marL="679450" indent="-217488">
              <a:defRPr sz="1800"/>
            </a:lvl5pPr>
            <a:lvl6pPr marL="911225" indent="-231775">
              <a:buFont typeface="Lucida Grande"/>
              <a:buChar char="–"/>
              <a:defRPr sz="1600"/>
            </a:lvl6pPr>
            <a:lvl7pPr marL="1141413" indent="-230188">
              <a:buFont typeface="Lucida Grande"/>
              <a:buChar char="–"/>
              <a:defRPr sz="1600">
                <a:solidFill>
                  <a:schemeClr val="bg1"/>
                </a:solidFill>
              </a:defRPr>
            </a:lvl7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5"/>
            <a:r>
              <a:rPr lang="en-US" dirty="0"/>
              <a:t>Fourth level</a:t>
            </a:r>
          </a:p>
          <a:p>
            <a:pPr lvl="6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21" hasCustomPrompt="1"/>
          </p:nvPr>
        </p:nvSpPr>
        <p:spPr>
          <a:xfrm>
            <a:off x="6228444" y="1600200"/>
            <a:ext cx="5533561" cy="4526280"/>
          </a:xfrm>
          <a:prstGeom prst="rect">
            <a:avLst/>
          </a:prstGeom>
        </p:spPr>
        <p:txBody>
          <a:bodyPr/>
          <a:lstStyle>
            <a:lvl1pPr marL="230188" indent="-230188">
              <a:defRPr/>
            </a:lvl1pPr>
            <a:lvl3pPr marL="461963" indent="-231775">
              <a:buFont typeface="Lucida Grande"/>
              <a:buChar char="–"/>
              <a:defRPr sz="2000"/>
            </a:lvl3pPr>
            <a:lvl5pPr marL="679450" indent="-217488">
              <a:defRPr sz="1800"/>
            </a:lvl5pPr>
            <a:lvl6pPr marL="911225" indent="-231775">
              <a:buFont typeface="Lucida Grande"/>
              <a:buChar char="–"/>
              <a:defRPr sz="1600"/>
            </a:lvl6pPr>
            <a:lvl7pPr marL="1141413" indent="-230188">
              <a:buFont typeface="Lucida Grande"/>
              <a:buChar char="–"/>
              <a:defRPr sz="1600">
                <a:solidFill>
                  <a:schemeClr val="bg1"/>
                </a:solidFill>
              </a:defRPr>
            </a:lvl7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5"/>
            <a:r>
              <a:rPr lang="en-US" dirty="0"/>
              <a:t>Fourth level</a:t>
            </a:r>
          </a:p>
          <a:p>
            <a:pPr lvl="6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58386" y="6586591"/>
            <a:ext cx="410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fld id="{113BA7D1-EE9A-0241-B0CB-67F65CFD4A8F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392391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451727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135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451727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208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A651CE-CA11-4127-8E1F-768C404D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4394BE-D8AD-466F-8E16-E22710B7F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2EE616-9CDD-44CF-8719-8798FD0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462AF6-36C8-486F-8A38-0B7A3338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7402BC-81EA-4860-901D-956F1A85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62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8AA5B1-FD40-4C5C-9DBF-B19704E8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AFD889-0636-44B5-BB37-7EDDB5555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6F35EF-E1C6-4048-98B7-7E61D38F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59D5FA3-172D-41BC-9082-1997ECFD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61D726-DD0D-4F4F-8E99-AF62F7A8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6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03787-E49F-4E5B-B661-618DAC68E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C08A2D-18C8-4135-AD39-4250AFD32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0C97564-EFA6-4074-939A-1F3551B45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E40527-17AC-4673-954B-F15F6998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441C55D-E68E-42B1-A57A-D0F1BE71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B483DAC-263F-40E5-9F6C-C9ECF5BD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3CFCB2-B16C-4011-AB8B-DE4C13D27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016A48-AC7D-41EE-AE83-AAFFBCF1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0FB00D9-A949-4D82-AA3E-0CE1F6645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06D5B29-857C-475D-B933-7807C0D5C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A954173-F3CC-480A-B742-3FF40A9ED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0770D85-EC26-4D54-9E4D-9EC54740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289428F-FE5E-4BC4-9924-80C4CD30C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90FC89-E744-41B4-B0BE-4DF25540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9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8C07DF-479B-4DB7-9043-C6BC1644D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66D4354-48E6-4835-8DA6-AD2C3F37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C7EDE2-FBFF-4B55-AEB2-334A4DCAF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64F82C6-4468-4092-8ED8-88C56145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3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2D02BFE-A58F-4A32-9640-A426983B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2075965-6BCE-4359-BDD6-E26A6474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4EF8A9-DCDD-4DE8-A824-1E56D26D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B68A22-318E-435E-B9E7-4262DABB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90895A-8281-485D-8973-571F34ED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CD51494-F379-4E2F-84A2-D4BDE1DA1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4D06E0E-FA35-4EC0-9A9E-8F930728C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6F0FF36-985B-452F-B3EA-B46807A5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E2DEFA-1EFC-485C-B106-74FFFC6B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5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F510D8-8A6B-4F08-B882-BC5638BD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1B52B68-5040-4FDD-B73D-501843DB3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74D843-D7A2-4D9A-8E42-3BF691AEB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FE6A886-5947-4B3D-A6CC-D0AC329B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60B6CDE-FAC3-47B0-A323-11BFB881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C863BB0-4EAE-4409-989E-732B197B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0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E80A996-C31E-4AC8-AB44-41E0A298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7F06CB-0A3F-4848-95FF-3DD04755E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48C551-9D71-4E03-9FD0-DFC68E8A9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BF4A6-5719-45A1-8F63-05216887C808}" type="datetimeFigureOut">
              <a:rPr lang="en-US" smtClean="0"/>
              <a:t>5/31/17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11E089-1240-40B6-BBBE-0AA9B96D5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A9DA7C-DFFA-4E2E-84FC-893311EF4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20FE8-339C-4CE7-96DA-283E9D74D8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5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chart" Target="../charts/chart1.xml"/><Relationship Id="rId3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tiff"/><Relationship Id="rId3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Relationship Id="rId3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&amp;ehk=qPOBTDQWMeRvxJGd"/><Relationship Id="rId4" Type="http://schemas.openxmlformats.org/officeDocument/2006/relationships/hyperlink" Target="http://cvu-togo-diaspora.org/2010/09/15/togo-sequestration-des-leaders-de-lalternance/2551" TargetMode="External"/><Relationship Id="rId5" Type="http://schemas.openxmlformats.org/officeDocument/2006/relationships/hyperlink" Target="https://creativecommons.org/licenses/by-nc-nd/3.0/" TargetMode="External"/><Relationship Id="rId6" Type="http://schemas.openxmlformats.org/officeDocument/2006/relationships/hyperlink" Target="http://jinxipedia.blogspot.com/2011/05/its-sunday-dont-forget-to-have-good.html" TargetMode="External"/><Relationship Id="rId7" Type="http://schemas.openxmlformats.org/officeDocument/2006/relationships/image" Target="../media/image1.jpeg"/><Relationship Id="rId8" Type="http://schemas.openxmlformats.org/officeDocument/2006/relationships/hyperlink" Target="http://www.citrix.com/SynergyTV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447D74E-073F-438B-9403-800B201BF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92094" cy="89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46ADBF2-40F0-4E30-BBDB-37D4D3E1C9AC}"/>
              </a:ext>
            </a:extLst>
          </p:cNvPr>
          <p:cNvSpPr/>
          <p:nvPr/>
        </p:nvSpPr>
        <p:spPr>
          <a:xfrm>
            <a:off x="359122" y="2905545"/>
            <a:ext cx="1166896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SYN304 – 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Comparison: Delivering Virtual Desktops </a:t>
            </a:r>
          </a:p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with XenDesktop 7.x or Horizon 7.x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7C961E43-9B02-41B4-B776-AA3592B6DAA1}"/>
              </a:ext>
            </a:extLst>
          </p:cNvPr>
          <p:cNvSpPr>
            <a:spLocks noGrp="1"/>
          </p:cNvSpPr>
          <p:nvPr/>
        </p:nvSpPr>
        <p:spPr>
          <a:xfrm>
            <a:off x="549963" y="3982763"/>
            <a:ext cx="5824538" cy="3000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Eduardo Molina, Jarian Gibson</a:t>
            </a:r>
          </a:p>
          <a:p>
            <a:pPr marL="0" indent="0">
              <a:buNone/>
            </a:pPr>
            <a:r>
              <a:rPr lang="en-US" sz="1800" dirty="0"/>
              <a:t>Synergy 2017</a:t>
            </a:r>
            <a:endParaRPr lang="en-US" sz="1050" dirty="0"/>
          </a:p>
          <a:p>
            <a:pPr marL="0" indent="0">
              <a:buNone/>
            </a:pP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506118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D7A5360-E6B1-4F6B-84A2-387D0CA3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69" y="643466"/>
            <a:ext cx="9273061" cy="4752445"/>
          </a:xfrm>
          <a:prstGeom prst="rect">
            <a:avLst/>
          </a:prstGeom>
        </p:spPr>
      </p:pic>
      <p:pic>
        <p:nvPicPr>
          <p:cNvPr id="3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AC13A183-4465-43FB-82CF-F76D0D7D0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C57537FA-0063-41A3-9608-32F7B0DD8819}"/>
              </a:ext>
            </a:extLst>
          </p:cNvPr>
          <p:cNvSpPr txBox="1">
            <a:spLocks/>
          </p:cNvSpPr>
          <p:nvPr/>
        </p:nvSpPr>
        <p:spPr>
          <a:xfrm>
            <a:off x="838200" y="5534025"/>
            <a:ext cx="1051560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Environment Management</a:t>
            </a:r>
          </a:p>
        </p:txBody>
      </p:sp>
    </p:spTree>
    <p:extLst>
      <p:ext uri="{BB962C8B-B14F-4D97-AF65-F5344CB8AC3E}">
        <p14:creationId xmlns:p14="http://schemas.microsoft.com/office/powerpoint/2010/main" val="174258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7D0A4A-8F8B-400F-BF1D-BD6CC9B6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55" y="643466"/>
            <a:ext cx="9504890" cy="4752445"/>
          </a:xfrm>
          <a:prstGeom prst="rect">
            <a:avLst/>
          </a:prstGeom>
        </p:spPr>
      </p:pic>
      <p:pic>
        <p:nvPicPr>
          <p:cNvPr id="2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2E7574AB-09D2-45EB-9C10-04831F904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84ECED19-2BF8-4C2A-A834-A0A405BEA6FE}"/>
              </a:ext>
            </a:extLst>
          </p:cNvPr>
          <p:cNvSpPr txBox="1">
            <a:spLocks/>
          </p:cNvSpPr>
          <p:nvPr/>
        </p:nvSpPr>
        <p:spPr>
          <a:xfrm>
            <a:off x="838200" y="5534025"/>
            <a:ext cx="1051560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Layering</a:t>
            </a:r>
          </a:p>
        </p:txBody>
      </p:sp>
    </p:spTree>
    <p:extLst>
      <p:ext uri="{BB962C8B-B14F-4D97-AF65-F5344CB8AC3E}">
        <p14:creationId xmlns:p14="http://schemas.microsoft.com/office/powerpoint/2010/main" val="391129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C366E7-B1C9-402C-863A-69CF0D7A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our session last year…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3294DF-BD1B-4625-9324-4C798742C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r>
              <a:rPr lang="en-US" sz="2000" dirty="0"/>
              <a:t>Citrix acquisitions</a:t>
            </a:r>
          </a:p>
          <a:p>
            <a:pPr lvl="1"/>
            <a:r>
              <a:rPr lang="en-US" sz="2000" dirty="0"/>
              <a:t>Norksale – WEM</a:t>
            </a:r>
          </a:p>
          <a:p>
            <a:pPr lvl="1"/>
            <a:r>
              <a:rPr lang="en-US" sz="2000" dirty="0"/>
              <a:t>Unidesk – App Layering</a:t>
            </a:r>
          </a:p>
          <a:p>
            <a:pPr lvl="1"/>
            <a:endParaRPr lang="en-US" sz="2000" dirty="0"/>
          </a:p>
          <a:p>
            <a:r>
              <a:rPr lang="en-US" sz="2000" dirty="0"/>
              <a:t>XenDesktop enhancements</a:t>
            </a:r>
          </a:p>
          <a:p>
            <a:pPr lvl="1"/>
            <a:r>
              <a:rPr lang="en-US" sz="2000" dirty="0"/>
              <a:t>Local host cache</a:t>
            </a:r>
          </a:p>
          <a:p>
            <a:pPr lvl="1"/>
            <a:r>
              <a:rPr lang="en-US" sz="2000" dirty="0"/>
              <a:t>Director disk &amp; GPU monitoring</a:t>
            </a:r>
          </a:p>
          <a:p>
            <a:pPr lvl="1"/>
            <a:r>
              <a:rPr lang="en-US" sz="2000" dirty="0"/>
              <a:t>Multi-type licensing</a:t>
            </a:r>
          </a:p>
          <a:p>
            <a:pPr lvl="1"/>
            <a:r>
              <a:rPr lang="en-US" sz="2000" dirty="0"/>
              <a:t>Adaptive Transport/EDT</a:t>
            </a:r>
          </a:p>
          <a:p>
            <a:pPr lvl="1"/>
            <a:r>
              <a:rPr lang="en-US" sz="2000" dirty="0"/>
              <a:t>AMD GPU</a:t>
            </a:r>
          </a:p>
          <a:p>
            <a:pPr lvl="1"/>
            <a:r>
              <a:rPr lang="en-US" sz="2000" dirty="0"/>
              <a:t>Intel Iris Pro</a:t>
            </a:r>
          </a:p>
          <a:p>
            <a:pPr lvl="1"/>
            <a:r>
              <a:rPr lang="en-US" sz="2000" dirty="0"/>
              <a:t>PVS Accelerator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D9C956-7988-4979-91BD-EAD175EDB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r>
              <a:rPr lang="en-US" sz="2000" dirty="0"/>
              <a:t>Horizon enhancements</a:t>
            </a:r>
          </a:p>
          <a:p>
            <a:pPr lvl="1"/>
            <a:r>
              <a:rPr lang="en-US" sz="2000" dirty="0"/>
              <a:t>Instant Clones</a:t>
            </a:r>
          </a:p>
          <a:p>
            <a:pPr lvl="1"/>
            <a:r>
              <a:rPr lang="en-US" sz="2000" dirty="0"/>
              <a:t>Instant Clones for RDSH</a:t>
            </a:r>
          </a:p>
          <a:p>
            <a:pPr lvl="1"/>
            <a:r>
              <a:rPr lang="en-US" sz="2000" dirty="0"/>
              <a:t>Instant Clones vGPU</a:t>
            </a:r>
          </a:p>
          <a:p>
            <a:pPr lvl="1"/>
            <a:r>
              <a:rPr lang="en-US" sz="2000" dirty="0"/>
              <a:t>Instant Clones for XenDesktop</a:t>
            </a:r>
          </a:p>
          <a:p>
            <a:pPr lvl="1"/>
            <a:r>
              <a:rPr lang="en-US" sz="2000" dirty="0"/>
              <a:t>Blast Extreme Adaptive Transport/BEAT</a:t>
            </a:r>
          </a:p>
          <a:p>
            <a:pPr lvl="1"/>
            <a:r>
              <a:rPr lang="en-US" sz="2000" dirty="0"/>
              <a:t>Unified Access Gateway</a:t>
            </a:r>
          </a:p>
        </p:txBody>
      </p:sp>
    </p:spTree>
    <p:extLst>
      <p:ext uri="{BB962C8B-B14F-4D97-AF65-F5344CB8AC3E}">
        <p14:creationId xmlns:p14="http://schemas.microsoft.com/office/powerpoint/2010/main" val="3544624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gnetic Disk 2">
            <a:extLst>
              <a:ext uri="{FF2B5EF4-FFF2-40B4-BE49-F238E27FC236}">
                <a16:creationId xmlns:a16="http://schemas.microsoft.com/office/drawing/2014/main" xmlns="" id="{E85254C3-2666-4A38-A186-A99298EA1A44}"/>
              </a:ext>
            </a:extLst>
          </p:cNvPr>
          <p:cNvSpPr/>
          <p:nvPr/>
        </p:nvSpPr>
        <p:spPr bwMode="gray">
          <a:xfrm>
            <a:off x="403606" y="5553606"/>
            <a:ext cx="4017987" cy="550590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and Storage (HW)</a:t>
            </a:r>
          </a:p>
        </p:txBody>
      </p:sp>
      <p:sp>
        <p:nvSpPr>
          <p:cNvPr id="20" name="Magnetic Disk 3">
            <a:extLst>
              <a:ext uri="{FF2B5EF4-FFF2-40B4-BE49-F238E27FC236}">
                <a16:creationId xmlns:a16="http://schemas.microsoft.com/office/drawing/2014/main" xmlns="" id="{8CB634DD-4698-41EB-BB9C-8ACE896E160A}"/>
              </a:ext>
            </a:extLst>
          </p:cNvPr>
          <p:cNvSpPr/>
          <p:nvPr/>
        </p:nvSpPr>
        <p:spPr bwMode="gray">
          <a:xfrm>
            <a:off x="390543" y="4412441"/>
            <a:ext cx="4017987" cy="55059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Hypervisor</a:t>
            </a:r>
          </a:p>
        </p:txBody>
      </p:sp>
      <p:sp>
        <p:nvSpPr>
          <p:cNvPr id="21" name="Magnetic Disk 4">
            <a:extLst>
              <a:ext uri="{FF2B5EF4-FFF2-40B4-BE49-F238E27FC236}">
                <a16:creationId xmlns:a16="http://schemas.microsoft.com/office/drawing/2014/main" xmlns="" id="{2811B39C-D1C1-43DD-99FB-DD8C92A2EB79}"/>
              </a:ext>
            </a:extLst>
          </p:cNvPr>
          <p:cNvSpPr/>
          <p:nvPr/>
        </p:nvSpPr>
        <p:spPr bwMode="gray">
          <a:xfrm>
            <a:off x="390543" y="3114519"/>
            <a:ext cx="4017987" cy="55059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and Access Layer</a:t>
            </a:r>
          </a:p>
        </p:txBody>
      </p:sp>
      <p:sp>
        <p:nvSpPr>
          <p:cNvPr id="22" name="Magnetic Disk 5">
            <a:extLst>
              <a:ext uri="{FF2B5EF4-FFF2-40B4-BE49-F238E27FC236}">
                <a16:creationId xmlns:a16="http://schemas.microsoft.com/office/drawing/2014/main" xmlns="" id="{EFEC9D99-672E-4E4A-A94E-AE6CC2D184FC}"/>
              </a:ext>
            </a:extLst>
          </p:cNvPr>
          <p:cNvSpPr/>
          <p:nvPr/>
        </p:nvSpPr>
        <p:spPr bwMode="gray">
          <a:xfrm>
            <a:off x="403606" y="1894972"/>
            <a:ext cx="4017987" cy="550590"/>
          </a:xfrm>
          <a:prstGeom prst="flowChartMagneticDisk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 Layer</a:t>
            </a:r>
          </a:p>
        </p:txBody>
      </p:sp>
      <p:sp>
        <p:nvSpPr>
          <p:cNvPr id="23" name="Magnetic Disk 6">
            <a:extLst>
              <a:ext uri="{FF2B5EF4-FFF2-40B4-BE49-F238E27FC236}">
                <a16:creationId xmlns:a16="http://schemas.microsoft.com/office/drawing/2014/main" xmlns="" id="{3D367AD1-B122-4465-A91B-A47A1991E245}"/>
              </a:ext>
            </a:extLst>
          </p:cNvPr>
          <p:cNvSpPr/>
          <p:nvPr/>
        </p:nvSpPr>
        <p:spPr bwMode="gray">
          <a:xfrm>
            <a:off x="403606" y="753804"/>
            <a:ext cx="4017987" cy="550590"/>
          </a:xfrm>
          <a:prstGeom prst="flowChartMagneticDisk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 prstMaterial="plastic">
            <a:bevelT w="1905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Layer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xmlns="" id="{9A288B49-95C5-47CB-AE6F-3D33CE43BFC3}"/>
              </a:ext>
            </a:extLst>
          </p:cNvPr>
          <p:cNvSpPr/>
          <p:nvPr/>
        </p:nvSpPr>
        <p:spPr>
          <a:xfrm rot="10800000">
            <a:off x="4537804" y="2880816"/>
            <a:ext cx="354950" cy="973783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76C84A3-6250-47A9-A504-9AC20BDAC4BE}"/>
              </a:ext>
            </a:extLst>
          </p:cNvPr>
          <p:cNvSpPr/>
          <p:nvPr/>
        </p:nvSpPr>
        <p:spPr>
          <a:xfrm>
            <a:off x="4537803" y="5629417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Compute/Networking/Storage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3128FE8-19B4-445C-95F8-BE871D8F46BF}"/>
              </a:ext>
            </a:extLst>
          </p:cNvPr>
          <p:cNvSpPr/>
          <p:nvPr/>
        </p:nvSpPr>
        <p:spPr>
          <a:xfrm>
            <a:off x="4537803" y="753804"/>
            <a:ext cx="726365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Access and End-points </a:t>
            </a:r>
            <a:r>
              <a:rPr lang="mr-I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–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Citrix Receiver/VMware Horizon Client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D7046275-C38A-4060-A325-971398FE1A47}"/>
              </a:ext>
            </a:extLst>
          </p:cNvPr>
          <p:cNvSpPr/>
          <p:nvPr/>
        </p:nvSpPr>
        <p:spPr>
          <a:xfrm>
            <a:off x="4537803" y="1934128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Settings, Golden Image(s), and Apps</a:t>
            </a: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xmlns="" id="{CC426F9D-B841-4F25-A403-6D33E962453D}"/>
              </a:ext>
            </a:extLst>
          </p:cNvPr>
          <p:cNvSpPr txBox="1"/>
          <p:nvPr/>
        </p:nvSpPr>
        <p:spPr>
          <a:xfrm>
            <a:off x="4905818" y="2680761"/>
            <a:ext cx="555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 (Management, File, AD, SQL, License)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1E15EBD7-A9BD-4A37-9031-7E9E7FF43974}"/>
              </a:ext>
            </a:extLst>
          </p:cNvPr>
          <p:cNvSpPr txBox="1"/>
          <p:nvPr/>
        </p:nvSpPr>
        <p:spPr>
          <a:xfrm>
            <a:off x="4892754" y="3183041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Brokers &amp; Image Management/Provisioning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xmlns="" id="{4446AEE4-ABA5-4ECD-B2C7-AF6C386A1091}"/>
              </a:ext>
            </a:extLst>
          </p:cNvPr>
          <p:cNvSpPr txBox="1"/>
          <p:nvPr/>
        </p:nvSpPr>
        <p:spPr>
          <a:xfrm>
            <a:off x="4892754" y="368532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Controllers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xmlns="" id="{756F76DC-4AC9-499F-82E6-BD4398712289}"/>
              </a:ext>
            </a:extLst>
          </p:cNvPr>
          <p:cNvSpPr txBox="1"/>
          <p:nvPr/>
        </p:nvSpPr>
        <p:spPr>
          <a:xfrm>
            <a:off x="4537803" y="4313896"/>
            <a:ext cx="656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Citrix XenServer/Microsoft Hyper-V/Nutanix AHV/VMware vSphere</a:t>
            </a:r>
          </a:p>
        </p:txBody>
      </p:sp>
      <p:sp>
        <p:nvSpPr>
          <p:cNvPr id="33" name="Title 17">
            <a:extLst>
              <a:ext uri="{FF2B5EF4-FFF2-40B4-BE49-F238E27FC236}">
                <a16:creationId xmlns:a16="http://schemas.microsoft.com/office/drawing/2014/main" xmlns="" id="{EE83FDC4-6A87-4A0C-8539-AC920D0C638A}"/>
              </a:ext>
            </a:extLst>
          </p:cNvPr>
          <p:cNvSpPr txBox="1">
            <a:spLocks/>
          </p:cNvSpPr>
          <p:nvPr/>
        </p:nvSpPr>
        <p:spPr>
          <a:xfrm>
            <a:off x="64326" y="-233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Desktop Virtualization Stack</a:t>
            </a:r>
          </a:p>
        </p:txBody>
      </p:sp>
      <p:pic>
        <p:nvPicPr>
          <p:cNvPr id="34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923653F2-97B6-43A1-AACC-D1A96904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22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able">
            <a:extLst>
              <a:ext uri="{FF2B5EF4-FFF2-40B4-BE49-F238E27FC236}">
                <a16:creationId xmlns:a16="http://schemas.microsoft.com/office/drawing/2014/main" xmlns="" id="{5748D9A2-54B9-4ED9-87F8-73E6068A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12902"/>
            <a:ext cx="10905066" cy="251884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9A6B394-335A-411B-AA42-AAF02438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 your provisioning/image management options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F5238FF2-ACF5-4465-8D19-2DC8B62C2990}"/>
              </a:ext>
            </a:extLst>
          </p:cNvPr>
          <p:cNvSpPr txBox="1">
            <a:spLocks/>
          </p:cNvSpPr>
          <p:nvPr/>
        </p:nvSpPr>
        <p:spPr>
          <a:xfrm>
            <a:off x="448173" y="78828"/>
            <a:ext cx="11339900" cy="985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Know Your Provisioning/Image Management Options!</a:t>
            </a:r>
          </a:p>
        </p:txBody>
      </p:sp>
      <p:pic>
        <p:nvPicPr>
          <p:cNvPr id="14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49784A18-5DD6-47E6-B7E4-2C80FCFCF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412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48" y="78828"/>
            <a:ext cx="11339900" cy="98584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Management and Provisioning Methods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39493" y="1124940"/>
          <a:ext cx="11113014" cy="3968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8521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2272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Clones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Linked</a:t>
                      </a:r>
                      <a:r>
                        <a:rPr lang="en-US" baseline="0" dirty="0"/>
                        <a:t> Clones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Instant</a:t>
                      </a:r>
                      <a:r>
                        <a:rPr lang="en-US" baseline="0" dirty="0"/>
                        <a:t> Clones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0604">
                <a:tc>
                  <a:txBody>
                    <a:bodyPr/>
                    <a:lstStyle/>
                    <a:p>
                      <a:r>
                        <a:rPr lang="en-US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AHV,HV,VS,</a:t>
                      </a:r>
                      <a:r>
                        <a:rPr lang="en-US" baseline="0" dirty="0"/>
                        <a:t> XS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AHV,HV,VS,</a:t>
                      </a:r>
                      <a:r>
                        <a:rPr lang="en-US" baseline="0" dirty="0"/>
                        <a:t> XS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AHV,HV,VS,</a:t>
                      </a:r>
                      <a:r>
                        <a:rPr lang="en-US" baseline="0" dirty="0"/>
                        <a:t> XS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vSphere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vSphere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0604">
                <a:tc>
                  <a:txBody>
                    <a:bodyPr/>
                    <a:lstStyle/>
                    <a:p>
                      <a:r>
                        <a:rPr lang="en-US" dirty="0"/>
                        <a:t>Delivery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Network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  <a:r>
                        <a:rPr lang="en-US" baseline="0" dirty="0"/>
                        <a:t> based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 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0604">
                <a:tc>
                  <a:txBody>
                    <a:bodyPr/>
                    <a:lstStyle/>
                    <a:p>
                      <a:r>
                        <a:rPr lang="en-US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Virtual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Virtual/</a:t>
                      </a:r>
                    </a:p>
                    <a:p>
                      <a:r>
                        <a:rPr lang="en-US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Virtual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Virtual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Virtual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0604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Datastore/</a:t>
                      </a:r>
                    </a:p>
                    <a:p>
                      <a:r>
                        <a:rPr lang="en-US" dirty="0"/>
                        <a:t>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Disk/VHDX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Datastore/</a:t>
                      </a:r>
                    </a:p>
                    <a:p>
                      <a:r>
                        <a:rPr lang="en-US" dirty="0"/>
                        <a:t>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Datastore/</a:t>
                      </a:r>
                    </a:p>
                    <a:p>
                      <a:r>
                        <a:rPr lang="en-US" dirty="0"/>
                        <a:t>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Datastore/</a:t>
                      </a:r>
                    </a:p>
                    <a:p>
                      <a:r>
                        <a:rPr lang="en-US" dirty="0"/>
                        <a:t>Snapshot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0604">
                <a:tc>
                  <a:txBody>
                    <a:bodyPr/>
                    <a:lstStyle/>
                    <a:p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</a:t>
                      </a:r>
                      <a:r>
                        <a:rPr lang="en-US" baseline="0" dirty="0"/>
                        <a:t> in </a:t>
                      </a:r>
                      <a:r>
                        <a:rPr lang="en-US" dirty="0"/>
                        <a:t>Horizon/XD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 from XD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in XD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</a:t>
                      </a:r>
                      <a:r>
                        <a:rPr lang="en-US" baseline="0" dirty="0"/>
                        <a:t> from Horizon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Integrated</a:t>
                      </a:r>
                      <a:r>
                        <a:rPr lang="en-US" baseline="0" dirty="0"/>
                        <a:t> Horizon/</a:t>
                      </a:r>
                    </a:p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Separated XD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4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BF29638B-3EE0-44F4-86C9-FDB65C82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7487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3" y="620479"/>
            <a:ext cx="11339900" cy="98584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Management and Provisioning Methods OS Support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39493" y="2411344"/>
          <a:ext cx="11113014" cy="1773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8521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2272"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Clones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Linked</a:t>
                      </a:r>
                      <a:r>
                        <a:rPr lang="en-US" baseline="0" dirty="0"/>
                        <a:t> Clones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</a:t>
                      </a:r>
                      <a:r>
                        <a:rPr lang="en-US" baseline="0" dirty="0"/>
                        <a:t> Clones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0604"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0604">
                <a:tc>
                  <a:txBody>
                    <a:bodyPr/>
                    <a:lstStyle/>
                    <a:p>
                      <a:r>
                        <a:rPr lang="en-US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FD114E7C-7921-4071-BE48-4B35CBC64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2103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Hypervisor Integration Methods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39493" y="1519804"/>
          <a:ext cx="11113014" cy="336743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8521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521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2272">
                <a:tc>
                  <a:txBody>
                    <a:bodyPr/>
                    <a:lstStyle/>
                    <a:p>
                      <a:r>
                        <a:rPr lang="en-US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Clones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Linked</a:t>
                      </a:r>
                      <a:r>
                        <a:rPr lang="en-US" baseline="0" dirty="0"/>
                        <a:t> Clones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Clones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0604">
                <a:tc>
                  <a:txBody>
                    <a:bodyPr/>
                    <a:lstStyle/>
                    <a:p>
                      <a:r>
                        <a:rPr lang="en-US" dirty="0"/>
                        <a:t>Citrix XenServer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Pool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Pool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Pool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0604">
                <a:tc>
                  <a:txBody>
                    <a:bodyPr/>
                    <a:lstStyle/>
                    <a:p>
                      <a:r>
                        <a:rPr lang="en-US" dirty="0"/>
                        <a:t>Microsoft Hyper-V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VMM/</a:t>
                      </a:r>
                    </a:p>
                    <a:p>
                      <a:r>
                        <a:rPr lang="en-US" dirty="0"/>
                        <a:t>Scripted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VMM/</a:t>
                      </a:r>
                    </a:p>
                    <a:p>
                      <a:r>
                        <a:rPr lang="en-US" dirty="0"/>
                        <a:t>Scripted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0604">
                <a:tc>
                  <a:txBody>
                    <a:bodyPr/>
                    <a:lstStyle/>
                    <a:p>
                      <a:r>
                        <a:rPr lang="en-US" dirty="0"/>
                        <a:t>Nutanix Acropolis</a:t>
                      </a:r>
                      <a:r>
                        <a:rPr lang="en-US" baseline="0" dirty="0"/>
                        <a:t> Hypervisor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Plugin/</a:t>
                      </a:r>
                    </a:p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Scripted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Scripted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Plugin/</a:t>
                      </a:r>
                    </a:p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Scripted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0604">
                <a:tc>
                  <a:txBody>
                    <a:bodyPr/>
                    <a:lstStyle/>
                    <a:p>
                      <a:r>
                        <a:rPr lang="en-US" dirty="0"/>
                        <a:t>VMware vSphere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Composer/</a:t>
                      </a:r>
                    </a:p>
                    <a:p>
                      <a:r>
                        <a:rPr lang="en-US" dirty="0"/>
                        <a:t>vCenter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vCenter/</a:t>
                      </a:r>
                    </a:p>
                    <a:p>
                      <a:r>
                        <a:rPr lang="en-US" dirty="0"/>
                        <a:t>Plugin/</a:t>
                      </a:r>
                    </a:p>
                    <a:p>
                      <a:r>
                        <a:rPr lang="en-US" dirty="0"/>
                        <a:t>AppVolumes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18106A1-7F22-4054-9B68-459CBC730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643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PVS Wizards vs Scripted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196818"/>
              </p:ext>
            </p:extLst>
          </p:nvPr>
        </p:nvGraphicFramePr>
        <p:xfrm>
          <a:off x="908576" y="1351215"/>
          <a:ext cx="10326313" cy="3960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4079744" y="5403171"/>
            <a:ext cx="40767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M/M = Multiple Hosts/Multiple Storage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M/S = Multiple Hosts/Single Storage</a:t>
            </a:r>
          </a:p>
        </p:txBody>
      </p:sp>
      <p:pic>
        <p:nvPicPr>
          <p:cNvPr id="5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06FA23DF-EB74-40E0-98A3-F07F2D50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16796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PVS Wizards vs Scripted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XenDesktop Setup Wizard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Disks in Template Discarded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Cache set to Server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r>
              <a:rPr lang="en-US" dirty="0"/>
              <a:t> Booted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BDM &amp; WC Disks Created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Shutdown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Cache set to vDisk Settings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1"/>
          </p:nvPr>
        </p:nvSpPr>
        <p:spPr>
          <a:xfrm>
            <a:off x="6228410" y="1600201"/>
            <a:ext cx="5532120" cy="173968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Streamed</a:t>
            </a:r>
            <a:r>
              <a:rPr lang="en-US" dirty="0"/>
              <a:t> VM Setup Wizard</a:t>
            </a:r>
          </a:p>
          <a:p>
            <a:r>
              <a:rPr lang="en-US" dirty="0"/>
              <a:t>Single Storage Location only </a:t>
            </a:r>
            <a:r>
              <a:rPr lang="mr-IN" dirty="0"/>
              <a:t>–</a:t>
            </a:r>
            <a:r>
              <a:rPr lang="en-US" dirty="0"/>
              <a:t> Template Storage Location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228410" y="3339886"/>
            <a:ext cx="5532120" cy="1739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0188" indent="-230188" algn="l" defTabSz="1088291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 typeface="Arial"/>
              <a:buChar char="•"/>
              <a:tabLst/>
              <a:defRPr lang="en-US" sz="2400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8788" indent="-228600" algn="l" defTabSz="1088291" rtl="0" eaLnBrk="1" latinLnBrk="0" hangingPunct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Lucida Grande"/>
              <a:buChar char="–"/>
              <a:tabLst/>
              <a:defRPr lang="en-US" sz="2000" kern="120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1963" indent="-231775" algn="l" defTabSz="1088291" rtl="0" eaLnBrk="1" latinLnBrk="0" hangingPunct="1">
              <a:lnSpc>
                <a:spcPct val="100000"/>
              </a:lnSpc>
              <a:spcBef>
                <a:spcPts val="300"/>
              </a:spcBef>
              <a:buClrTx/>
              <a:buFont typeface="Lucida Grande"/>
              <a:buChar char="–"/>
              <a:tabLst/>
              <a:defRPr lang="en-US" sz="2000" kern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9163" indent="-230188" algn="l" defTabSz="1088291" rtl="0" eaLnBrk="1" latinLnBrk="0" hangingPunct="1">
              <a:lnSpc>
                <a:spcPct val="100000"/>
              </a:lnSpc>
              <a:spcBef>
                <a:spcPts val="300"/>
              </a:spcBef>
              <a:buClrTx/>
              <a:buFont typeface="Lucida Grande"/>
              <a:buChar char="–"/>
              <a:tabLst/>
              <a:defRPr lang="en-US" sz="1600" kern="120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9450" indent="-217488" algn="l" defTabSz="1088291" rtl="0" eaLnBrk="1" latinLnBrk="0" hangingPunct="1">
              <a:lnSpc>
                <a:spcPct val="100000"/>
              </a:lnSpc>
              <a:spcBef>
                <a:spcPts val="300"/>
              </a:spcBef>
              <a:buClrTx/>
              <a:buFont typeface="Lucida Grande"/>
              <a:buChar char="–"/>
              <a:tabLst/>
              <a:defRPr lang="en-US" sz="1800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11225" indent="-231775" algn="l" defTabSz="1088291" rtl="0" eaLnBrk="1" latinLnBrk="0" hangingPunct="1">
              <a:spcBef>
                <a:spcPct val="20000"/>
              </a:spcBef>
              <a:buClr>
                <a:schemeClr val="bg1"/>
              </a:buClr>
              <a:buFont typeface="Lucida Grande"/>
              <a:buChar char="–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141413" indent="-230188" algn="l" defTabSz="1088291" rtl="0" eaLnBrk="1" latinLnBrk="0" hangingPunct="1">
              <a:spcBef>
                <a:spcPct val="20000"/>
              </a:spcBef>
              <a:buClr>
                <a:schemeClr val="bg1"/>
              </a:buClr>
              <a:buFont typeface="Lucida Grande"/>
              <a:buChar char="–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Scripted</a:t>
            </a:r>
          </a:p>
          <a:p>
            <a:r>
              <a:rPr lang="en-US" dirty="0">
                <a:solidFill>
                  <a:schemeClr val="tx1"/>
                </a:solidFill>
              </a:rPr>
              <a:t>Fast</a:t>
            </a:r>
          </a:p>
          <a:p>
            <a:r>
              <a:rPr lang="en-US" dirty="0">
                <a:solidFill>
                  <a:schemeClr val="tx1"/>
                </a:solidFill>
              </a:rPr>
              <a:t>Multiple Storage Locations</a:t>
            </a:r>
          </a:p>
          <a:p>
            <a:r>
              <a:rPr lang="en-US" dirty="0">
                <a:solidFill>
                  <a:schemeClr val="tx1"/>
                </a:solidFill>
              </a:rPr>
              <a:t>Template with WC Disk</a:t>
            </a:r>
          </a:p>
          <a:p>
            <a:r>
              <a:rPr lang="en-US" dirty="0">
                <a:solidFill>
                  <a:schemeClr val="tx1"/>
                </a:solidFill>
              </a:rPr>
              <a:t>Hyper-V w/o SCVMM!</a:t>
            </a:r>
          </a:p>
        </p:txBody>
      </p:sp>
      <p:pic>
        <p:nvPicPr>
          <p:cNvPr id="6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7D129078-2282-41C5-99C1-C241450B1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6094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CB96B-F97C-4232-B14C-49958211825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99" cy="6286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200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Please allow us to introduce ourselves…</a:t>
            </a:r>
          </a:p>
        </p:txBody>
      </p:sp>
      <p:pic>
        <p:nvPicPr>
          <p:cNvPr id="3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FB13FC43-FADD-48C3-8114-6D35649FA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erson wearing glasses posing for the camera&#10;&#10;Description generated with high confidence">
            <a:extLst>
              <a:ext uri="{FF2B5EF4-FFF2-40B4-BE49-F238E27FC236}">
                <a16:creationId xmlns:a16="http://schemas.microsoft.com/office/drawing/2014/main" xmlns="" id="{5FFF975C-BFDA-4A99-8DBA-B62A805E3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66" y="1594920"/>
            <a:ext cx="1388223" cy="1431158"/>
          </a:xfrm>
          <a:prstGeom prst="ellipse">
            <a:avLst/>
          </a:prstGeom>
        </p:spPr>
      </p:pic>
      <p:pic>
        <p:nvPicPr>
          <p:cNvPr id="7" name="Picture 6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xmlns="" id="{0D8A481F-C1A1-4160-9CF5-DD7E0FE74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66" y="3765815"/>
            <a:ext cx="1388223" cy="1388223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CC37554-8149-4915-B855-8C9FE46E7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632" y="1594920"/>
            <a:ext cx="2392094" cy="89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1B98966-C8D4-4CED-B618-7C806A2CB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632" y="3765815"/>
            <a:ext cx="2392094" cy="89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901BA75-2E44-47EF-92D3-4B8DE816DDE4}"/>
              </a:ext>
            </a:extLst>
          </p:cNvPr>
          <p:cNvSpPr txBox="1">
            <a:spLocks/>
          </p:cNvSpPr>
          <p:nvPr/>
        </p:nvSpPr>
        <p:spPr>
          <a:xfrm>
            <a:off x="2517660" y="1560303"/>
            <a:ext cx="2949689" cy="497617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C6600"/>
              </a:buClr>
              <a:buSzPct val="120000"/>
              <a:buFont typeface="Wingdings" pitchFamily="2" charset="2"/>
              <a:buChar char="§"/>
              <a:defRPr sz="1800" b="0">
                <a:solidFill>
                  <a:schemeClr val="tx1"/>
                </a:solidFill>
                <a:latin typeface="Arial" pitchFamily="34" charset="0"/>
                <a:ea typeface="Tahoma" pitchFamily="34" charset="0"/>
                <a:cs typeface="Arial" pitchFamily="34" charset="0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685800" marR="0" indent="-22860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tabLst/>
              <a:defRPr sz="1400" b="0">
                <a:solidFill>
                  <a:schemeClr val="tx1"/>
                </a:solidFill>
                <a:latin typeface="Arial" pitchFamily="34" charset="0"/>
                <a:ea typeface="Tahoma" pitchFamily="34" charset="0"/>
                <a:cs typeface="Arial" pitchFamily="34" charset="0"/>
              </a:defRPr>
            </a:lvl3pPr>
            <a:lvl4pPr marL="688975" marR="0" indent="-22860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tabLst/>
              <a:defRPr sz="1400">
                <a:solidFill>
                  <a:schemeClr val="tx1"/>
                </a:solidFill>
                <a:latin typeface="Arial" pitchFamily="34" charset="0"/>
                <a:ea typeface="Tahoma" pitchFamily="34" charset="0"/>
                <a:cs typeface="Arial" pitchFamily="34" charset="0"/>
              </a:defRPr>
            </a:lvl4pPr>
            <a:lvl5pPr marL="685800" marR="0" indent="-22860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B"/>
              </a:buClr>
              <a:buSzTx/>
              <a:buFont typeface="Arial" pitchFamily="34" charset="0"/>
              <a:buChar char="•"/>
              <a:tabLst/>
              <a:defRPr sz="1400">
                <a:solidFill>
                  <a:schemeClr val="tx1"/>
                </a:solidFill>
                <a:latin typeface="Arial" pitchFamily="34" charset="0"/>
                <a:ea typeface="Tahoma" pitchFamily="34" charset="0"/>
                <a:cs typeface="Arial" pitchFamily="34" charset="0"/>
              </a:defRPr>
            </a:lvl5pPr>
            <a:lvl6pPr marL="1147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8C3"/>
              </a:buClr>
              <a:buFont typeface="Calibri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604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8C3"/>
              </a:buClr>
              <a:buFont typeface="Calibri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2062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8C3"/>
              </a:buClr>
              <a:buFont typeface="Calibri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519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8C3"/>
              </a:buClr>
              <a:buFont typeface="Calibri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kern="0" dirty="0"/>
              <a:t>Eduardo Molina</a:t>
            </a:r>
            <a:endParaRPr lang="en-GB" kern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BA6C367-DB5E-4966-A6B6-3EC362D9406B}"/>
              </a:ext>
            </a:extLst>
          </p:cNvPr>
          <p:cNvSpPr/>
          <p:nvPr/>
        </p:nvSpPr>
        <p:spPr>
          <a:xfrm>
            <a:off x="2568461" y="2023302"/>
            <a:ext cx="3910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EUC Architect</a:t>
            </a:r>
          </a:p>
          <a:p>
            <a:pPr marL="0" indent="0" algn="l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RoundTower Technologies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D9E303BA-0ECA-4261-A9F8-1691A16DDFAF}"/>
              </a:ext>
            </a:extLst>
          </p:cNvPr>
          <p:cNvSpPr txBox="1">
            <a:spLocks/>
          </p:cNvSpPr>
          <p:nvPr/>
        </p:nvSpPr>
        <p:spPr>
          <a:xfrm>
            <a:off x="2517660" y="3751033"/>
            <a:ext cx="2949689" cy="497617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C6600"/>
              </a:buClr>
              <a:buSzPct val="120000"/>
              <a:buFont typeface="Wingdings" pitchFamily="2" charset="2"/>
              <a:buChar char="§"/>
              <a:defRPr sz="1800" b="0">
                <a:solidFill>
                  <a:schemeClr val="tx1"/>
                </a:solidFill>
                <a:latin typeface="Arial" pitchFamily="34" charset="0"/>
                <a:ea typeface="Tahoma" pitchFamily="34" charset="0"/>
                <a:cs typeface="Arial" pitchFamily="34" charset="0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685800" marR="0" indent="-22860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tabLst/>
              <a:defRPr sz="1400" b="0">
                <a:solidFill>
                  <a:schemeClr val="tx1"/>
                </a:solidFill>
                <a:latin typeface="Arial" pitchFamily="34" charset="0"/>
                <a:ea typeface="Tahoma" pitchFamily="34" charset="0"/>
                <a:cs typeface="Arial" pitchFamily="34" charset="0"/>
              </a:defRPr>
            </a:lvl3pPr>
            <a:lvl4pPr marL="688975" marR="0" indent="-22860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tabLst/>
              <a:defRPr sz="1400">
                <a:solidFill>
                  <a:schemeClr val="tx1"/>
                </a:solidFill>
                <a:latin typeface="Arial" pitchFamily="34" charset="0"/>
                <a:ea typeface="Tahoma" pitchFamily="34" charset="0"/>
                <a:cs typeface="Arial" pitchFamily="34" charset="0"/>
              </a:defRPr>
            </a:lvl4pPr>
            <a:lvl5pPr marL="685800" marR="0" indent="-22860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B"/>
              </a:buClr>
              <a:buSzTx/>
              <a:buFont typeface="Arial" pitchFamily="34" charset="0"/>
              <a:buChar char="•"/>
              <a:tabLst/>
              <a:defRPr sz="1400">
                <a:solidFill>
                  <a:schemeClr val="tx1"/>
                </a:solidFill>
                <a:latin typeface="Arial" pitchFamily="34" charset="0"/>
                <a:ea typeface="Tahoma" pitchFamily="34" charset="0"/>
                <a:cs typeface="Arial" pitchFamily="34" charset="0"/>
              </a:defRPr>
            </a:lvl5pPr>
            <a:lvl6pPr marL="1147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8C3"/>
              </a:buClr>
              <a:buFont typeface="Calibri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1604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8C3"/>
              </a:buClr>
              <a:buFont typeface="Calibri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2062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8C3"/>
              </a:buClr>
              <a:buFont typeface="Calibri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2519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8C3"/>
              </a:buClr>
              <a:buFont typeface="Calibri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800" kern="0" dirty="0"/>
              <a:t>Jarian Gibson</a:t>
            </a:r>
            <a:endParaRPr lang="en-GB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84E89E1-885C-40C9-B3AF-D04B9B4D9CEB}"/>
              </a:ext>
            </a:extLst>
          </p:cNvPr>
          <p:cNvSpPr/>
          <p:nvPr/>
        </p:nvSpPr>
        <p:spPr>
          <a:xfrm>
            <a:off x="2568461" y="4214032"/>
            <a:ext cx="3910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Independent Consultant</a:t>
            </a:r>
          </a:p>
          <a:p>
            <a:pPr marL="0" indent="0" algn="l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Jarian Gibson Consulting</a:t>
            </a:r>
          </a:p>
        </p:txBody>
      </p:sp>
      <p:pic>
        <p:nvPicPr>
          <p:cNvPr id="14" name="Picture 13" descr="C:\Users\Jim\Downloads\download.jpg">
            <a:extLst>
              <a:ext uri="{FF2B5EF4-FFF2-40B4-BE49-F238E27FC236}">
                <a16:creationId xmlns:a16="http://schemas.microsoft.com/office/drawing/2014/main" xmlns="" id="{911D6B64-ED74-4A10-B16A-F33A04DBD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61" y="2714905"/>
            <a:ext cx="421989" cy="23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:\Users\Jim\Downloads\download.jpg">
            <a:extLst>
              <a:ext uri="{FF2B5EF4-FFF2-40B4-BE49-F238E27FC236}">
                <a16:creationId xmlns:a16="http://schemas.microsoft.com/office/drawing/2014/main" xmlns="" id="{524B1BC9-6D3D-4ACF-B4F0-ABEB0940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60" y="4860363"/>
            <a:ext cx="421989" cy="23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A512515-C4A5-448B-BDA5-7D29AEBBFB55}"/>
              </a:ext>
            </a:extLst>
          </p:cNvPr>
          <p:cNvSpPr/>
          <p:nvPr/>
        </p:nvSpPr>
        <p:spPr>
          <a:xfrm>
            <a:off x="2909364" y="4784706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@jariangibson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2696581-4D2D-467B-A53E-671B61E996FE}"/>
              </a:ext>
            </a:extLst>
          </p:cNvPr>
          <p:cNvSpPr/>
          <p:nvPr/>
        </p:nvSpPr>
        <p:spPr>
          <a:xfrm>
            <a:off x="2909364" y="2631805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@molikop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A49452E-F619-43B9-9E13-168E3DCD99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2831" r="3108" b="4313"/>
          <a:stretch/>
        </p:blipFill>
        <p:spPr>
          <a:xfrm>
            <a:off x="8600326" y="1735720"/>
            <a:ext cx="1038974" cy="6199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CC74298-A7C8-4082-8DD2-2AF44DA2032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62" y="1735720"/>
            <a:ext cx="1161887" cy="61997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88ABA7D-433A-4C7E-B3D1-1AC58D402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2831" r="3108" b="4313"/>
          <a:stretch/>
        </p:blipFill>
        <p:spPr>
          <a:xfrm>
            <a:off x="8600326" y="3904043"/>
            <a:ext cx="1038974" cy="6199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8AA3A0B5-4274-46B9-918B-3951FBD9822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62" y="3904043"/>
            <a:ext cx="1161887" cy="61997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1982002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6A8809E1-A881-4083-87D4-1F9CA50D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15" y="178751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Simplicity…</a:t>
            </a:r>
          </a:p>
        </p:txBody>
      </p:sp>
      <p:pic>
        <p:nvPicPr>
          <p:cNvPr id="11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E52FB7D0-9B04-452A-BB64-C0AA7B043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034" y="1504315"/>
            <a:ext cx="5636302" cy="38538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65" y="1525480"/>
            <a:ext cx="5797513" cy="38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1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A701FA-2127-411D-896C-683797BE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74" y="209453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Convenience… </a:t>
            </a:r>
          </a:p>
        </p:txBody>
      </p:sp>
      <p:pic>
        <p:nvPicPr>
          <p:cNvPr id="1026" name="Picture 2" descr="Add Desktop Pool - RAWC &#10;Desktop Pool Definition &#10;Type &#10;User Assignment &#10;vCenter Server &#10;Setting &#10;Desktop Pool Identification &#10;Desktop Pool Settings &#10;Provisioning Settings &#10;Storage Optimization &#10;vCenter Settings &#10;Guest Customization &#10;Ready to Complete &#10;Provisioning Settings &#10;Basic &#10;Enable provisioning &#10;Stop provisioning on error &#10;Virtual Machine Naming &#10;use a naming pattern &#10;Naming Pattern: &#10;Desktop Pool Sizing &#10;Max number of machines: &#10;Number of spare (powered on) machines: &#10;Provisioning Timing &#10;C) Provision machines on demand &#10;Min number of machines: &#10;@ Provision all machines up-front &#10;250 &#10;Naming Pattern &#10;Virtual machines will be &#10;named according to the &#10;specified naming pattern. By &#10;default, View Manager &#10;appends a unique number to &#10;the specified pattern to &#10;provide a unique name for &#10;each virtual machine. &#10;To place this unique number &#10;elsewhere in the pattern, &#10;use '{ny. (For example: vm- &#10;{n}-sales.). &#10;The unique number can also &#10;be made a fixed length. (For &#10;example: &#10;sales). &#10;See the help for more &#10;naming pattern syntax &#10;options. ">
            <a:extLst>
              <a:ext uri="{FF2B5EF4-FFF2-40B4-BE49-F238E27FC236}">
                <a16:creationId xmlns:a16="http://schemas.microsoft.com/office/drawing/2014/main" xmlns="" id="{61C5C578-4C8A-42D6-9990-125E2C6F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1606550"/>
            <a:ext cx="6284118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edule Push Image &#10;Scheduling &#10;Specify when you want this task to start &#10;start at: 02/02/2017 &#10;Web browser local time &#10;@ Force users to log off &#10;Users will be forced to log off when the system is ready to operate on their virtual machines. Before being &#10;forcibly logged off, users may have a grace period in which to save their work (Global Settings). &#10;O Wait for users to log off &#10;Wait for connected users to disconnect before the task starts. The task starts immediately on machines &#10;without active sessions. &#10;Stop at first error @ &#10;The warning and grace period can be edited in global settings: &#10;Display warning before forced logoff: &#10;Log off time: &#10;Log off message: &#10;5 &#10;Your desktop is &#10;for an important update &#10;minutes ">
            <a:extLst>
              <a:ext uri="{FF2B5EF4-FFF2-40B4-BE49-F238E27FC236}">
                <a16:creationId xmlns:a16="http://schemas.microsoft.com/office/drawing/2014/main" xmlns="" id="{41FBA750-C6F7-44E0-AB3B-360959DA5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1606550"/>
            <a:ext cx="5099049" cy="385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A64888C-14A8-45C3-8A1C-2BA150096651}"/>
              </a:ext>
            </a:extLst>
          </p:cNvPr>
          <p:cNvSpPr/>
          <p:nvPr/>
        </p:nvSpPr>
        <p:spPr>
          <a:xfrm>
            <a:off x="1013411" y="1690688"/>
            <a:ext cx="570772" cy="108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70AD67F-FF5A-4BB8-AA6C-241D67533997}"/>
              </a:ext>
            </a:extLst>
          </p:cNvPr>
          <p:cNvSpPr/>
          <p:nvPr/>
        </p:nvSpPr>
        <p:spPr>
          <a:xfrm>
            <a:off x="3390657" y="3075181"/>
            <a:ext cx="925078" cy="1174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54003457-B2CE-4857-963C-E6746C0F4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405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E26256-7548-4E76-9967-088897BDD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90" y="1917700"/>
            <a:ext cx="7241871" cy="2951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63345E-B3C1-4E3C-9DF1-50EF8FD7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64" y="27463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Remote Access…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B5340098-79C4-4769-9A55-C05B1B59CB88}"/>
              </a:ext>
            </a:extLst>
          </p:cNvPr>
          <p:cNvSpPr txBox="1">
            <a:spLocks/>
          </p:cNvSpPr>
          <p:nvPr/>
        </p:nvSpPr>
        <p:spPr>
          <a:xfrm>
            <a:off x="448173" y="1600200"/>
            <a:ext cx="5535086" cy="4526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XenDesktop</a:t>
            </a:r>
          </a:p>
          <a:p>
            <a:r>
              <a:rPr lang="en-US" dirty="0"/>
              <a:t>Included but not included</a:t>
            </a:r>
          </a:p>
          <a:p>
            <a:pPr lvl="1"/>
            <a:r>
              <a:rPr lang="en-US" dirty="0"/>
              <a:t>Secure Gateway</a:t>
            </a:r>
          </a:p>
          <a:p>
            <a:r>
              <a:rPr lang="en-US" dirty="0"/>
              <a:t>NetScaler Gateway</a:t>
            </a:r>
          </a:p>
          <a:p>
            <a:pPr lvl="1"/>
            <a:r>
              <a:rPr lang="en-US" dirty="0"/>
              <a:t>HDX Proxy!?</a:t>
            </a:r>
          </a:p>
          <a:p>
            <a:pPr marL="0" indent="0">
              <a:buNone/>
            </a:pPr>
            <a:r>
              <a:rPr lang="en-US" dirty="0"/>
              <a:t>Horizon</a:t>
            </a:r>
          </a:p>
          <a:p>
            <a:r>
              <a:rPr lang="en-US" dirty="0"/>
              <a:t>Included</a:t>
            </a:r>
          </a:p>
          <a:p>
            <a:pPr lvl="1"/>
            <a:r>
              <a:rPr lang="en-US" dirty="0"/>
              <a:t>Security Server</a:t>
            </a:r>
          </a:p>
          <a:p>
            <a:pPr lvl="1"/>
            <a:r>
              <a:rPr lang="en-US" dirty="0"/>
              <a:t>Unified Access Gateway</a:t>
            </a:r>
          </a:p>
        </p:txBody>
      </p:sp>
      <p:pic>
        <p:nvPicPr>
          <p:cNvPr id="14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B4EE520B-1930-4288-B83B-25F48F86F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xmlns="" id="{576C90AD-79D9-49F2-BE2A-1DC76C52D911}"/>
              </a:ext>
            </a:extLst>
          </p:cNvPr>
          <p:cNvSpPr/>
          <p:nvPr/>
        </p:nvSpPr>
        <p:spPr>
          <a:xfrm>
            <a:off x="5713543" y="4263316"/>
            <a:ext cx="729051" cy="31795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9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7B335A-FCCB-4854-8EE4-FAD34840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Cloud...</a:t>
            </a:r>
          </a:p>
        </p:txBody>
      </p:sp>
    </p:spTree>
    <p:extLst>
      <p:ext uri="{BB962C8B-B14F-4D97-AF65-F5344CB8AC3E}">
        <p14:creationId xmlns:p14="http://schemas.microsoft.com/office/powerpoint/2010/main" val="363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gray">
          <a:xfrm>
            <a:off x="457200" y="141287"/>
            <a:ext cx="9906000" cy="8604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Citrix Cloud Management</a:t>
            </a: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328583" y="1087427"/>
            <a:ext cx="9842971" cy="2646753"/>
          </a:xfrm>
          <a:custGeom>
            <a:avLst/>
            <a:gdLst>
              <a:gd name="T0" fmla="*/ 849 w 866"/>
              <a:gd name="T1" fmla="*/ 205 h 380"/>
              <a:gd name="T2" fmla="*/ 760 w 866"/>
              <a:gd name="T3" fmla="*/ 132 h 380"/>
              <a:gd name="T4" fmla="*/ 743 w 866"/>
              <a:gd name="T5" fmla="*/ 129 h 380"/>
              <a:gd name="T6" fmla="*/ 736 w 866"/>
              <a:gd name="T7" fmla="*/ 128 h 380"/>
              <a:gd name="T8" fmla="*/ 732 w 866"/>
              <a:gd name="T9" fmla="*/ 122 h 380"/>
              <a:gd name="T10" fmla="*/ 708 w 866"/>
              <a:gd name="T11" fmla="*/ 100 h 380"/>
              <a:gd name="T12" fmla="*/ 650 w 866"/>
              <a:gd name="T13" fmla="*/ 71 h 380"/>
              <a:gd name="T14" fmla="*/ 616 w 866"/>
              <a:gd name="T15" fmla="*/ 67 h 380"/>
              <a:gd name="T16" fmla="*/ 601 w 866"/>
              <a:gd name="T17" fmla="*/ 67 h 380"/>
              <a:gd name="T18" fmla="*/ 596 w 866"/>
              <a:gd name="T19" fmla="*/ 64 h 380"/>
              <a:gd name="T20" fmla="*/ 433 w 866"/>
              <a:gd name="T21" fmla="*/ 0 h 380"/>
              <a:gd name="T22" fmla="*/ 269 w 866"/>
              <a:gd name="T23" fmla="*/ 64 h 380"/>
              <a:gd name="T24" fmla="*/ 265 w 866"/>
              <a:gd name="T25" fmla="*/ 67 h 380"/>
              <a:gd name="T26" fmla="*/ 247 w 866"/>
              <a:gd name="T27" fmla="*/ 67 h 380"/>
              <a:gd name="T28" fmla="*/ 240 w 866"/>
              <a:gd name="T29" fmla="*/ 68 h 380"/>
              <a:gd name="T30" fmla="*/ 224 w 866"/>
              <a:gd name="T31" fmla="*/ 70 h 380"/>
              <a:gd name="T32" fmla="*/ 163 w 866"/>
              <a:gd name="T33" fmla="*/ 96 h 380"/>
              <a:gd name="T34" fmla="*/ 137 w 866"/>
              <a:gd name="T35" fmla="*/ 119 h 380"/>
              <a:gd name="T36" fmla="*/ 126 w 866"/>
              <a:gd name="T37" fmla="*/ 129 h 380"/>
              <a:gd name="T38" fmla="*/ 110 w 866"/>
              <a:gd name="T39" fmla="*/ 131 h 380"/>
              <a:gd name="T40" fmla="*/ 19 w 866"/>
              <a:gd name="T41" fmla="*/ 201 h 380"/>
              <a:gd name="T42" fmla="*/ 28 w 866"/>
              <a:gd name="T43" fmla="*/ 324 h 380"/>
              <a:gd name="T44" fmla="*/ 70 w 866"/>
              <a:gd name="T45" fmla="*/ 363 h 380"/>
              <a:gd name="T46" fmla="*/ 132 w 866"/>
              <a:gd name="T47" fmla="*/ 379 h 380"/>
              <a:gd name="T48" fmla="*/ 280 w 866"/>
              <a:gd name="T49" fmla="*/ 379 h 380"/>
              <a:gd name="T50" fmla="*/ 428 w 866"/>
              <a:gd name="T51" fmla="*/ 379 h 380"/>
              <a:gd name="T52" fmla="*/ 724 w 866"/>
              <a:gd name="T53" fmla="*/ 380 h 380"/>
              <a:gd name="T54" fmla="*/ 791 w 866"/>
              <a:gd name="T55" fmla="*/ 366 h 380"/>
              <a:gd name="T56" fmla="*/ 836 w 866"/>
              <a:gd name="T57" fmla="*/ 327 h 380"/>
              <a:gd name="T58" fmla="*/ 849 w 866"/>
              <a:gd name="T59" fmla="*/ 205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6" h="380">
                <a:moveTo>
                  <a:pt x="849" y="205"/>
                </a:moveTo>
                <a:cubicBezTo>
                  <a:pt x="833" y="168"/>
                  <a:pt x="800" y="139"/>
                  <a:pt x="760" y="132"/>
                </a:cubicBezTo>
                <a:cubicBezTo>
                  <a:pt x="755" y="130"/>
                  <a:pt x="749" y="130"/>
                  <a:pt x="743" y="129"/>
                </a:cubicBezTo>
                <a:cubicBezTo>
                  <a:pt x="741" y="129"/>
                  <a:pt x="738" y="129"/>
                  <a:pt x="736" y="128"/>
                </a:cubicBezTo>
                <a:cubicBezTo>
                  <a:pt x="734" y="126"/>
                  <a:pt x="733" y="124"/>
                  <a:pt x="732" y="122"/>
                </a:cubicBezTo>
                <a:cubicBezTo>
                  <a:pt x="725" y="114"/>
                  <a:pt x="717" y="106"/>
                  <a:pt x="708" y="100"/>
                </a:cubicBezTo>
                <a:cubicBezTo>
                  <a:pt x="691" y="86"/>
                  <a:pt x="671" y="76"/>
                  <a:pt x="650" y="71"/>
                </a:cubicBezTo>
                <a:cubicBezTo>
                  <a:pt x="639" y="69"/>
                  <a:pt x="627" y="67"/>
                  <a:pt x="616" y="67"/>
                </a:cubicBezTo>
                <a:cubicBezTo>
                  <a:pt x="615" y="67"/>
                  <a:pt x="601" y="67"/>
                  <a:pt x="601" y="67"/>
                </a:cubicBezTo>
                <a:cubicBezTo>
                  <a:pt x="599" y="66"/>
                  <a:pt x="598" y="65"/>
                  <a:pt x="596" y="64"/>
                </a:cubicBezTo>
                <a:cubicBezTo>
                  <a:pt x="566" y="26"/>
                  <a:pt x="504" y="0"/>
                  <a:pt x="433" y="0"/>
                </a:cubicBezTo>
                <a:cubicBezTo>
                  <a:pt x="361" y="0"/>
                  <a:pt x="299" y="26"/>
                  <a:pt x="269" y="64"/>
                </a:cubicBezTo>
                <a:cubicBezTo>
                  <a:pt x="268" y="65"/>
                  <a:pt x="267" y="66"/>
                  <a:pt x="265" y="67"/>
                </a:cubicBezTo>
                <a:cubicBezTo>
                  <a:pt x="263" y="67"/>
                  <a:pt x="248" y="67"/>
                  <a:pt x="247" y="67"/>
                </a:cubicBezTo>
                <a:cubicBezTo>
                  <a:pt x="244" y="67"/>
                  <a:pt x="242" y="67"/>
                  <a:pt x="240" y="68"/>
                </a:cubicBezTo>
                <a:cubicBezTo>
                  <a:pt x="235" y="68"/>
                  <a:pt x="230" y="69"/>
                  <a:pt x="224" y="70"/>
                </a:cubicBezTo>
                <a:cubicBezTo>
                  <a:pt x="202" y="74"/>
                  <a:pt x="181" y="83"/>
                  <a:pt x="163" y="96"/>
                </a:cubicBezTo>
                <a:cubicBezTo>
                  <a:pt x="154" y="103"/>
                  <a:pt x="145" y="111"/>
                  <a:pt x="137" y="119"/>
                </a:cubicBezTo>
                <a:cubicBezTo>
                  <a:pt x="134" y="122"/>
                  <a:pt x="131" y="129"/>
                  <a:pt x="126" y="129"/>
                </a:cubicBezTo>
                <a:cubicBezTo>
                  <a:pt x="121" y="129"/>
                  <a:pt x="116" y="130"/>
                  <a:pt x="110" y="131"/>
                </a:cubicBezTo>
                <a:cubicBezTo>
                  <a:pt x="71" y="138"/>
                  <a:pt x="36" y="165"/>
                  <a:pt x="19" y="201"/>
                </a:cubicBezTo>
                <a:cubicBezTo>
                  <a:pt x="0" y="240"/>
                  <a:pt x="4" y="288"/>
                  <a:pt x="28" y="324"/>
                </a:cubicBezTo>
                <a:cubicBezTo>
                  <a:pt x="39" y="340"/>
                  <a:pt x="53" y="353"/>
                  <a:pt x="70" y="363"/>
                </a:cubicBezTo>
                <a:cubicBezTo>
                  <a:pt x="89" y="374"/>
                  <a:pt x="110" y="379"/>
                  <a:pt x="132" y="379"/>
                </a:cubicBezTo>
                <a:cubicBezTo>
                  <a:pt x="181" y="380"/>
                  <a:pt x="231" y="379"/>
                  <a:pt x="280" y="379"/>
                </a:cubicBezTo>
                <a:cubicBezTo>
                  <a:pt x="330" y="379"/>
                  <a:pt x="379" y="379"/>
                  <a:pt x="428" y="379"/>
                </a:cubicBezTo>
                <a:cubicBezTo>
                  <a:pt x="527" y="379"/>
                  <a:pt x="626" y="379"/>
                  <a:pt x="724" y="380"/>
                </a:cubicBezTo>
                <a:cubicBezTo>
                  <a:pt x="748" y="380"/>
                  <a:pt x="770" y="377"/>
                  <a:pt x="791" y="366"/>
                </a:cubicBezTo>
                <a:cubicBezTo>
                  <a:pt x="809" y="357"/>
                  <a:pt x="824" y="343"/>
                  <a:pt x="836" y="327"/>
                </a:cubicBezTo>
                <a:cubicBezTo>
                  <a:pt x="861" y="291"/>
                  <a:pt x="866" y="244"/>
                  <a:pt x="849" y="205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  <a:prstDash val="sysDash"/>
          </a:ln>
          <a:extLst/>
        </p:spPr>
        <p:txBody>
          <a:bodyPr lIns="91396" tIns="45699" rIns="91396" bIns="45699"/>
          <a:lstStyle/>
          <a:p>
            <a:pPr algn="ctr" defTabSz="1087965">
              <a:defRPr/>
            </a:pPr>
            <a:endParaRPr lang="en-US" sz="1999" dirty="0">
              <a:solidFill>
                <a:srgbClr val="000000">
                  <a:lumMod val="85000"/>
                  <a:lumOff val="15000"/>
                </a:srgbClr>
              </a:solidFill>
              <a:cs typeface="Arial" pitchFamily="34" charset="0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1287463" y="1625600"/>
            <a:ext cx="274637" cy="2195513"/>
          </a:xfrm>
          <a:custGeom>
            <a:avLst/>
            <a:gdLst>
              <a:gd name="T0" fmla="*/ 66 w 66"/>
              <a:gd name="T1" fmla="*/ 0 h 2669"/>
              <a:gd name="T2" fmla="*/ 66 w 66"/>
              <a:gd name="T3" fmla="*/ 1263 h 2669"/>
              <a:gd name="T4" fmla="*/ 0 w 66"/>
              <a:gd name="T5" fmla="*/ 1332 h 2669"/>
              <a:gd name="T6" fmla="*/ 66 w 66"/>
              <a:gd name="T7" fmla="*/ 1405 h 2669"/>
              <a:gd name="T8" fmla="*/ 66 w 66"/>
              <a:gd name="T9" fmla="*/ 2669 h 2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2669">
                <a:moveTo>
                  <a:pt x="66" y="0"/>
                </a:moveTo>
                <a:lnTo>
                  <a:pt x="66" y="1263"/>
                </a:lnTo>
                <a:lnTo>
                  <a:pt x="0" y="1332"/>
                </a:lnTo>
                <a:lnTo>
                  <a:pt x="66" y="1405"/>
                </a:lnTo>
                <a:lnTo>
                  <a:pt x="66" y="2669"/>
                </a:lnTo>
              </a:path>
            </a:pathLst>
          </a:cu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396" tIns="45699" rIns="91396" bIns="45699"/>
          <a:lstStyle/>
          <a:p>
            <a:pPr defTabSz="1087965">
              <a:defRPr/>
            </a:pPr>
            <a:endParaRPr lang="en-US" sz="2099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flipV="1">
            <a:off x="1287463" y="4032250"/>
            <a:ext cx="274637" cy="2193925"/>
          </a:xfrm>
          <a:custGeom>
            <a:avLst/>
            <a:gdLst>
              <a:gd name="T0" fmla="*/ 66 w 66"/>
              <a:gd name="T1" fmla="*/ 0 h 2669"/>
              <a:gd name="T2" fmla="*/ 66 w 66"/>
              <a:gd name="T3" fmla="*/ 1263 h 2669"/>
              <a:gd name="T4" fmla="*/ 0 w 66"/>
              <a:gd name="T5" fmla="*/ 1332 h 2669"/>
              <a:gd name="T6" fmla="*/ 66 w 66"/>
              <a:gd name="T7" fmla="*/ 1405 h 2669"/>
              <a:gd name="T8" fmla="*/ 66 w 66"/>
              <a:gd name="T9" fmla="*/ 2669 h 2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2669">
                <a:moveTo>
                  <a:pt x="66" y="0"/>
                </a:moveTo>
                <a:lnTo>
                  <a:pt x="66" y="1263"/>
                </a:lnTo>
                <a:lnTo>
                  <a:pt x="0" y="1332"/>
                </a:lnTo>
                <a:lnTo>
                  <a:pt x="66" y="1405"/>
                </a:lnTo>
                <a:lnTo>
                  <a:pt x="66" y="2669"/>
                </a:lnTo>
              </a:path>
            </a:pathLst>
          </a:cu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396" tIns="45699" rIns="91396" bIns="45699"/>
          <a:lstStyle/>
          <a:p>
            <a:pPr defTabSz="1087965">
              <a:defRPr/>
            </a:pPr>
            <a:endParaRPr lang="en-US" sz="2099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657350" y="1693863"/>
            <a:ext cx="9293225" cy="36671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  <a:alpha val="37000"/>
            </a:schemeClr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38174" tIns="69087" rIns="138174" bIns="69087">
            <a:normAutofit/>
          </a:bodyPr>
          <a:lstStyle/>
          <a:p>
            <a:pPr algn="ctr" defTabSz="1460852">
              <a:defRPr/>
            </a:pPr>
            <a:r>
              <a:rPr lang="en-US" sz="1400" dirty="0">
                <a:cs typeface="Arial" charset="0"/>
              </a:rPr>
              <a:t> Citrix Cloud - Control Center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463" y="2112963"/>
            <a:ext cx="2105025" cy="43021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7000"/>
                </a:schemeClr>
              </a:gs>
              <a:gs pos="80000">
                <a:schemeClr val="accent1">
                  <a:shade val="93000"/>
                  <a:satMod val="130000"/>
                  <a:alpha val="47000"/>
                </a:schemeClr>
              </a:gs>
              <a:gs pos="100000">
                <a:schemeClr val="accent1">
                  <a:shade val="94000"/>
                  <a:satMod val="135000"/>
                  <a:alpha val="4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5" rIns="91388" bIns="45695">
            <a:spAutoFit/>
          </a:bodyPr>
          <a:lstStyle/>
          <a:p>
            <a:pPr algn="ctr" defTabSz="609057">
              <a:defRPr/>
            </a:pPr>
            <a:r>
              <a:rPr lang="en-US" sz="1100" kern="0" dirty="0">
                <a:solidFill>
                  <a:srgbClr val="FFFFFF"/>
                </a:solidFill>
              </a:rPr>
              <a:t>XenApp &amp; XenDesktop</a:t>
            </a:r>
            <a:br>
              <a:rPr lang="en-US" sz="1100" kern="0" dirty="0">
                <a:solidFill>
                  <a:srgbClr val="FFFFFF"/>
                </a:solidFill>
              </a:rPr>
            </a:br>
            <a:r>
              <a:rPr lang="en-US" sz="1100" kern="0" dirty="0">
                <a:solidFill>
                  <a:srgbClr val="FFFFFF"/>
                </a:solidFill>
              </a:rPr>
              <a:t>Service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7188" y="2112963"/>
            <a:ext cx="2000250" cy="430837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7000"/>
                </a:schemeClr>
              </a:gs>
              <a:gs pos="80000">
                <a:schemeClr val="accent1">
                  <a:shade val="93000"/>
                  <a:satMod val="130000"/>
                  <a:alpha val="47000"/>
                </a:schemeClr>
              </a:gs>
              <a:gs pos="100000">
                <a:schemeClr val="accent1">
                  <a:shade val="94000"/>
                  <a:satMod val="135000"/>
                  <a:alpha val="4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5" rIns="91388" bIns="45695">
            <a:spAutoFit/>
          </a:bodyPr>
          <a:lstStyle/>
          <a:p>
            <a:pPr algn="ctr" defTabSz="609057">
              <a:defRPr/>
            </a:pPr>
            <a:r>
              <a:rPr lang="en-US" sz="1100" kern="0" dirty="0">
                <a:solidFill>
                  <a:srgbClr val="FFFFFF"/>
                </a:solidFill>
              </a:rPr>
              <a:t>XenMobile </a:t>
            </a:r>
          </a:p>
          <a:p>
            <a:pPr algn="ctr" defTabSz="609057">
              <a:defRPr/>
            </a:pPr>
            <a:r>
              <a:rPr lang="en-US" sz="1100" kern="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50013" y="2112963"/>
            <a:ext cx="2000250" cy="43021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7000"/>
                </a:schemeClr>
              </a:gs>
              <a:gs pos="80000">
                <a:schemeClr val="accent1">
                  <a:shade val="93000"/>
                  <a:satMod val="130000"/>
                  <a:alpha val="47000"/>
                </a:schemeClr>
              </a:gs>
              <a:gs pos="100000">
                <a:schemeClr val="accent1">
                  <a:shade val="94000"/>
                  <a:satMod val="135000"/>
                  <a:alpha val="4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5" rIns="91388" bIns="45695">
            <a:spAutoFit/>
          </a:bodyPr>
          <a:lstStyle/>
          <a:p>
            <a:pPr algn="ctr" defTabSz="609057">
              <a:defRPr/>
            </a:pPr>
            <a:r>
              <a:rPr lang="en-US" sz="1100" kern="0" dirty="0">
                <a:solidFill>
                  <a:srgbClr val="FFFFFF"/>
                </a:solidFill>
              </a:rPr>
              <a:t>ShareFile </a:t>
            </a:r>
            <a:br>
              <a:rPr lang="en-US" sz="1100" kern="0" dirty="0">
                <a:solidFill>
                  <a:srgbClr val="FFFFFF"/>
                </a:solidFill>
              </a:rPr>
            </a:br>
            <a:r>
              <a:rPr lang="en-US" sz="1100" kern="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6950" y="2112963"/>
            <a:ext cx="2187575" cy="43021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7000"/>
                </a:schemeClr>
              </a:gs>
              <a:gs pos="80000">
                <a:schemeClr val="accent1">
                  <a:shade val="93000"/>
                  <a:satMod val="130000"/>
                  <a:alpha val="47000"/>
                </a:schemeClr>
              </a:gs>
              <a:gs pos="100000">
                <a:schemeClr val="accent1">
                  <a:shade val="94000"/>
                  <a:satMod val="135000"/>
                  <a:alpha val="4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5" rIns="91388" bIns="45695">
            <a:spAutoFit/>
          </a:bodyPr>
          <a:lstStyle/>
          <a:p>
            <a:pPr algn="ctr" defTabSz="609057">
              <a:defRPr/>
            </a:pPr>
            <a:r>
              <a:rPr lang="en-US" sz="1100" kern="0" dirty="0">
                <a:solidFill>
                  <a:srgbClr val="FFFFFF"/>
                </a:solidFill>
              </a:rPr>
              <a:t>Lifecycle Management </a:t>
            </a:r>
            <a:br>
              <a:rPr lang="en-US" sz="1100" kern="0" dirty="0">
                <a:solidFill>
                  <a:srgbClr val="FFFFFF"/>
                </a:solidFill>
              </a:rPr>
            </a:br>
            <a:r>
              <a:rPr lang="en-US" sz="1100" kern="0" dirty="0">
                <a:solidFill>
                  <a:srgbClr val="FFFFFF"/>
                </a:solidFill>
              </a:rPr>
              <a:t>Service</a:t>
            </a:r>
          </a:p>
        </p:txBody>
      </p: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1839913" y="4270375"/>
            <a:ext cx="2016125" cy="1458913"/>
            <a:chOff x="1962497" y="5026012"/>
            <a:chExt cx="2016108" cy="1458504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1962497" y="5026012"/>
              <a:ext cx="2016108" cy="274561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  <a:alpha val="33000"/>
              </a:schemeClr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38174" tIns="69087" rIns="138174" bIns="69087" anchor="ctr"/>
            <a:lstStyle/>
            <a:p>
              <a:pPr algn="ctr" defTabSz="1460852">
                <a:defRPr/>
              </a:pPr>
              <a:r>
                <a:rPr lang="en-US" sz="1400" dirty="0">
                  <a:solidFill>
                    <a:srgbClr val="313131"/>
                  </a:solidFill>
                  <a:cs typeface="Arial" charset="0"/>
                </a:rPr>
                <a:t>Cloud Connector</a:t>
              </a:r>
            </a:p>
          </p:txBody>
        </p:sp>
        <p:grpSp>
          <p:nvGrpSpPr>
            <p:cNvPr id="14" name="Group 2"/>
            <p:cNvGrpSpPr>
              <a:grpSpLocks/>
            </p:cNvGrpSpPr>
            <p:nvPr/>
          </p:nvGrpSpPr>
          <p:grpSpPr bwMode="auto">
            <a:xfrm>
              <a:off x="2481366" y="5422243"/>
              <a:ext cx="978370" cy="1062273"/>
              <a:chOff x="2481366" y="5422243"/>
              <a:chExt cx="978370" cy="1062273"/>
            </a:xfrm>
          </p:grpSpPr>
          <p:sp>
            <p:nvSpPr>
              <p:cNvPr id="15" name="TextBox 146"/>
              <p:cNvSpPr txBox="1">
                <a:spLocks noChangeArrowheads="1"/>
              </p:cNvSpPr>
              <p:nvPr/>
            </p:nvSpPr>
            <p:spPr bwMode="auto">
              <a:xfrm>
                <a:off x="2481366" y="6222908"/>
                <a:ext cx="978370" cy="261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396" tIns="45699" rIns="91396" bIns="45699">
                <a:spAutoFit/>
              </a:bodyPr>
              <a:lstStyle/>
              <a:p>
                <a:pPr>
                  <a:spcBef>
                    <a:spcPts val="1800"/>
                  </a:spcBef>
                  <a:buClr>
                    <a:srgbClr val="000000"/>
                  </a:buClr>
                </a:pPr>
                <a:r>
                  <a:rPr lang="en-US" altLang="en-US" sz="1100">
                    <a:solidFill>
                      <a:srgbClr val="313131"/>
                    </a:solidFill>
                  </a:rPr>
                  <a:t>Data Center</a:t>
                </a:r>
              </a:p>
            </p:txBody>
          </p:sp>
          <p:sp>
            <p:nvSpPr>
              <p:cNvPr id="16" name="Freeform 45"/>
              <p:cNvSpPr>
                <a:spLocks noEditPoints="1"/>
              </p:cNvSpPr>
              <p:nvPr/>
            </p:nvSpPr>
            <p:spPr bwMode="auto">
              <a:xfrm>
                <a:off x="2497480" y="5422776"/>
                <a:ext cx="946142" cy="817334"/>
              </a:xfrm>
              <a:custGeom>
                <a:avLst/>
                <a:gdLst>
                  <a:gd name="T0" fmla="*/ 475 w 737"/>
                  <a:gd name="T1" fmla="*/ 124 h 759"/>
                  <a:gd name="T2" fmla="*/ 447 w 737"/>
                  <a:gd name="T3" fmla="*/ 49 h 759"/>
                  <a:gd name="T4" fmla="*/ 404 w 737"/>
                  <a:gd name="T5" fmla="*/ 15 h 759"/>
                  <a:gd name="T6" fmla="*/ 148 w 737"/>
                  <a:gd name="T7" fmla="*/ 15 h 759"/>
                  <a:gd name="T8" fmla="*/ 106 w 737"/>
                  <a:gd name="T9" fmla="*/ 49 h 759"/>
                  <a:gd name="T10" fmla="*/ 0 w 737"/>
                  <a:gd name="T11" fmla="*/ 430 h 759"/>
                  <a:gd name="T12" fmla="*/ 205 w 737"/>
                  <a:gd name="T13" fmla="*/ 759 h 759"/>
                  <a:gd name="T14" fmla="*/ 326 w 737"/>
                  <a:gd name="T15" fmla="*/ 759 h 759"/>
                  <a:gd name="T16" fmla="*/ 737 w 737"/>
                  <a:gd name="T17" fmla="*/ 244 h 759"/>
                  <a:gd name="T18" fmla="*/ 106 w 737"/>
                  <a:gd name="T19" fmla="*/ 601 h 759"/>
                  <a:gd name="T20" fmla="*/ 106 w 737"/>
                  <a:gd name="T21" fmla="*/ 549 h 759"/>
                  <a:gd name="T22" fmla="*/ 106 w 737"/>
                  <a:gd name="T23" fmla="*/ 507 h 759"/>
                  <a:gd name="T24" fmla="*/ 106 w 737"/>
                  <a:gd name="T25" fmla="*/ 457 h 759"/>
                  <a:gd name="T26" fmla="*/ 205 w 737"/>
                  <a:gd name="T27" fmla="*/ 601 h 759"/>
                  <a:gd name="T28" fmla="*/ 205 w 737"/>
                  <a:gd name="T29" fmla="*/ 549 h 759"/>
                  <a:gd name="T30" fmla="*/ 205 w 737"/>
                  <a:gd name="T31" fmla="*/ 507 h 759"/>
                  <a:gd name="T32" fmla="*/ 205 w 737"/>
                  <a:gd name="T33" fmla="*/ 457 h 759"/>
                  <a:gd name="T34" fmla="*/ 205 w 737"/>
                  <a:gd name="T35" fmla="*/ 412 h 759"/>
                  <a:gd name="T36" fmla="*/ 205 w 737"/>
                  <a:gd name="T37" fmla="*/ 363 h 759"/>
                  <a:gd name="T38" fmla="*/ 205 w 737"/>
                  <a:gd name="T39" fmla="*/ 320 h 759"/>
                  <a:gd name="T40" fmla="*/ 205 w 737"/>
                  <a:gd name="T41" fmla="*/ 268 h 759"/>
                  <a:gd name="T42" fmla="*/ 205 w 737"/>
                  <a:gd name="T43" fmla="*/ 225 h 759"/>
                  <a:gd name="T44" fmla="*/ 205 w 737"/>
                  <a:gd name="T45" fmla="*/ 176 h 759"/>
                  <a:gd name="T46" fmla="*/ 205 w 737"/>
                  <a:gd name="T47" fmla="*/ 133 h 759"/>
                  <a:gd name="T48" fmla="*/ 205 w 737"/>
                  <a:gd name="T49" fmla="*/ 81 h 759"/>
                  <a:gd name="T50" fmla="*/ 305 w 737"/>
                  <a:gd name="T51" fmla="*/ 601 h 759"/>
                  <a:gd name="T52" fmla="*/ 305 w 737"/>
                  <a:gd name="T53" fmla="*/ 549 h 759"/>
                  <a:gd name="T54" fmla="*/ 305 w 737"/>
                  <a:gd name="T55" fmla="*/ 507 h 759"/>
                  <a:gd name="T56" fmla="*/ 305 w 737"/>
                  <a:gd name="T57" fmla="*/ 457 h 759"/>
                  <a:gd name="T58" fmla="*/ 305 w 737"/>
                  <a:gd name="T59" fmla="*/ 412 h 759"/>
                  <a:gd name="T60" fmla="*/ 305 w 737"/>
                  <a:gd name="T61" fmla="*/ 363 h 759"/>
                  <a:gd name="T62" fmla="*/ 305 w 737"/>
                  <a:gd name="T63" fmla="*/ 320 h 759"/>
                  <a:gd name="T64" fmla="*/ 305 w 737"/>
                  <a:gd name="T65" fmla="*/ 268 h 759"/>
                  <a:gd name="T66" fmla="*/ 305 w 737"/>
                  <a:gd name="T67" fmla="*/ 225 h 759"/>
                  <a:gd name="T68" fmla="*/ 305 w 737"/>
                  <a:gd name="T69" fmla="*/ 176 h 759"/>
                  <a:gd name="T70" fmla="*/ 305 w 737"/>
                  <a:gd name="T71" fmla="*/ 133 h 759"/>
                  <a:gd name="T72" fmla="*/ 305 w 737"/>
                  <a:gd name="T73" fmla="*/ 81 h 759"/>
                  <a:gd name="T74" fmla="*/ 404 w 737"/>
                  <a:gd name="T75" fmla="*/ 601 h 759"/>
                  <a:gd name="T76" fmla="*/ 404 w 737"/>
                  <a:gd name="T77" fmla="*/ 549 h 759"/>
                  <a:gd name="T78" fmla="*/ 404 w 737"/>
                  <a:gd name="T79" fmla="*/ 507 h 759"/>
                  <a:gd name="T80" fmla="*/ 404 w 737"/>
                  <a:gd name="T81" fmla="*/ 457 h 759"/>
                  <a:gd name="T82" fmla="*/ 404 w 737"/>
                  <a:gd name="T83" fmla="*/ 412 h 759"/>
                  <a:gd name="T84" fmla="*/ 404 w 737"/>
                  <a:gd name="T85" fmla="*/ 363 h 759"/>
                  <a:gd name="T86" fmla="*/ 404 w 737"/>
                  <a:gd name="T87" fmla="*/ 320 h 759"/>
                  <a:gd name="T88" fmla="*/ 404 w 737"/>
                  <a:gd name="T89" fmla="*/ 268 h 759"/>
                  <a:gd name="T90" fmla="*/ 404 w 737"/>
                  <a:gd name="T91" fmla="*/ 225 h 759"/>
                  <a:gd name="T92" fmla="*/ 404 w 737"/>
                  <a:gd name="T93" fmla="*/ 176 h 759"/>
                  <a:gd name="T94" fmla="*/ 404 w 737"/>
                  <a:gd name="T95" fmla="*/ 133 h 759"/>
                  <a:gd name="T96" fmla="*/ 404 w 737"/>
                  <a:gd name="T97" fmla="*/ 81 h 759"/>
                  <a:gd name="T98" fmla="*/ 702 w 737"/>
                  <a:gd name="T99" fmla="*/ 601 h 759"/>
                  <a:gd name="T100" fmla="*/ 702 w 737"/>
                  <a:gd name="T101" fmla="*/ 569 h 759"/>
                  <a:gd name="T102" fmla="*/ 702 w 737"/>
                  <a:gd name="T103" fmla="*/ 525 h 759"/>
                  <a:gd name="T104" fmla="*/ 702 w 737"/>
                  <a:gd name="T105" fmla="*/ 494 h 759"/>
                  <a:gd name="T106" fmla="*/ 702 w 737"/>
                  <a:gd name="T107" fmla="*/ 451 h 759"/>
                  <a:gd name="T108" fmla="*/ 702 w 737"/>
                  <a:gd name="T109" fmla="*/ 419 h 759"/>
                  <a:gd name="T110" fmla="*/ 702 w 737"/>
                  <a:gd name="T111" fmla="*/ 375 h 759"/>
                  <a:gd name="T112" fmla="*/ 702 w 737"/>
                  <a:gd name="T113" fmla="*/ 344 h 759"/>
                  <a:gd name="T114" fmla="*/ 702 w 737"/>
                  <a:gd name="T115" fmla="*/ 300 h 759"/>
                  <a:gd name="T116" fmla="*/ 702 w 737"/>
                  <a:gd name="T117" fmla="*/ 268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37" h="759">
                    <a:moveTo>
                      <a:pt x="727" y="229"/>
                    </a:moveTo>
                    <a:lnTo>
                      <a:pt x="727" y="229"/>
                    </a:lnTo>
                    <a:lnTo>
                      <a:pt x="475" y="124"/>
                    </a:lnTo>
                    <a:lnTo>
                      <a:pt x="475" y="716"/>
                    </a:lnTo>
                    <a:lnTo>
                      <a:pt x="447" y="716"/>
                    </a:lnTo>
                    <a:lnTo>
                      <a:pt x="447" y="49"/>
                    </a:lnTo>
                    <a:cubicBezTo>
                      <a:pt x="447" y="39"/>
                      <a:pt x="439" y="32"/>
                      <a:pt x="430" y="32"/>
                    </a:cubicBezTo>
                    <a:lnTo>
                      <a:pt x="404" y="32"/>
                    </a:lnTo>
                    <a:lnTo>
                      <a:pt x="404" y="15"/>
                    </a:lnTo>
                    <a:cubicBezTo>
                      <a:pt x="404" y="6"/>
                      <a:pt x="396" y="0"/>
                      <a:pt x="387" y="0"/>
                    </a:cubicBezTo>
                    <a:lnTo>
                      <a:pt x="165" y="0"/>
                    </a:lnTo>
                    <a:cubicBezTo>
                      <a:pt x="156" y="0"/>
                      <a:pt x="148" y="6"/>
                      <a:pt x="148" y="15"/>
                    </a:cubicBezTo>
                    <a:lnTo>
                      <a:pt x="148" y="32"/>
                    </a:lnTo>
                    <a:lnTo>
                      <a:pt x="123" y="32"/>
                    </a:lnTo>
                    <a:cubicBezTo>
                      <a:pt x="114" y="32"/>
                      <a:pt x="106" y="39"/>
                      <a:pt x="106" y="49"/>
                    </a:cubicBezTo>
                    <a:lnTo>
                      <a:pt x="106" y="412"/>
                    </a:lnTo>
                    <a:lnTo>
                      <a:pt x="17" y="412"/>
                    </a:lnTo>
                    <a:cubicBezTo>
                      <a:pt x="8" y="412"/>
                      <a:pt x="0" y="421"/>
                      <a:pt x="0" y="430"/>
                    </a:cubicBezTo>
                    <a:lnTo>
                      <a:pt x="0" y="741"/>
                    </a:lnTo>
                    <a:cubicBezTo>
                      <a:pt x="0" y="752"/>
                      <a:pt x="8" y="759"/>
                      <a:pt x="17" y="759"/>
                    </a:cubicBezTo>
                    <a:lnTo>
                      <a:pt x="205" y="759"/>
                    </a:lnTo>
                    <a:lnTo>
                      <a:pt x="205" y="651"/>
                    </a:lnTo>
                    <a:lnTo>
                      <a:pt x="326" y="651"/>
                    </a:lnTo>
                    <a:lnTo>
                      <a:pt x="326" y="759"/>
                    </a:lnTo>
                    <a:lnTo>
                      <a:pt x="720" y="759"/>
                    </a:lnTo>
                    <a:cubicBezTo>
                      <a:pt x="729" y="759"/>
                      <a:pt x="737" y="752"/>
                      <a:pt x="737" y="741"/>
                    </a:cubicBezTo>
                    <a:lnTo>
                      <a:pt x="737" y="244"/>
                    </a:lnTo>
                    <a:cubicBezTo>
                      <a:pt x="737" y="237"/>
                      <a:pt x="733" y="231"/>
                      <a:pt x="727" y="229"/>
                    </a:cubicBezTo>
                    <a:close/>
                    <a:moveTo>
                      <a:pt x="106" y="601"/>
                    </a:moveTo>
                    <a:lnTo>
                      <a:pt x="106" y="601"/>
                    </a:lnTo>
                    <a:lnTo>
                      <a:pt x="49" y="601"/>
                    </a:lnTo>
                    <a:lnTo>
                      <a:pt x="49" y="549"/>
                    </a:lnTo>
                    <a:lnTo>
                      <a:pt x="106" y="549"/>
                    </a:lnTo>
                    <a:lnTo>
                      <a:pt x="106" y="601"/>
                    </a:lnTo>
                    <a:close/>
                    <a:moveTo>
                      <a:pt x="106" y="507"/>
                    </a:moveTo>
                    <a:lnTo>
                      <a:pt x="106" y="507"/>
                    </a:lnTo>
                    <a:lnTo>
                      <a:pt x="49" y="507"/>
                    </a:lnTo>
                    <a:lnTo>
                      <a:pt x="49" y="457"/>
                    </a:lnTo>
                    <a:lnTo>
                      <a:pt x="106" y="457"/>
                    </a:lnTo>
                    <a:lnTo>
                      <a:pt x="106" y="507"/>
                    </a:lnTo>
                    <a:close/>
                    <a:moveTo>
                      <a:pt x="205" y="601"/>
                    </a:moveTo>
                    <a:lnTo>
                      <a:pt x="205" y="601"/>
                    </a:lnTo>
                    <a:lnTo>
                      <a:pt x="148" y="601"/>
                    </a:lnTo>
                    <a:lnTo>
                      <a:pt x="148" y="549"/>
                    </a:lnTo>
                    <a:lnTo>
                      <a:pt x="205" y="549"/>
                    </a:lnTo>
                    <a:lnTo>
                      <a:pt x="205" y="601"/>
                    </a:lnTo>
                    <a:close/>
                    <a:moveTo>
                      <a:pt x="205" y="507"/>
                    </a:moveTo>
                    <a:lnTo>
                      <a:pt x="205" y="507"/>
                    </a:lnTo>
                    <a:lnTo>
                      <a:pt x="148" y="507"/>
                    </a:lnTo>
                    <a:lnTo>
                      <a:pt x="148" y="457"/>
                    </a:lnTo>
                    <a:lnTo>
                      <a:pt x="205" y="457"/>
                    </a:lnTo>
                    <a:lnTo>
                      <a:pt x="205" y="507"/>
                    </a:lnTo>
                    <a:close/>
                    <a:moveTo>
                      <a:pt x="205" y="412"/>
                    </a:moveTo>
                    <a:lnTo>
                      <a:pt x="205" y="412"/>
                    </a:lnTo>
                    <a:lnTo>
                      <a:pt x="148" y="412"/>
                    </a:lnTo>
                    <a:lnTo>
                      <a:pt x="148" y="363"/>
                    </a:lnTo>
                    <a:lnTo>
                      <a:pt x="205" y="363"/>
                    </a:lnTo>
                    <a:lnTo>
                      <a:pt x="205" y="412"/>
                    </a:lnTo>
                    <a:close/>
                    <a:moveTo>
                      <a:pt x="205" y="320"/>
                    </a:moveTo>
                    <a:lnTo>
                      <a:pt x="205" y="320"/>
                    </a:lnTo>
                    <a:lnTo>
                      <a:pt x="148" y="320"/>
                    </a:lnTo>
                    <a:lnTo>
                      <a:pt x="148" y="268"/>
                    </a:lnTo>
                    <a:lnTo>
                      <a:pt x="205" y="268"/>
                    </a:lnTo>
                    <a:lnTo>
                      <a:pt x="205" y="320"/>
                    </a:lnTo>
                    <a:close/>
                    <a:moveTo>
                      <a:pt x="205" y="225"/>
                    </a:moveTo>
                    <a:lnTo>
                      <a:pt x="205" y="225"/>
                    </a:lnTo>
                    <a:lnTo>
                      <a:pt x="148" y="225"/>
                    </a:lnTo>
                    <a:lnTo>
                      <a:pt x="148" y="176"/>
                    </a:lnTo>
                    <a:lnTo>
                      <a:pt x="205" y="176"/>
                    </a:lnTo>
                    <a:lnTo>
                      <a:pt x="205" y="225"/>
                    </a:lnTo>
                    <a:close/>
                    <a:moveTo>
                      <a:pt x="205" y="133"/>
                    </a:moveTo>
                    <a:lnTo>
                      <a:pt x="205" y="133"/>
                    </a:lnTo>
                    <a:lnTo>
                      <a:pt x="148" y="133"/>
                    </a:lnTo>
                    <a:lnTo>
                      <a:pt x="148" y="81"/>
                    </a:lnTo>
                    <a:lnTo>
                      <a:pt x="205" y="81"/>
                    </a:lnTo>
                    <a:lnTo>
                      <a:pt x="205" y="133"/>
                    </a:lnTo>
                    <a:close/>
                    <a:moveTo>
                      <a:pt x="305" y="601"/>
                    </a:moveTo>
                    <a:lnTo>
                      <a:pt x="305" y="601"/>
                    </a:lnTo>
                    <a:lnTo>
                      <a:pt x="248" y="601"/>
                    </a:lnTo>
                    <a:lnTo>
                      <a:pt x="248" y="549"/>
                    </a:lnTo>
                    <a:lnTo>
                      <a:pt x="305" y="549"/>
                    </a:lnTo>
                    <a:lnTo>
                      <a:pt x="305" y="601"/>
                    </a:lnTo>
                    <a:close/>
                    <a:moveTo>
                      <a:pt x="305" y="507"/>
                    </a:moveTo>
                    <a:lnTo>
                      <a:pt x="305" y="507"/>
                    </a:lnTo>
                    <a:lnTo>
                      <a:pt x="248" y="507"/>
                    </a:lnTo>
                    <a:lnTo>
                      <a:pt x="248" y="457"/>
                    </a:lnTo>
                    <a:lnTo>
                      <a:pt x="305" y="457"/>
                    </a:lnTo>
                    <a:lnTo>
                      <a:pt x="305" y="507"/>
                    </a:lnTo>
                    <a:close/>
                    <a:moveTo>
                      <a:pt x="305" y="412"/>
                    </a:moveTo>
                    <a:lnTo>
                      <a:pt x="305" y="412"/>
                    </a:lnTo>
                    <a:lnTo>
                      <a:pt x="248" y="412"/>
                    </a:lnTo>
                    <a:lnTo>
                      <a:pt x="248" y="363"/>
                    </a:lnTo>
                    <a:lnTo>
                      <a:pt x="305" y="363"/>
                    </a:lnTo>
                    <a:lnTo>
                      <a:pt x="305" y="412"/>
                    </a:lnTo>
                    <a:close/>
                    <a:moveTo>
                      <a:pt x="305" y="320"/>
                    </a:moveTo>
                    <a:lnTo>
                      <a:pt x="305" y="320"/>
                    </a:lnTo>
                    <a:lnTo>
                      <a:pt x="248" y="320"/>
                    </a:lnTo>
                    <a:lnTo>
                      <a:pt x="248" y="268"/>
                    </a:lnTo>
                    <a:lnTo>
                      <a:pt x="305" y="268"/>
                    </a:lnTo>
                    <a:lnTo>
                      <a:pt x="305" y="320"/>
                    </a:lnTo>
                    <a:close/>
                    <a:moveTo>
                      <a:pt x="305" y="225"/>
                    </a:moveTo>
                    <a:lnTo>
                      <a:pt x="305" y="225"/>
                    </a:lnTo>
                    <a:lnTo>
                      <a:pt x="248" y="225"/>
                    </a:lnTo>
                    <a:lnTo>
                      <a:pt x="248" y="176"/>
                    </a:lnTo>
                    <a:lnTo>
                      <a:pt x="305" y="176"/>
                    </a:lnTo>
                    <a:lnTo>
                      <a:pt x="305" y="225"/>
                    </a:lnTo>
                    <a:close/>
                    <a:moveTo>
                      <a:pt x="305" y="133"/>
                    </a:moveTo>
                    <a:lnTo>
                      <a:pt x="305" y="133"/>
                    </a:lnTo>
                    <a:lnTo>
                      <a:pt x="248" y="133"/>
                    </a:lnTo>
                    <a:lnTo>
                      <a:pt x="248" y="81"/>
                    </a:lnTo>
                    <a:lnTo>
                      <a:pt x="305" y="81"/>
                    </a:lnTo>
                    <a:lnTo>
                      <a:pt x="305" y="133"/>
                    </a:lnTo>
                    <a:close/>
                    <a:moveTo>
                      <a:pt x="404" y="601"/>
                    </a:moveTo>
                    <a:lnTo>
                      <a:pt x="404" y="601"/>
                    </a:lnTo>
                    <a:lnTo>
                      <a:pt x="347" y="601"/>
                    </a:lnTo>
                    <a:lnTo>
                      <a:pt x="347" y="549"/>
                    </a:lnTo>
                    <a:lnTo>
                      <a:pt x="404" y="549"/>
                    </a:lnTo>
                    <a:lnTo>
                      <a:pt x="404" y="601"/>
                    </a:lnTo>
                    <a:close/>
                    <a:moveTo>
                      <a:pt x="404" y="507"/>
                    </a:moveTo>
                    <a:lnTo>
                      <a:pt x="404" y="507"/>
                    </a:lnTo>
                    <a:lnTo>
                      <a:pt x="347" y="507"/>
                    </a:lnTo>
                    <a:lnTo>
                      <a:pt x="347" y="457"/>
                    </a:lnTo>
                    <a:lnTo>
                      <a:pt x="404" y="457"/>
                    </a:lnTo>
                    <a:lnTo>
                      <a:pt x="404" y="507"/>
                    </a:lnTo>
                    <a:close/>
                    <a:moveTo>
                      <a:pt x="404" y="412"/>
                    </a:moveTo>
                    <a:lnTo>
                      <a:pt x="404" y="412"/>
                    </a:lnTo>
                    <a:lnTo>
                      <a:pt x="347" y="412"/>
                    </a:lnTo>
                    <a:lnTo>
                      <a:pt x="347" y="363"/>
                    </a:lnTo>
                    <a:lnTo>
                      <a:pt x="404" y="363"/>
                    </a:lnTo>
                    <a:lnTo>
                      <a:pt x="404" y="412"/>
                    </a:lnTo>
                    <a:close/>
                    <a:moveTo>
                      <a:pt x="404" y="320"/>
                    </a:moveTo>
                    <a:lnTo>
                      <a:pt x="404" y="320"/>
                    </a:lnTo>
                    <a:lnTo>
                      <a:pt x="347" y="320"/>
                    </a:lnTo>
                    <a:lnTo>
                      <a:pt x="347" y="268"/>
                    </a:lnTo>
                    <a:lnTo>
                      <a:pt x="404" y="268"/>
                    </a:lnTo>
                    <a:lnTo>
                      <a:pt x="404" y="320"/>
                    </a:lnTo>
                    <a:close/>
                    <a:moveTo>
                      <a:pt x="404" y="225"/>
                    </a:moveTo>
                    <a:lnTo>
                      <a:pt x="404" y="225"/>
                    </a:lnTo>
                    <a:lnTo>
                      <a:pt x="347" y="225"/>
                    </a:lnTo>
                    <a:lnTo>
                      <a:pt x="347" y="176"/>
                    </a:lnTo>
                    <a:lnTo>
                      <a:pt x="404" y="176"/>
                    </a:lnTo>
                    <a:lnTo>
                      <a:pt x="404" y="225"/>
                    </a:lnTo>
                    <a:close/>
                    <a:moveTo>
                      <a:pt x="404" y="133"/>
                    </a:moveTo>
                    <a:lnTo>
                      <a:pt x="404" y="133"/>
                    </a:lnTo>
                    <a:lnTo>
                      <a:pt x="347" y="133"/>
                    </a:lnTo>
                    <a:lnTo>
                      <a:pt x="347" y="81"/>
                    </a:lnTo>
                    <a:lnTo>
                      <a:pt x="404" y="81"/>
                    </a:lnTo>
                    <a:lnTo>
                      <a:pt x="404" y="133"/>
                    </a:lnTo>
                    <a:close/>
                    <a:moveTo>
                      <a:pt x="702" y="601"/>
                    </a:moveTo>
                    <a:lnTo>
                      <a:pt x="702" y="601"/>
                    </a:lnTo>
                    <a:lnTo>
                      <a:pt x="507" y="601"/>
                    </a:lnTo>
                    <a:lnTo>
                      <a:pt x="507" y="569"/>
                    </a:lnTo>
                    <a:lnTo>
                      <a:pt x="702" y="569"/>
                    </a:lnTo>
                    <a:lnTo>
                      <a:pt x="702" y="601"/>
                    </a:lnTo>
                    <a:close/>
                    <a:moveTo>
                      <a:pt x="702" y="525"/>
                    </a:moveTo>
                    <a:lnTo>
                      <a:pt x="702" y="525"/>
                    </a:lnTo>
                    <a:lnTo>
                      <a:pt x="507" y="525"/>
                    </a:lnTo>
                    <a:lnTo>
                      <a:pt x="507" y="494"/>
                    </a:lnTo>
                    <a:lnTo>
                      <a:pt x="702" y="494"/>
                    </a:lnTo>
                    <a:lnTo>
                      <a:pt x="702" y="525"/>
                    </a:lnTo>
                    <a:close/>
                    <a:moveTo>
                      <a:pt x="702" y="451"/>
                    </a:moveTo>
                    <a:lnTo>
                      <a:pt x="702" y="451"/>
                    </a:lnTo>
                    <a:lnTo>
                      <a:pt x="507" y="451"/>
                    </a:lnTo>
                    <a:lnTo>
                      <a:pt x="507" y="419"/>
                    </a:lnTo>
                    <a:lnTo>
                      <a:pt x="702" y="419"/>
                    </a:lnTo>
                    <a:lnTo>
                      <a:pt x="702" y="451"/>
                    </a:lnTo>
                    <a:close/>
                    <a:moveTo>
                      <a:pt x="702" y="375"/>
                    </a:moveTo>
                    <a:lnTo>
                      <a:pt x="702" y="375"/>
                    </a:lnTo>
                    <a:lnTo>
                      <a:pt x="507" y="375"/>
                    </a:lnTo>
                    <a:lnTo>
                      <a:pt x="507" y="344"/>
                    </a:lnTo>
                    <a:lnTo>
                      <a:pt x="702" y="344"/>
                    </a:lnTo>
                    <a:lnTo>
                      <a:pt x="702" y="375"/>
                    </a:lnTo>
                    <a:close/>
                    <a:moveTo>
                      <a:pt x="702" y="300"/>
                    </a:moveTo>
                    <a:lnTo>
                      <a:pt x="702" y="300"/>
                    </a:lnTo>
                    <a:lnTo>
                      <a:pt x="507" y="300"/>
                    </a:lnTo>
                    <a:lnTo>
                      <a:pt x="507" y="268"/>
                    </a:lnTo>
                    <a:lnTo>
                      <a:pt x="702" y="268"/>
                    </a:lnTo>
                    <a:lnTo>
                      <a:pt x="702" y="30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91396" tIns="45699" rIns="91396" bIns="45699"/>
              <a:lstStyle/>
              <a:p>
                <a:pPr defTabSz="1087965">
                  <a:defRPr/>
                </a:pPr>
                <a:endParaRPr lang="en-US" sz="2099" dirty="0">
                  <a:solidFill>
                    <a:srgbClr val="313131"/>
                  </a:solidFill>
                </a:endParaRPr>
              </a:p>
            </p:txBody>
          </p:sp>
        </p:grpSp>
      </p:grpSp>
      <p:sp>
        <p:nvSpPr>
          <p:cNvPr id="17" name="Rounded Rectangle 16"/>
          <p:cNvSpPr/>
          <p:nvPr/>
        </p:nvSpPr>
        <p:spPr bwMode="auto">
          <a:xfrm>
            <a:off x="1657350" y="3355975"/>
            <a:ext cx="9294813" cy="365125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  <a:alpha val="35000"/>
            </a:schemeClr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38203" tIns="69101" rIns="138203" bIns="69101" anchor="ctr"/>
          <a:lstStyle/>
          <a:p>
            <a:pPr algn="ctr" defTabSz="1461152">
              <a:defRPr/>
            </a:pPr>
            <a:r>
              <a:rPr lang="en-US" sz="1400" dirty="0">
                <a:solidFill>
                  <a:srgbClr val="313131"/>
                </a:solidFill>
                <a:cs typeface="Arial" charset="0"/>
              </a:rPr>
              <a:t> Citrix Cloud - Service Platform</a:t>
            </a:r>
          </a:p>
        </p:txBody>
      </p:sp>
      <p:sp>
        <p:nvSpPr>
          <p:cNvPr id="18" name="TextBox 137"/>
          <p:cNvSpPr txBox="1">
            <a:spLocks noChangeArrowheads="1"/>
          </p:cNvSpPr>
          <p:nvPr/>
        </p:nvSpPr>
        <p:spPr bwMode="auto">
          <a:xfrm>
            <a:off x="169863" y="4545013"/>
            <a:ext cx="11874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>
                <a:solidFill>
                  <a:srgbClr val="00A1E0"/>
                </a:solidFill>
              </a:rPr>
              <a:t>Customer / Partner </a:t>
            </a:r>
            <a:r>
              <a:rPr lang="en-US" altLang="en-US" sz="1400">
                <a:solidFill>
                  <a:srgbClr val="595959"/>
                </a:solidFill>
              </a:rPr>
              <a:t>architects &amp; operates</a:t>
            </a:r>
          </a:p>
        </p:txBody>
      </p:sp>
      <p:sp>
        <p:nvSpPr>
          <p:cNvPr id="19" name="TextBox 138"/>
          <p:cNvSpPr txBox="1">
            <a:spLocks noChangeArrowheads="1"/>
          </p:cNvSpPr>
          <p:nvPr/>
        </p:nvSpPr>
        <p:spPr bwMode="auto">
          <a:xfrm>
            <a:off x="198438" y="2311400"/>
            <a:ext cx="11874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b="1">
                <a:solidFill>
                  <a:srgbClr val="00A1E0"/>
                </a:solidFill>
              </a:rPr>
              <a:t>Citrix</a:t>
            </a:r>
            <a:r>
              <a:rPr lang="en-US" altLang="en-US" sz="1600">
                <a:solidFill>
                  <a:srgbClr val="00A1E0"/>
                </a:solidFill>
              </a:rPr>
              <a:t> </a:t>
            </a:r>
            <a:r>
              <a:rPr lang="en-US" altLang="en-US" sz="1400">
                <a:solidFill>
                  <a:srgbClr val="595959"/>
                </a:solidFill>
              </a:rPr>
              <a:t>architects &amp; operates</a:t>
            </a:r>
          </a:p>
        </p:txBody>
      </p:sp>
      <p:grpSp>
        <p:nvGrpSpPr>
          <p:cNvPr id="20" name="Group 11"/>
          <p:cNvGrpSpPr>
            <a:grpSpLocks/>
          </p:cNvGrpSpPr>
          <p:nvPr/>
        </p:nvGrpSpPr>
        <p:grpSpPr bwMode="auto">
          <a:xfrm>
            <a:off x="4159250" y="4270375"/>
            <a:ext cx="2016125" cy="1458813"/>
            <a:chOff x="4229792" y="5026012"/>
            <a:chExt cx="2016108" cy="1458388"/>
          </a:xfrm>
        </p:grpSpPr>
        <p:grpSp>
          <p:nvGrpSpPr>
            <p:cNvPr id="21" name="Group 3"/>
            <p:cNvGrpSpPr>
              <a:grpSpLocks/>
            </p:cNvGrpSpPr>
            <p:nvPr/>
          </p:nvGrpSpPr>
          <p:grpSpPr bwMode="auto">
            <a:xfrm>
              <a:off x="4657452" y="5627385"/>
              <a:ext cx="1160788" cy="857015"/>
              <a:chOff x="4657452" y="5627385"/>
              <a:chExt cx="1160788" cy="857015"/>
            </a:xfrm>
          </p:grpSpPr>
          <p:grpSp>
            <p:nvGrpSpPr>
              <p:cNvPr id="23" name="Group 97"/>
              <p:cNvGrpSpPr>
                <a:grpSpLocks/>
              </p:cNvGrpSpPr>
              <p:nvPr/>
            </p:nvGrpSpPr>
            <p:grpSpPr bwMode="auto">
              <a:xfrm>
                <a:off x="4721759" y="5627385"/>
                <a:ext cx="1032175" cy="608942"/>
                <a:chOff x="1145058" y="1113820"/>
                <a:chExt cx="2057453" cy="1452320"/>
              </a:xfrm>
            </p:grpSpPr>
            <p:sp>
              <p:nvSpPr>
                <p:cNvPr id="25" name="Freeform 3162"/>
                <p:cNvSpPr>
                  <a:spLocks noEditPoints="1"/>
                </p:cNvSpPr>
                <p:nvPr/>
              </p:nvSpPr>
              <p:spPr bwMode="auto">
                <a:xfrm>
                  <a:off x="1145363" y="2056574"/>
                  <a:ext cx="2056837" cy="510985"/>
                </a:xfrm>
                <a:custGeom>
                  <a:avLst/>
                  <a:gdLst>
                    <a:gd name="T0" fmla="*/ 661 w 661"/>
                    <a:gd name="T1" fmla="*/ 40 h 165"/>
                    <a:gd name="T2" fmla="*/ 597 w 661"/>
                    <a:gd name="T3" fmla="*/ 36 h 165"/>
                    <a:gd name="T4" fmla="*/ 547 w 661"/>
                    <a:gd name="T5" fmla="*/ 19 h 165"/>
                    <a:gd name="T6" fmla="*/ 504 w 661"/>
                    <a:gd name="T7" fmla="*/ 30 h 165"/>
                    <a:gd name="T8" fmla="*/ 454 w 661"/>
                    <a:gd name="T9" fmla="*/ 27 h 165"/>
                    <a:gd name="T10" fmla="*/ 404 w 661"/>
                    <a:gd name="T11" fmla="*/ 9 h 165"/>
                    <a:gd name="T12" fmla="*/ 359 w 661"/>
                    <a:gd name="T13" fmla="*/ 21 h 165"/>
                    <a:gd name="T14" fmla="*/ 313 w 661"/>
                    <a:gd name="T15" fmla="*/ 18 h 165"/>
                    <a:gd name="T16" fmla="*/ 263 w 661"/>
                    <a:gd name="T17" fmla="*/ 0 h 165"/>
                    <a:gd name="T18" fmla="*/ 211 w 661"/>
                    <a:gd name="T19" fmla="*/ 23 h 165"/>
                    <a:gd name="T20" fmla="*/ 263 w 661"/>
                    <a:gd name="T21" fmla="*/ 46 h 165"/>
                    <a:gd name="T22" fmla="*/ 314 w 661"/>
                    <a:gd name="T23" fmla="*/ 23 h 165"/>
                    <a:gd name="T24" fmla="*/ 314 w 661"/>
                    <a:gd name="T25" fmla="*/ 46 h 165"/>
                    <a:gd name="T26" fmla="*/ 293 w 661"/>
                    <a:gd name="T27" fmla="*/ 65 h 165"/>
                    <a:gd name="T28" fmla="*/ 287 w 661"/>
                    <a:gd name="T29" fmla="*/ 65 h 165"/>
                    <a:gd name="T30" fmla="*/ 256 w 661"/>
                    <a:gd name="T31" fmla="*/ 69 h 165"/>
                    <a:gd name="T32" fmla="*/ 211 w 661"/>
                    <a:gd name="T33" fmla="*/ 46 h 165"/>
                    <a:gd name="T34" fmla="*/ 211 w 661"/>
                    <a:gd name="T35" fmla="*/ 29 h 165"/>
                    <a:gd name="T36" fmla="*/ 154 w 661"/>
                    <a:gd name="T37" fmla="*/ 56 h 165"/>
                    <a:gd name="T38" fmla="*/ 134 w 661"/>
                    <a:gd name="T39" fmla="*/ 54 h 165"/>
                    <a:gd name="T40" fmla="*/ 76 w 661"/>
                    <a:gd name="T41" fmla="*/ 81 h 165"/>
                    <a:gd name="T42" fmla="*/ 134 w 661"/>
                    <a:gd name="T43" fmla="*/ 107 h 165"/>
                    <a:gd name="T44" fmla="*/ 192 w 661"/>
                    <a:gd name="T45" fmla="*/ 81 h 165"/>
                    <a:gd name="T46" fmla="*/ 192 w 661"/>
                    <a:gd name="T47" fmla="*/ 107 h 165"/>
                    <a:gd name="T48" fmla="*/ 134 w 661"/>
                    <a:gd name="T49" fmla="*/ 133 h 165"/>
                    <a:gd name="T50" fmla="*/ 76 w 661"/>
                    <a:gd name="T51" fmla="*/ 107 h 165"/>
                    <a:gd name="T52" fmla="*/ 76 w 661"/>
                    <a:gd name="T53" fmla="*/ 94 h 165"/>
                    <a:gd name="T54" fmla="*/ 0 w 661"/>
                    <a:gd name="T55" fmla="*/ 130 h 165"/>
                    <a:gd name="T56" fmla="*/ 1 w 661"/>
                    <a:gd name="T57" fmla="*/ 130 h 165"/>
                    <a:gd name="T58" fmla="*/ 484 w 661"/>
                    <a:gd name="T59" fmla="*/ 165 h 165"/>
                    <a:gd name="T60" fmla="*/ 661 w 661"/>
                    <a:gd name="T61" fmla="*/ 40 h 165"/>
                    <a:gd name="T62" fmla="*/ 502 w 661"/>
                    <a:gd name="T63" fmla="*/ 129 h 165"/>
                    <a:gd name="T64" fmla="*/ 444 w 661"/>
                    <a:gd name="T65" fmla="*/ 155 h 165"/>
                    <a:gd name="T66" fmla="*/ 386 w 661"/>
                    <a:gd name="T67" fmla="*/ 129 h 165"/>
                    <a:gd name="T68" fmla="*/ 386 w 661"/>
                    <a:gd name="T69" fmla="*/ 103 h 165"/>
                    <a:gd name="T70" fmla="*/ 444 w 661"/>
                    <a:gd name="T71" fmla="*/ 129 h 165"/>
                    <a:gd name="T72" fmla="*/ 502 w 661"/>
                    <a:gd name="T73" fmla="*/ 103 h 165"/>
                    <a:gd name="T74" fmla="*/ 502 w 661"/>
                    <a:gd name="T75" fmla="*/ 129 h 165"/>
                    <a:gd name="T76" fmla="*/ 496 w 661"/>
                    <a:gd name="T77" fmla="*/ 42 h 165"/>
                    <a:gd name="T78" fmla="*/ 547 w 661"/>
                    <a:gd name="T79" fmla="*/ 66 h 165"/>
                    <a:gd name="T80" fmla="*/ 599 w 661"/>
                    <a:gd name="T81" fmla="*/ 42 h 165"/>
                    <a:gd name="T82" fmla="*/ 599 w 661"/>
                    <a:gd name="T83" fmla="*/ 65 h 165"/>
                    <a:gd name="T84" fmla="*/ 547 w 661"/>
                    <a:gd name="T85" fmla="*/ 89 h 165"/>
                    <a:gd name="T86" fmla="*/ 496 w 661"/>
                    <a:gd name="T87" fmla="*/ 65 h 165"/>
                    <a:gd name="T88" fmla="*/ 496 w 661"/>
                    <a:gd name="T89" fmla="*/ 42 h 165"/>
                    <a:gd name="T90" fmla="*/ 352 w 661"/>
                    <a:gd name="T91" fmla="*/ 32 h 165"/>
                    <a:gd name="T92" fmla="*/ 404 w 661"/>
                    <a:gd name="T93" fmla="*/ 55 h 165"/>
                    <a:gd name="T94" fmla="*/ 455 w 661"/>
                    <a:gd name="T95" fmla="*/ 32 h 165"/>
                    <a:gd name="T96" fmla="*/ 455 w 661"/>
                    <a:gd name="T97" fmla="*/ 55 h 165"/>
                    <a:gd name="T98" fmla="*/ 404 w 661"/>
                    <a:gd name="T99" fmla="*/ 78 h 165"/>
                    <a:gd name="T100" fmla="*/ 352 w 661"/>
                    <a:gd name="T101" fmla="*/ 55 h 165"/>
                    <a:gd name="T102" fmla="*/ 352 w 661"/>
                    <a:gd name="T103" fmla="*/ 32 h 165"/>
                    <a:gd name="T104" fmla="*/ 229 w 661"/>
                    <a:gd name="T105" fmla="*/ 91 h 165"/>
                    <a:gd name="T106" fmla="*/ 287 w 661"/>
                    <a:gd name="T107" fmla="*/ 117 h 165"/>
                    <a:gd name="T108" fmla="*/ 346 w 661"/>
                    <a:gd name="T109" fmla="*/ 91 h 165"/>
                    <a:gd name="T110" fmla="*/ 346 w 661"/>
                    <a:gd name="T111" fmla="*/ 117 h 165"/>
                    <a:gd name="T112" fmla="*/ 287 w 661"/>
                    <a:gd name="T113" fmla="*/ 144 h 165"/>
                    <a:gd name="T114" fmla="*/ 229 w 661"/>
                    <a:gd name="T115" fmla="*/ 117 h 165"/>
                    <a:gd name="T116" fmla="*/ 229 w 661"/>
                    <a:gd name="T117" fmla="*/ 91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61" h="165">
                      <a:moveTo>
                        <a:pt x="661" y="40"/>
                      </a:moveTo>
                      <a:cubicBezTo>
                        <a:pt x="597" y="36"/>
                        <a:pt x="597" y="36"/>
                        <a:pt x="597" y="36"/>
                      </a:cubicBezTo>
                      <a:cubicBezTo>
                        <a:pt x="591" y="26"/>
                        <a:pt x="571" y="19"/>
                        <a:pt x="547" y="19"/>
                      </a:cubicBezTo>
                      <a:cubicBezTo>
                        <a:pt x="529" y="19"/>
                        <a:pt x="513" y="24"/>
                        <a:pt x="504" y="30"/>
                      </a:cubicBezTo>
                      <a:cubicBezTo>
                        <a:pt x="454" y="27"/>
                        <a:pt x="454" y="27"/>
                        <a:pt x="454" y="27"/>
                      </a:cubicBezTo>
                      <a:cubicBezTo>
                        <a:pt x="449" y="16"/>
                        <a:pt x="428" y="9"/>
                        <a:pt x="404" y="9"/>
                      </a:cubicBezTo>
                      <a:cubicBezTo>
                        <a:pt x="384" y="9"/>
                        <a:pt x="367" y="14"/>
                        <a:pt x="359" y="21"/>
                      </a:cubicBezTo>
                      <a:cubicBezTo>
                        <a:pt x="313" y="18"/>
                        <a:pt x="313" y="18"/>
                        <a:pt x="313" y="18"/>
                      </a:cubicBezTo>
                      <a:cubicBezTo>
                        <a:pt x="308" y="7"/>
                        <a:pt x="287" y="0"/>
                        <a:pt x="263" y="0"/>
                      </a:cubicBezTo>
                      <a:cubicBezTo>
                        <a:pt x="234" y="0"/>
                        <a:pt x="211" y="10"/>
                        <a:pt x="211" y="23"/>
                      </a:cubicBezTo>
                      <a:cubicBezTo>
                        <a:pt x="211" y="36"/>
                        <a:pt x="234" y="46"/>
                        <a:pt x="263" y="46"/>
                      </a:cubicBezTo>
                      <a:cubicBezTo>
                        <a:pt x="291" y="46"/>
                        <a:pt x="314" y="36"/>
                        <a:pt x="314" y="23"/>
                      </a:cubicBezTo>
                      <a:cubicBezTo>
                        <a:pt x="314" y="46"/>
                        <a:pt x="314" y="46"/>
                        <a:pt x="314" y="46"/>
                      </a:cubicBezTo>
                      <a:cubicBezTo>
                        <a:pt x="314" y="54"/>
                        <a:pt x="306" y="61"/>
                        <a:pt x="293" y="65"/>
                      </a:cubicBezTo>
                      <a:cubicBezTo>
                        <a:pt x="291" y="65"/>
                        <a:pt x="289" y="65"/>
                        <a:pt x="287" y="65"/>
                      </a:cubicBezTo>
                      <a:cubicBezTo>
                        <a:pt x="276" y="65"/>
                        <a:pt x="265" y="66"/>
                        <a:pt x="256" y="69"/>
                      </a:cubicBezTo>
                      <a:cubicBezTo>
                        <a:pt x="231" y="68"/>
                        <a:pt x="211" y="58"/>
                        <a:pt x="211" y="46"/>
                      </a:cubicBezTo>
                      <a:cubicBezTo>
                        <a:pt x="211" y="29"/>
                        <a:pt x="211" y="29"/>
                        <a:pt x="211" y="29"/>
                      </a:cubicBezTo>
                      <a:cubicBezTo>
                        <a:pt x="154" y="56"/>
                        <a:pt x="154" y="56"/>
                        <a:pt x="154" y="56"/>
                      </a:cubicBezTo>
                      <a:cubicBezTo>
                        <a:pt x="148" y="55"/>
                        <a:pt x="141" y="54"/>
                        <a:pt x="134" y="54"/>
                      </a:cubicBezTo>
                      <a:cubicBezTo>
                        <a:pt x="102" y="54"/>
                        <a:pt x="76" y="66"/>
                        <a:pt x="76" y="81"/>
                      </a:cubicBezTo>
                      <a:cubicBezTo>
                        <a:pt x="76" y="95"/>
                        <a:pt x="102" y="107"/>
                        <a:pt x="134" y="107"/>
                      </a:cubicBezTo>
                      <a:cubicBezTo>
                        <a:pt x="166" y="107"/>
                        <a:pt x="192" y="95"/>
                        <a:pt x="192" y="81"/>
                      </a:cubicBezTo>
                      <a:cubicBezTo>
                        <a:pt x="192" y="107"/>
                        <a:pt x="192" y="107"/>
                        <a:pt x="192" y="107"/>
                      </a:cubicBezTo>
                      <a:cubicBezTo>
                        <a:pt x="192" y="121"/>
                        <a:pt x="166" y="133"/>
                        <a:pt x="134" y="133"/>
                      </a:cubicBezTo>
                      <a:cubicBezTo>
                        <a:pt x="102" y="133"/>
                        <a:pt x="76" y="121"/>
                        <a:pt x="76" y="107"/>
                      </a:cubicBezTo>
                      <a:cubicBezTo>
                        <a:pt x="76" y="94"/>
                        <a:pt x="76" y="94"/>
                        <a:pt x="76" y="94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1" y="130"/>
                        <a:pt x="1" y="130"/>
                        <a:pt x="1" y="130"/>
                      </a:cubicBezTo>
                      <a:cubicBezTo>
                        <a:pt x="484" y="165"/>
                        <a:pt x="484" y="165"/>
                        <a:pt x="484" y="165"/>
                      </a:cubicBezTo>
                      <a:lnTo>
                        <a:pt x="661" y="40"/>
                      </a:lnTo>
                      <a:close/>
                      <a:moveTo>
                        <a:pt x="502" y="129"/>
                      </a:moveTo>
                      <a:cubicBezTo>
                        <a:pt x="502" y="143"/>
                        <a:pt x="476" y="155"/>
                        <a:pt x="444" y="155"/>
                      </a:cubicBezTo>
                      <a:cubicBezTo>
                        <a:pt x="412" y="155"/>
                        <a:pt x="386" y="143"/>
                        <a:pt x="386" y="129"/>
                      </a:cubicBezTo>
                      <a:cubicBezTo>
                        <a:pt x="386" y="103"/>
                        <a:pt x="386" y="103"/>
                        <a:pt x="386" y="103"/>
                      </a:cubicBezTo>
                      <a:cubicBezTo>
                        <a:pt x="386" y="117"/>
                        <a:pt x="412" y="129"/>
                        <a:pt x="444" y="129"/>
                      </a:cubicBezTo>
                      <a:cubicBezTo>
                        <a:pt x="476" y="129"/>
                        <a:pt x="502" y="117"/>
                        <a:pt x="502" y="103"/>
                      </a:cubicBezTo>
                      <a:lnTo>
                        <a:pt x="502" y="129"/>
                      </a:lnTo>
                      <a:close/>
                      <a:moveTo>
                        <a:pt x="496" y="42"/>
                      </a:moveTo>
                      <a:cubicBezTo>
                        <a:pt x="496" y="55"/>
                        <a:pt x="519" y="66"/>
                        <a:pt x="547" y="66"/>
                      </a:cubicBezTo>
                      <a:cubicBezTo>
                        <a:pt x="576" y="66"/>
                        <a:pt x="599" y="55"/>
                        <a:pt x="599" y="42"/>
                      </a:cubicBezTo>
                      <a:cubicBezTo>
                        <a:pt x="599" y="65"/>
                        <a:pt x="599" y="65"/>
                        <a:pt x="599" y="65"/>
                      </a:cubicBezTo>
                      <a:cubicBezTo>
                        <a:pt x="599" y="78"/>
                        <a:pt x="576" y="89"/>
                        <a:pt x="547" y="89"/>
                      </a:cubicBezTo>
                      <a:cubicBezTo>
                        <a:pt x="519" y="89"/>
                        <a:pt x="496" y="78"/>
                        <a:pt x="496" y="65"/>
                      </a:cubicBezTo>
                      <a:lnTo>
                        <a:pt x="496" y="42"/>
                      </a:lnTo>
                      <a:close/>
                      <a:moveTo>
                        <a:pt x="352" y="32"/>
                      </a:moveTo>
                      <a:cubicBezTo>
                        <a:pt x="352" y="45"/>
                        <a:pt x="375" y="55"/>
                        <a:pt x="404" y="55"/>
                      </a:cubicBezTo>
                      <a:cubicBezTo>
                        <a:pt x="432" y="55"/>
                        <a:pt x="455" y="45"/>
                        <a:pt x="455" y="32"/>
                      </a:cubicBezTo>
                      <a:cubicBezTo>
                        <a:pt x="455" y="55"/>
                        <a:pt x="455" y="55"/>
                        <a:pt x="455" y="55"/>
                      </a:cubicBezTo>
                      <a:cubicBezTo>
                        <a:pt x="455" y="68"/>
                        <a:pt x="432" y="78"/>
                        <a:pt x="404" y="78"/>
                      </a:cubicBezTo>
                      <a:cubicBezTo>
                        <a:pt x="375" y="78"/>
                        <a:pt x="352" y="68"/>
                        <a:pt x="352" y="55"/>
                      </a:cubicBezTo>
                      <a:lnTo>
                        <a:pt x="352" y="32"/>
                      </a:lnTo>
                      <a:close/>
                      <a:moveTo>
                        <a:pt x="229" y="91"/>
                      </a:moveTo>
                      <a:cubicBezTo>
                        <a:pt x="229" y="106"/>
                        <a:pt x="255" y="117"/>
                        <a:pt x="287" y="117"/>
                      </a:cubicBezTo>
                      <a:cubicBezTo>
                        <a:pt x="320" y="117"/>
                        <a:pt x="346" y="106"/>
                        <a:pt x="346" y="91"/>
                      </a:cubicBezTo>
                      <a:cubicBezTo>
                        <a:pt x="346" y="117"/>
                        <a:pt x="346" y="117"/>
                        <a:pt x="346" y="117"/>
                      </a:cubicBezTo>
                      <a:cubicBezTo>
                        <a:pt x="346" y="132"/>
                        <a:pt x="320" y="144"/>
                        <a:pt x="287" y="144"/>
                      </a:cubicBezTo>
                      <a:cubicBezTo>
                        <a:pt x="255" y="144"/>
                        <a:pt x="229" y="132"/>
                        <a:pt x="229" y="117"/>
                      </a:cubicBezTo>
                      <a:lnTo>
                        <a:pt x="229" y="9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26" name="Freeform 3163"/>
                <p:cNvSpPr>
                  <a:spLocks/>
                </p:cNvSpPr>
                <p:nvPr/>
              </p:nvSpPr>
              <p:spPr bwMode="auto">
                <a:xfrm>
                  <a:off x="1800387" y="2128491"/>
                  <a:ext cx="316436" cy="140046"/>
                </a:xfrm>
                <a:custGeom>
                  <a:avLst/>
                  <a:gdLst>
                    <a:gd name="T0" fmla="*/ 45 w 103"/>
                    <a:gd name="T1" fmla="*/ 46 h 46"/>
                    <a:gd name="T2" fmla="*/ 76 w 103"/>
                    <a:gd name="T3" fmla="*/ 42 h 46"/>
                    <a:gd name="T4" fmla="*/ 82 w 103"/>
                    <a:gd name="T5" fmla="*/ 42 h 46"/>
                    <a:gd name="T6" fmla="*/ 103 w 103"/>
                    <a:gd name="T7" fmla="*/ 23 h 46"/>
                    <a:gd name="T8" fmla="*/ 103 w 103"/>
                    <a:gd name="T9" fmla="*/ 0 h 46"/>
                    <a:gd name="T10" fmla="*/ 52 w 103"/>
                    <a:gd name="T11" fmla="*/ 23 h 46"/>
                    <a:gd name="T12" fmla="*/ 0 w 103"/>
                    <a:gd name="T13" fmla="*/ 0 h 46"/>
                    <a:gd name="T14" fmla="*/ 0 w 103"/>
                    <a:gd name="T15" fmla="*/ 6 h 46"/>
                    <a:gd name="T16" fmla="*/ 0 w 103"/>
                    <a:gd name="T17" fmla="*/ 23 h 46"/>
                    <a:gd name="T18" fmla="*/ 45 w 103"/>
                    <a:gd name="T19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3" h="46">
                      <a:moveTo>
                        <a:pt x="45" y="46"/>
                      </a:moveTo>
                      <a:cubicBezTo>
                        <a:pt x="54" y="43"/>
                        <a:pt x="65" y="42"/>
                        <a:pt x="76" y="42"/>
                      </a:cubicBezTo>
                      <a:cubicBezTo>
                        <a:pt x="78" y="42"/>
                        <a:pt x="80" y="42"/>
                        <a:pt x="82" y="42"/>
                      </a:cubicBezTo>
                      <a:cubicBezTo>
                        <a:pt x="95" y="38"/>
                        <a:pt x="103" y="31"/>
                        <a:pt x="103" y="23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3"/>
                        <a:pt x="80" y="23"/>
                        <a:pt x="52" y="23"/>
                      </a:cubicBezTo>
                      <a:cubicBezTo>
                        <a:pt x="23" y="23"/>
                        <a:pt x="0" y="13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35"/>
                        <a:pt x="20" y="45"/>
                        <a:pt x="45" y="46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27" name="Freeform 3164"/>
                <p:cNvSpPr>
                  <a:spLocks/>
                </p:cNvSpPr>
                <p:nvPr/>
              </p:nvSpPr>
              <p:spPr bwMode="auto">
                <a:xfrm>
                  <a:off x="2240233" y="2154986"/>
                  <a:ext cx="322765" cy="143832"/>
                </a:xfrm>
                <a:custGeom>
                  <a:avLst/>
                  <a:gdLst>
                    <a:gd name="T0" fmla="*/ 52 w 103"/>
                    <a:gd name="T1" fmla="*/ 46 h 46"/>
                    <a:gd name="T2" fmla="*/ 103 w 103"/>
                    <a:gd name="T3" fmla="*/ 23 h 46"/>
                    <a:gd name="T4" fmla="*/ 103 w 103"/>
                    <a:gd name="T5" fmla="*/ 0 h 46"/>
                    <a:gd name="T6" fmla="*/ 52 w 103"/>
                    <a:gd name="T7" fmla="*/ 23 h 46"/>
                    <a:gd name="T8" fmla="*/ 0 w 103"/>
                    <a:gd name="T9" fmla="*/ 0 h 46"/>
                    <a:gd name="T10" fmla="*/ 0 w 103"/>
                    <a:gd name="T11" fmla="*/ 23 h 46"/>
                    <a:gd name="T12" fmla="*/ 52 w 103"/>
                    <a:gd name="T13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3" h="46">
                      <a:moveTo>
                        <a:pt x="52" y="46"/>
                      </a:moveTo>
                      <a:cubicBezTo>
                        <a:pt x="80" y="46"/>
                        <a:pt x="103" y="36"/>
                        <a:pt x="103" y="23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3"/>
                        <a:pt x="80" y="23"/>
                        <a:pt x="52" y="23"/>
                      </a:cubicBezTo>
                      <a:cubicBezTo>
                        <a:pt x="23" y="23"/>
                        <a:pt x="0" y="13"/>
                        <a:pt x="0" y="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36"/>
                        <a:pt x="23" y="46"/>
                        <a:pt x="52" y="46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28" name="Freeform 3165"/>
                <p:cNvSpPr>
                  <a:spLocks/>
                </p:cNvSpPr>
                <p:nvPr/>
              </p:nvSpPr>
              <p:spPr bwMode="auto">
                <a:xfrm>
                  <a:off x="2686410" y="2185266"/>
                  <a:ext cx="319600" cy="143832"/>
                </a:xfrm>
                <a:custGeom>
                  <a:avLst/>
                  <a:gdLst>
                    <a:gd name="T0" fmla="*/ 51 w 103"/>
                    <a:gd name="T1" fmla="*/ 47 h 47"/>
                    <a:gd name="T2" fmla="*/ 103 w 103"/>
                    <a:gd name="T3" fmla="*/ 23 h 47"/>
                    <a:gd name="T4" fmla="*/ 103 w 103"/>
                    <a:gd name="T5" fmla="*/ 0 h 47"/>
                    <a:gd name="T6" fmla="*/ 51 w 103"/>
                    <a:gd name="T7" fmla="*/ 24 h 47"/>
                    <a:gd name="T8" fmla="*/ 0 w 103"/>
                    <a:gd name="T9" fmla="*/ 0 h 47"/>
                    <a:gd name="T10" fmla="*/ 0 w 103"/>
                    <a:gd name="T11" fmla="*/ 23 h 47"/>
                    <a:gd name="T12" fmla="*/ 51 w 103"/>
                    <a:gd name="T1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3" h="47">
                      <a:moveTo>
                        <a:pt x="51" y="47"/>
                      </a:moveTo>
                      <a:cubicBezTo>
                        <a:pt x="80" y="47"/>
                        <a:pt x="103" y="36"/>
                        <a:pt x="103" y="23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3"/>
                        <a:pt x="80" y="24"/>
                        <a:pt x="51" y="24"/>
                      </a:cubicBezTo>
                      <a:cubicBezTo>
                        <a:pt x="23" y="24"/>
                        <a:pt x="0" y="13"/>
                        <a:pt x="0" y="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36"/>
                        <a:pt x="23" y="47"/>
                        <a:pt x="51" y="47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29" name="Freeform 3166"/>
                <p:cNvSpPr>
                  <a:spLocks/>
                </p:cNvSpPr>
                <p:nvPr/>
              </p:nvSpPr>
              <p:spPr bwMode="auto">
                <a:xfrm>
                  <a:off x="1382691" y="2310174"/>
                  <a:ext cx="357572" cy="162757"/>
                </a:xfrm>
                <a:custGeom>
                  <a:avLst/>
                  <a:gdLst>
                    <a:gd name="T0" fmla="*/ 58 w 116"/>
                    <a:gd name="T1" fmla="*/ 52 h 52"/>
                    <a:gd name="T2" fmla="*/ 116 w 116"/>
                    <a:gd name="T3" fmla="*/ 26 h 52"/>
                    <a:gd name="T4" fmla="*/ 116 w 116"/>
                    <a:gd name="T5" fmla="*/ 0 h 52"/>
                    <a:gd name="T6" fmla="*/ 58 w 116"/>
                    <a:gd name="T7" fmla="*/ 26 h 52"/>
                    <a:gd name="T8" fmla="*/ 0 w 116"/>
                    <a:gd name="T9" fmla="*/ 0 h 52"/>
                    <a:gd name="T10" fmla="*/ 0 w 116"/>
                    <a:gd name="T11" fmla="*/ 13 h 52"/>
                    <a:gd name="T12" fmla="*/ 0 w 116"/>
                    <a:gd name="T13" fmla="*/ 26 h 52"/>
                    <a:gd name="T14" fmla="*/ 58 w 116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6" h="52">
                      <a:moveTo>
                        <a:pt x="58" y="52"/>
                      </a:moveTo>
                      <a:cubicBezTo>
                        <a:pt x="90" y="52"/>
                        <a:pt x="116" y="40"/>
                        <a:pt x="116" y="26"/>
                      </a:cubicBez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16" y="14"/>
                        <a:pt x="90" y="26"/>
                        <a:pt x="58" y="26"/>
                      </a:cubicBezTo>
                      <a:cubicBezTo>
                        <a:pt x="26" y="26"/>
                        <a:pt x="0" y="14"/>
                        <a:pt x="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40"/>
                        <a:pt x="26" y="52"/>
                        <a:pt x="58" y="52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30" name="Freeform 3167"/>
                <p:cNvSpPr>
                  <a:spLocks/>
                </p:cNvSpPr>
                <p:nvPr/>
              </p:nvSpPr>
              <p:spPr bwMode="auto">
                <a:xfrm>
                  <a:off x="1857346" y="2340455"/>
                  <a:ext cx="360738" cy="162757"/>
                </a:xfrm>
                <a:custGeom>
                  <a:avLst/>
                  <a:gdLst>
                    <a:gd name="T0" fmla="*/ 58 w 117"/>
                    <a:gd name="T1" fmla="*/ 53 h 53"/>
                    <a:gd name="T2" fmla="*/ 117 w 117"/>
                    <a:gd name="T3" fmla="*/ 26 h 53"/>
                    <a:gd name="T4" fmla="*/ 117 w 117"/>
                    <a:gd name="T5" fmla="*/ 0 h 53"/>
                    <a:gd name="T6" fmla="*/ 58 w 117"/>
                    <a:gd name="T7" fmla="*/ 26 h 53"/>
                    <a:gd name="T8" fmla="*/ 0 w 117"/>
                    <a:gd name="T9" fmla="*/ 0 h 53"/>
                    <a:gd name="T10" fmla="*/ 0 w 117"/>
                    <a:gd name="T11" fmla="*/ 26 h 53"/>
                    <a:gd name="T12" fmla="*/ 58 w 117"/>
                    <a:gd name="T13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53">
                      <a:moveTo>
                        <a:pt x="58" y="53"/>
                      </a:moveTo>
                      <a:cubicBezTo>
                        <a:pt x="91" y="53"/>
                        <a:pt x="117" y="41"/>
                        <a:pt x="117" y="26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7" y="15"/>
                        <a:pt x="91" y="26"/>
                        <a:pt x="58" y="26"/>
                      </a:cubicBezTo>
                      <a:cubicBezTo>
                        <a:pt x="26" y="26"/>
                        <a:pt x="0" y="15"/>
                        <a:pt x="0" y="0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41"/>
                        <a:pt x="26" y="53"/>
                        <a:pt x="58" y="53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31" name="Freeform 3168"/>
                <p:cNvSpPr>
                  <a:spLocks/>
                </p:cNvSpPr>
                <p:nvPr/>
              </p:nvSpPr>
              <p:spPr bwMode="auto">
                <a:xfrm>
                  <a:off x="2344658" y="2374519"/>
                  <a:ext cx="363901" cy="162759"/>
                </a:xfrm>
                <a:custGeom>
                  <a:avLst/>
                  <a:gdLst>
                    <a:gd name="T0" fmla="*/ 58 w 116"/>
                    <a:gd name="T1" fmla="*/ 26 h 52"/>
                    <a:gd name="T2" fmla="*/ 0 w 116"/>
                    <a:gd name="T3" fmla="*/ 0 h 52"/>
                    <a:gd name="T4" fmla="*/ 0 w 116"/>
                    <a:gd name="T5" fmla="*/ 26 h 52"/>
                    <a:gd name="T6" fmla="*/ 58 w 116"/>
                    <a:gd name="T7" fmla="*/ 52 h 52"/>
                    <a:gd name="T8" fmla="*/ 116 w 116"/>
                    <a:gd name="T9" fmla="*/ 26 h 52"/>
                    <a:gd name="T10" fmla="*/ 116 w 116"/>
                    <a:gd name="T11" fmla="*/ 0 h 52"/>
                    <a:gd name="T12" fmla="*/ 58 w 116"/>
                    <a:gd name="T13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52">
                      <a:moveTo>
                        <a:pt x="58" y="26"/>
                      </a:moveTo>
                      <a:cubicBezTo>
                        <a:pt x="26" y="26"/>
                        <a:pt x="0" y="14"/>
                        <a:pt x="0" y="0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40"/>
                        <a:pt x="26" y="52"/>
                        <a:pt x="58" y="52"/>
                      </a:cubicBezTo>
                      <a:cubicBezTo>
                        <a:pt x="90" y="52"/>
                        <a:pt x="116" y="40"/>
                        <a:pt x="116" y="26"/>
                      </a:cubicBez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16" y="14"/>
                        <a:pt x="90" y="26"/>
                        <a:pt x="58" y="26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32" name="Freeform 3171"/>
                <p:cNvSpPr>
                  <a:spLocks/>
                </p:cNvSpPr>
                <p:nvPr/>
              </p:nvSpPr>
              <p:spPr bwMode="auto">
                <a:xfrm>
                  <a:off x="1145363" y="1519095"/>
                  <a:ext cx="1503074" cy="1033324"/>
                </a:xfrm>
                <a:custGeom>
                  <a:avLst/>
                  <a:gdLst>
                    <a:gd name="T0" fmla="*/ 0 w 298"/>
                    <a:gd name="T1" fmla="*/ 0 h 205"/>
                    <a:gd name="T2" fmla="*/ 0 w 298"/>
                    <a:gd name="T3" fmla="*/ 184 h 205"/>
                    <a:gd name="T4" fmla="*/ 298 w 298"/>
                    <a:gd name="T5" fmla="*/ 205 h 205"/>
                    <a:gd name="T6" fmla="*/ 298 w 298"/>
                    <a:gd name="T7" fmla="*/ 21 h 205"/>
                    <a:gd name="T8" fmla="*/ 0 w 298"/>
                    <a:gd name="T9" fmla="*/ 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8" h="205">
                      <a:moveTo>
                        <a:pt x="0" y="0"/>
                      </a:moveTo>
                      <a:lnTo>
                        <a:pt x="0" y="184"/>
                      </a:lnTo>
                      <a:lnTo>
                        <a:pt x="298" y="205"/>
                      </a:lnTo>
                      <a:lnTo>
                        <a:pt x="298" y="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33" name="Freeform 3172"/>
                <p:cNvSpPr>
                  <a:spLocks/>
                </p:cNvSpPr>
                <p:nvPr/>
              </p:nvSpPr>
              <p:spPr bwMode="auto">
                <a:xfrm>
                  <a:off x="2648437" y="1235216"/>
                  <a:ext cx="553763" cy="1317202"/>
                </a:xfrm>
                <a:custGeom>
                  <a:avLst/>
                  <a:gdLst>
                    <a:gd name="T0" fmla="*/ 0 w 110"/>
                    <a:gd name="T1" fmla="*/ 77 h 261"/>
                    <a:gd name="T2" fmla="*/ 0 w 110"/>
                    <a:gd name="T3" fmla="*/ 261 h 261"/>
                    <a:gd name="T4" fmla="*/ 110 w 110"/>
                    <a:gd name="T5" fmla="*/ 184 h 261"/>
                    <a:gd name="T6" fmla="*/ 110 w 110"/>
                    <a:gd name="T7" fmla="*/ 0 h 261"/>
                    <a:gd name="T8" fmla="*/ 0 w 110"/>
                    <a:gd name="T9" fmla="*/ 77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261">
                      <a:moveTo>
                        <a:pt x="0" y="77"/>
                      </a:moveTo>
                      <a:lnTo>
                        <a:pt x="0" y="261"/>
                      </a:lnTo>
                      <a:lnTo>
                        <a:pt x="110" y="184"/>
                      </a:lnTo>
                      <a:lnTo>
                        <a:pt x="110" y="0"/>
                      </a:lnTo>
                      <a:lnTo>
                        <a:pt x="0" y="77"/>
                      </a:lnTo>
                      <a:close/>
                    </a:path>
                  </a:pathLst>
                </a:custGeom>
                <a:solidFill>
                  <a:srgbClr val="4C4D4D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34" name="Freeform 3173"/>
                <p:cNvSpPr>
                  <a:spLocks noEditPoints="1"/>
                </p:cNvSpPr>
                <p:nvPr/>
              </p:nvSpPr>
              <p:spPr bwMode="auto">
                <a:xfrm>
                  <a:off x="1145363" y="1114094"/>
                  <a:ext cx="2056837" cy="510982"/>
                </a:xfrm>
                <a:custGeom>
                  <a:avLst/>
                  <a:gdLst>
                    <a:gd name="T0" fmla="*/ 661 w 661"/>
                    <a:gd name="T1" fmla="*/ 40 h 165"/>
                    <a:gd name="T2" fmla="*/ 597 w 661"/>
                    <a:gd name="T3" fmla="*/ 36 h 165"/>
                    <a:gd name="T4" fmla="*/ 547 w 661"/>
                    <a:gd name="T5" fmla="*/ 19 h 165"/>
                    <a:gd name="T6" fmla="*/ 504 w 661"/>
                    <a:gd name="T7" fmla="*/ 30 h 165"/>
                    <a:gd name="T8" fmla="*/ 454 w 661"/>
                    <a:gd name="T9" fmla="*/ 27 h 165"/>
                    <a:gd name="T10" fmla="*/ 404 w 661"/>
                    <a:gd name="T11" fmla="*/ 8 h 165"/>
                    <a:gd name="T12" fmla="*/ 359 w 661"/>
                    <a:gd name="T13" fmla="*/ 21 h 165"/>
                    <a:gd name="T14" fmla="*/ 313 w 661"/>
                    <a:gd name="T15" fmla="*/ 18 h 165"/>
                    <a:gd name="T16" fmla="*/ 263 w 661"/>
                    <a:gd name="T17" fmla="*/ 0 h 165"/>
                    <a:gd name="T18" fmla="*/ 211 w 661"/>
                    <a:gd name="T19" fmla="*/ 23 h 165"/>
                    <a:gd name="T20" fmla="*/ 263 w 661"/>
                    <a:gd name="T21" fmla="*/ 46 h 165"/>
                    <a:gd name="T22" fmla="*/ 314 w 661"/>
                    <a:gd name="T23" fmla="*/ 23 h 165"/>
                    <a:gd name="T24" fmla="*/ 314 w 661"/>
                    <a:gd name="T25" fmla="*/ 46 h 165"/>
                    <a:gd name="T26" fmla="*/ 293 w 661"/>
                    <a:gd name="T27" fmla="*/ 65 h 165"/>
                    <a:gd name="T28" fmla="*/ 287 w 661"/>
                    <a:gd name="T29" fmla="*/ 65 h 165"/>
                    <a:gd name="T30" fmla="*/ 256 w 661"/>
                    <a:gd name="T31" fmla="*/ 69 h 165"/>
                    <a:gd name="T32" fmla="*/ 211 w 661"/>
                    <a:gd name="T33" fmla="*/ 46 h 165"/>
                    <a:gd name="T34" fmla="*/ 211 w 661"/>
                    <a:gd name="T35" fmla="*/ 29 h 165"/>
                    <a:gd name="T36" fmla="*/ 154 w 661"/>
                    <a:gd name="T37" fmla="*/ 56 h 165"/>
                    <a:gd name="T38" fmla="*/ 134 w 661"/>
                    <a:gd name="T39" fmla="*/ 54 h 165"/>
                    <a:gd name="T40" fmla="*/ 76 w 661"/>
                    <a:gd name="T41" fmla="*/ 81 h 165"/>
                    <a:gd name="T42" fmla="*/ 134 w 661"/>
                    <a:gd name="T43" fmla="*/ 107 h 165"/>
                    <a:gd name="T44" fmla="*/ 192 w 661"/>
                    <a:gd name="T45" fmla="*/ 81 h 165"/>
                    <a:gd name="T46" fmla="*/ 192 w 661"/>
                    <a:gd name="T47" fmla="*/ 107 h 165"/>
                    <a:gd name="T48" fmla="*/ 134 w 661"/>
                    <a:gd name="T49" fmla="*/ 133 h 165"/>
                    <a:gd name="T50" fmla="*/ 76 w 661"/>
                    <a:gd name="T51" fmla="*/ 107 h 165"/>
                    <a:gd name="T52" fmla="*/ 76 w 661"/>
                    <a:gd name="T53" fmla="*/ 94 h 165"/>
                    <a:gd name="T54" fmla="*/ 0 w 661"/>
                    <a:gd name="T55" fmla="*/ 130 h 165"/>
                    <a:gd name="T56" fmla="*/ 1 w 661"/>
                    <a:gd name="T57" fmla="*/ 130 h 165"/>
                    <a:gd name="T58" fmla="*/ 484 w 661"/>
                    <a:gd name="T59" fmla="*/ 165 h 165"/>
                    <a:gd name="T60" fmla="*/ 661 w 661"/>
                    <a:gd name="T61" fmla="*/ 40 h 165"/>
                    <a:gd name="T62" fmla="*/ 502 w 661"/>
                    <a:gd name="T63" fmla="*/ 129 h 165"/>
                    <a:gd name="T64" fmla="*/ 444 w 661"/>
                    <a:gd name="T65" fmla="*/ 155 h 165"/>
                    <a:gd name="T66" fmla="*/ 386 w 661"/>
                    <a:gd name="T67" fmla="*/ 129 h 165"/>
                    <a:gd name="T68" fmla="*/ 386 w 661"/>
                    <a:gd name="T69" fmla="*/ 103 h 165"/>
                    <a:gd name="T70" fmla="*/ 444 w 661"/>
                    <a:gd name="T71" fmla="*/ 129 h 165"/>
                    <a:gd name="T72" fmla="*/ 502 w 661"/>
                    <a:gd name="T73" fmla="*/ 103 h 165"/>
                    <a:gd name="T74" fmla="*/ 502 w 661"/>
                    <a:gd name="T75" fmla="*/ 129 h 165"/>
                    <a:gd name="T76" fmla="*/ 496 w 661"/>
                    <a:gd name="T77" fmla="*/ 42 h 165"/>
                    <a:gd name="T78" fmla="*/ 547 w 661"/>
                    <a:gd name="T79" fmla="*/ 65 h 165"/>
                    <a:gd name="T80" fmla="*/ 599 w 661"/>
                    <a:gd name="T81" fmla="*/ 42 h 165"/>
                    <a:gd name="T82" fmla="*/ 599 w 661"/>
                    <a:gd name="T83" fmla="*/ 65 h 165"/>
                    <a:gd name="T84" fmla="*/ 547 w 661"/>
                    <a:gd name="T85" fmla="*/ 89 h 165"/>
                    <a:gd name="T86" fmla="*/ 496 w 661"/>
                    <a:gd name="T87" fmla="*/ 65 h 165"/>
                    <a:gd name="T88" fmla="*/ 496 w 661"/>
                    <a:gd name="T89" fmla="*/ 42 h 165"/>
                    <a:gd name="T90" fmla="*/ 352 w 661"/>
                    <a:gd name="T91" fmla="*/ 32 h 165"/>
                    <a:gd name="T92" fmla="*/ 404 w 661"/>
                    <a:gd name="T93" fmla="*/ 55 h 165"/>
                    <a:gd name="T94" fmla="*/ 455 w 661"/>
                    <a:gd name="T95" fmla="*/ 32 h 165"/>
                    <a:gd name="T96" fmla="*/ 455 w 661"/>
                    <a:gd name="T97" fmla="*/ 55 h 165"/>
                    <a:gd name="T98" fmla="*/ 404 w 661"/>
                    <a:gd name="T99" fmla="*/ 78 h 165"/>
                    <a:gd name="T100" fmla="*/ 352 w 661"/>
                    <a:gd name="T101" fmla="*/ 55 h 165"/>
                    <a:gd name="T102" fmla="*/ 352 w 661"/>
                    <a:gd name="T103" fmla="*/ 32 h 165"/>
                    <a:gd name="T104" fmla="*/ 229 w 661"/>
                    <a:gd name="T105" fmla="*/ 91 h 165"/>
                    <a:gd name="T106" fmla="*/ 287 w 661"/>
                    <a:gd name="T107" fmla="*/ 117 h 165"/>
                    <a:gd name="T108" fmla="*/ 346 w 661"/>
                    <a:gd name="T109" fmla="*/ 91 h 165"/>
                    <a:gd name="T110" fmla="*/ 346 w 661"/>
                    <a:gd name="T111" fmla="*/ 117 h 165"/>
                    <a:gd name="T112" fmla="*/ 287 w 661"/>
                    <a:gd name="T113" fmla="*/ 143 h 165"/>
                    <a:gd name="T114" fmla="*/ 229 w 661"/>
                    <a:gd name="T115" fmla="*/ 117 h 165"/>
                    <a:gd name="T116" fmla="*/ 229 w 661"/>
                    <a:gd name="T117" fmla="*/ 91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61" h="165">
                      <a:moveTo>
                        <a:pt x="661" y="40"/>
                      </a:moveTo>
                      <a:cubicBezTo>
                        <a:pt x="597" y="36"/>
                        <a:pt x="597" y="36"/>
                        <a:pt x="597" y="36"/>
                      </a:cubicBezTo>
                      <a:cubicBezTo>
                        <a:pt x="591" y="26"/>
                        <a:pt x="571" y="19"/>
                        <a:pt x="547" y="19"/>
                      </a:cubicBezTo>
                      <a:cubicBezTo>
                        <a:pt x="529" y="19"/>
                        <a:pt x="513" y="23"/>
                        <a:pt x="504" y="30"/>
                      </a:cubicBezTo>
                      <a:cubicBezTo>
                        <a:pt x="454" y="27"/>
                        <a:pt x="454" y="27"/>
                        <a:pt x="454" y="27"/>
                      </a:cubicBezTo>
                      <a:cubicBezTo>
                        <a:pt x="449" y="16"/>
                        <a:pt x="428" y="8"/>
                        <a:pt x="404" y="8"/>
                      </a:cubicBezTo>
                      <a:cubicBezTo>
                        <a:pt x="384" y="8"/>
                        <a:pt x="367" y="13"/>
                        <a:pt x="359" y="21"/>
                      </a:cubicBezTo>
                      <a:cubicBezTo>
                        <a:pt x="313" y="18"/>
                        <a:pt x="313" y="18"/>
                        <a:pt x="313" y="18"/>
                      </a:cubicBezTo>
                      <a:cubicBezTo>
                        <a:pt x="308" y="7"/>
                        <a:pt x="287" y="0"/>
                        <a:pt x="263" y="0"/>
                      </a:cubicBezTo>
                      <a:cubicBezTo>
                        <a:pt x="234" y="0"/>
                        <a:pt x="211" y="10"/>
                        <a:pt x="211" y="23"/>
                      </a:cubicBezTo>
                      <a:cubicBezTo>
                        <a:pt x="211" y="36"/>
                        <a:pt x="234" y="46"/>
                        <a:pt x="263" y="46"/>
                      </a:cubicBezTo>
                      <a:cubicBezTo>
                        <a:pt x="291" y="46"/>
                        <a:pt x="314" y="36"/>
                        <a:pt x="314" y="23"/>
                      </a:cubicBezTo>
                      <a:cubicBezTo>
                        <a:pt x="314" y="46"/>
                        <a:pt x="314" y="46"/>
                        <a:pt x="314" y="46"/>
                      </a:cubicBezTo>
                      <a:cubicBezTo>
                        <a:pt x="314" y="54"/>
                        <a:pt x="306" y="61"/>
                        <a:pt x="293" y="65"/>
                      </a:cubicBezTo>
                      <a:cubicBezTo>
                        <a:pt x="291" y="65"/>
                        <a:pt x="289" y="65"/>
                        <a:pt x="287" y="65"/>
                      </a:cubicBezTo>
                      <a:cubicBezTo>
                        <a:pt x="276" y="65"/>
                        <a:pt x="265" y="66"/>
                        <a:pt x="256" y="69"/>
                      </a:cubicBezTo>
                      <a:cubicBezTo>
                        <a:pt x="231" y="67"/>
                        <a:pt x="211" y="58"/>
                        <a:pt x="211" y="46"/>
                      </a:cubicBezTo>
                      <a:cubicBezTo>
                        <a:pt x="211" y="29"/>
                        <a:pt x="211" y="29"/>
                        <a:pt x="211" y="29"/>
                      </a:cubicBezTo>
                      <a:cubicBezTo>
                        <a:pt x="154" y="56"/>
                        <a:pt x="154" y="56"/>
                        <a:pt x="154" y="56"/>
                      </a:cubicBezTo>
                      <a:cubicBezTo>
                        <a:pt x="148" y="55"/>
                        <a:pt x="141" y="54"/>
                        <a:pt x="134" y="54"/>
                      </a:cubicBezTo>
                      <a:cubicBezTo>
                        <a:pt x="102" y="54"/>
                        <a:pt x="76" y="66"/>
                        <a:pt x="76" y="81"/>
                      </a:cubicBezTo>
                      <a:cubicBezTo>
                        <a:pt x="76" y="95"/>
                        <a:pt x="102" y="107"/>
                        <a:pt x="134" y="107"/>
                      </a:cubicBezTo>
                      <a:cubicBezTo>
                        <a:pt x="166" y="107"/>
                        <a:pt x="192" y="95"/>
                        <a:pt x="192" y="81"/>
                      </a:cubicBezTo>
                      <a:cubicBezTo>
                        <a:pt x="192" y="107"/>
                        <a:pt x="192" y="107"/>
                        <a:pt x="192" y="107"/>
                      </a:cubicBezTo>
                      <a:cubicBezTo>
                        <a:pt x="192" y="121"/>
                        <a:pt x="166" y="133"/>
                        <a:pt x="134" y="133"/>
                      </a:cubicBezTo>
                      <a:cubicBezTo>
                        <a:pt x="102" y="133"/>
                        <a:pt x="76" y="121"/>
                        <a:pt x="76" y="107"/>
                      </a:cubicBezTo>
                      <a:cubicBezTo>
                        <a:pt x="76" y="94"/>
                        <a:pt x="76" y="94"/>
                        <a:pt x="76" y="94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1" y="130"/>
                        <a:pt x="1" y="130"/>
                        <a:pt x="1" y="130"/>
                      </a:cubicBezTo>
                      <a:cubicBezTo>
                        <a:pt x="484" y="165"/>
                        <a:pt x="484" y="165"/>
                        <a:pt x="484" y="165"/>
                      </a:cubicBezTo>
                      <a:lnTo>
                        <a:pt x="661" y="40"/>
                      </a:lnTo>
                      <a:close/>
                      <a:moveTo>
                        <a:pt x="502" y="129"/>
                      </a:moveTo>
                      <a:cubicBezTo>
                        <a:pt x="502" y="143"/>
                        <a:pt x="476" y="155"/>
                        <a:pt x="444" y="155"/>
                      </a:cubicBezTo>
                      <a:cubicBezTo>
                        <a:pt x="412" y="155"/>
                        <a:pt x="386" y="143"/>
                        <a:pt x="386" y="129"/>
                      </a:cubicBezTo>
                      <a:cubicBezTo>
                        <a:pt x="386" y="103"/>
                        <a:pt x="386" y="103"/>
                        <a:pt x="386" y="103"/>
                      </a:cubicBezTo>
                      <a:cubicBezTo>
                        <a:pt x="386" y="117"/>
                        <a:pt x="412" y="129"/>
                        <a:pt x="444" y="129"/>
                      </a:cubicBezTo>
                      <a:cubicBezTo>
                        <a:pt x="476" y="129"/>
                        <a:pt x="502" y="117"/>
                        <a:pt x="502" y="103"/>
                      </a:cubicBezTo>
                      <a:lnTo>
                        <a:pt x="502" y="129"/>
                      </a:lnTo>
                      <a:close/>
                      <a:moveTo>
                        <a:pt x="496" y="42"/>
                      </a:moveTo>
                      <a:cubicBezTo>
                        <a:pt x="496" y="55"/>
                        <a:pt x="519" y="65"/>
                        <a:pt x="547" y="65"/>
                      </a:cubicBezTo>
                      <a:cubicBezTo>
                        <a:pt x="576" y="65"/>
                        <a:pt x="599" y="55"/>
                        <a:pt x="599" y="42"/>
                      </a:cubicBezTo>
                      <a:cubicBezTo>
                        <a:pt x="599" y="65"/>
                        <a:pt x="599" y="65"/>
                        <a:pt x="599" y="65"/>
                      </a:cubicBezTo>
                      <a:cubicBezTo>
                        <a:pt x="599" y="78"/>
                        <a:pt x="576" y="89"/>
                        <a:pt x="547" y="89"/>
                      </a:cubicBezTo>
                      <a:cubicBezTo>
                        <a:pt x="519" y="89"/>
                        <a:pt x="496" y="78"/>
                        <a:pt x="496" y="65"/>
                      </a:cubicBezTo>
                      <a:lnTo>
                        <a:pt x="496" y="42"/>
                      </a:lnTo>
                      <a:close/>
                      <a:moveTo>
                        <a:pt x="352" y="32"/>
                      </a:moveTo>
                      <a:cubicBezTo>
                        <a:pt x="352" y="45"/>
                        <a:pt x="375" y="55"/>
                        <a:pt x="404" y="55"/>
                      </a:cubicBezTo>
                      <a:cubicBezTo>
                        <a:pt x="432" y="55"/>
                        <a:pt x="455" y="45"/>
                        <a:pt x="455" y="32"/>
                      </a:cubicBezTo>
                      <a:cubicBezTo>
                        <a:pt x="455" y="55"/>
                        <a:pt x="455" y="55"/>
                        <a:pt x="455" y="55"/>
                      </a:cubicBezTo>
                      <a:cubicBezTo>
                        <a:pt x="455" y="68"/>
                        <a:pt x="432" y="78"/>
                        <a:pt x="404" y="78"/>
                      </a:cubicBezTo>
                      <a:cubicBezTo>
                        <a:pt x="375" y="78"/>
                        <a:pt x="352" y="68"/>
                        <a:pt x="352" y="55"/>
                      </a:cubicBezTo>
                      <a:lnTo>
                        <a:pt x="352" y="32"/>
                      </a:lnTo>
                      <a:close/>
                      <a:moveTo>
                        <a:pt x="229" y="91"/>
                      </a:moveTo>
                      <a:cubicBezTo>
                        <a:pt x="229" y="106"/>
                        <a:pt x="255" y="117"/>
                        <a:pt x="287" y="117"/>
                      </a:cubicBezTo>
                      <a:cubicBezTo>
                        <a:pt x="320" y="117"/>
                        <a:pt x="346" y="106"/>
                        <a:pt x="346" y="91"/>
                      </a:cubicBezTo>
                      <a:cubicBezTo>
                        <a:pt x="346" y="117"/>
                        <a:pt x="346" y="117"/>
                        <a:pt x="346" y="117"/>
                      </a:cubicBezTo>
                      <a:cubicBezTo>
                        <a:pt x="346" y="132"/>
                        <a:pt x="320" y="143"/>
                        <a:pt x="287" y="143"/>
                      </a:cubicBezTo>
                      <a:cubicBezTo>
                        <a:pt x="255" y="143"/>
                        <a:pt x="229" y="132"/>
                        <a:pt x="229" y="117"/>
                      </a:cubicBezTo>
                      <a:lnTo>
                        <a:pt x="229" y="9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35" name="Freeform 3174"/>
                <p:cNvSpPr>
                  <a:spLocks/>
                </p:cNvSpPr>
                <p:nvPr/>
              </p:nvSpPr>
              <p:spPr bwMode="auto">
                <a:xfrm>
                  <a:off x="1800387" y="1186009"/>
                  <a:ext cx="316436" cy="140049"/>
                </a:xfrm>
                <a:custGeom>
                  <a:avLst/>
                  <a:gdLst>
                    <a:gd name="T0" fmla="*/ 45 w 103"/>
                    <a:gd name="T1" fmla="*/ 46 h 46"/>
                    <a:gd name="T2" fmla="*/ 76 w 103"/>
                    <a:gd name="T3" fmla="*/ 42 h 46"/>
                    <a:gd name="T4" fmla="*/ 82 w 103"/>
                    <a:gd name="T5" fmla="*/ 42 h 46"/>
                    <a:gd name="T6" fmla="*/ 103 w 103"/>
                    <a:gd name="T7" fmla="*/ 23 h 46"/>
                    <a:gd name="T8" fmla="*/ 103 w 103"/>
                    <a:gd name="T9" fmla="*/ 0 h 46"/>
                    <a:gd name="T10" fmla="*/ 52 w 103"/>
                    <a:gd name="T11" fmla="*/ 23 h 46"/>
                    <a:gd name="T12" fmla="*/ 0 w 103"/>
                    <a:gd name="T13" fmla="*/ 0 h 46"/>
                    <a:gd name="T14" fmla="*/ 0 w 103"/>
                    <a:gd name="T15" fmla="*/ 6 h 46"/>
                    <a:gd name="T16" fmla="*/ 0 w 103"/>
                    <a:gd name="T17" fmla="*/ 23 h 46"/>
                    <a:gd name="T18" fmla="*/ 45 w 103"/>
                    <a:gd name="T19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3" h="46">
                      <a:moveTo>
                        <a:pt x="45" y="46"/>
                      </a:moveTo>
                      <a:cubicBezTo>
                        <a:pt x="54" y="43"/>
                        <a:pt x="65" y="42"/>
                        <a:pt x="76" y="42"/>
                      </a:cubicBezTo>
                      <a:cubicBezTo>
                        <a:pt x="78" y="42"/>
                        <a:pt x="80" y="42"/>
                        <a:pt x="82" y="42"/>
                      </a:cubicBezTo>
                      <a:cubicBezTo>
                        <a:pt x="95" y="38"/>
                        <a:pt x="103" y="31"/>
                        <a:pt x="103" y="23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3"/>
                        <a:pt x="80" y="23"/>
                        <a:pt x="52" y="23"/>
                      </a:cubicBezTo>
                      <a:cubicBezTo>
                        <a:pt x="23" y="23"/>
                        <a:pt x="0" y="13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35"/>
                        <a:pt x="20" y="44"/>
                        <a:pt x="45" y="46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36" name="Freeform 3175"/>
                <p:cNvSpPr>
                  <a:spLocks/>
                </p:cNvSpPr>
                <p:nvPr/>
              </p:nvSpPr>
              <p:spPr bwMode="auto">
                <a:xfrm>
                  <a:off x="2240233" y="1208720"/>
                  <a:ext cx="322765" cy="147619"/>
                </a:xfrm>
                <a:custGeom>
                  <a:avLst/>
                  <a:gdLst>
                    <a:gd name="T0" fmla="*/ 52 w 103"/>
                    <a:gd name="T1" fmla="*/ 46 h 46"/>
                    <a:gd name="T2" fmla="*/ 103 w 103"/>
                    <a:gd name="T3" fmla="*/ 23 h 46"/>
                    <a:gd name="T4" fmla="*/ 103 w 103"/>
                    <a:gd name="T5" fmla="*/ 0 h 46"/>
                    <a:gd name="T6" fmla="*/ 52 w 103"/>
                    <a:gd name="T7" fmla="*/ 23 h 46"/>
                    <a:gd name="T8" fmla="*/ 0 w 103"/>
                    <a:gd name="T9" fmla="*/ 0 h 46"/>
                    <a:gd name="T10" fmla="*/ 0 w 103"/>
                    <a:gd name="T11" fmla="*/ 23 h 46"/>
                    <a:gd name="T12" fmla="*/ 52 w 103"/>
                    <a:gd name="T13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3" h="46">
                      <a:moveTo>
                        <a:pt x="52" y="46"/>
                      </a:moveTo>
                      <a:cubicBezTo>
                        <a:pt x="80" y="46"/>
                        <a:pt x="103" y="36"/>
                        <a:pt x="103" y="23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3"/>
                        <a:pt x="80" y="23"/>
                        <a:pt x="52" y="23"/>
                      </a:cubicBezTo>
                      <a:cubicBezTo>
                        <a:pt x="23" y="23"/>
                        <a:pt x="0" y="13"/>
                        <a:pt x="0" y="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36"/>
                        <a:pt x="23" y="46"/>
                        <a:pt x="52" y="46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37" name="Freeform 3176"/>
                <p:cNvSpPr>
                  <a:spLocks/>
                </p:cNvSpPr>
                <p:nvPr/>
              </p:nvSpPr>
              <p:spPr bwMode="auto">
                <a:xfrm>
                  <a:off x="2686410" y="1239000"/>
                  <a:ext cx="319600" cy="147619"/>
                </a:xfrm>
                <a:custGeom>
                  <a:avLst/>
                  <a:gdLst>
                    <a:gd name="T0" fmla="*/ 51 w 103"/>
                    <a:gd name="T1" fmla="*/ 47 h 47"/>
                    <a:gd name="T2" fmla="*/ 103 w 103"/>
                    <a:gd name="T3" fmla="*/ 23 h 47"/>
                    <a:gd name="T4" fmla="*/ 103 w 103"/>
                    <a:gd name="T5" fmla="*/ 0 h 47"/>
                    <a:gd name="T6" fmla="*/ 51 w 103"/>
                    <a:gd name="T7" fmla="*/ 23 h 47"/>
                    <a:gd name="T8" fmla="*/ 0 w 103"/>
                    <a:gd name="T9" fmla="*/ 0 h 47"/>
                    <a:gd name="T10" fmla="*/ 0 w 103"/>
                    <a:gd name="T11" fmla="*/ 23 h 47"/>
                    <a:gd name="T12" fmla="*/ 51 w 103"/>
                    <a:gd name="T1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3" h="47">
                      <a:moveTo>
                        <a:pt x="51" y="47"/>
                      </a:moveTo>
                      <a:cubicBezTo>
                        <a:pt x="80" y="47"/>
                        <a:pt x="103" y="36"/>
                        <a:pt x="103" y="23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3"/>
                        <a:pt x="80" y="23"/>
                        <a:pt x="51" y="23"/>
                      </a:cubicBezTo>
                      <a:cubicBezTo>
                        <a:pt x="23" y="23"/>
                        <a:pt x="0" y="13"/>
                        <a:pt x="0" y="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36"/>
                        <a:pt x="23" y="47"/>
                        <a:pt x="51" y="47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38" name="Freeform 3177"/>
                <p:cNvSpPr>
                  <a:spLocks/>
                </p:cNvSpPr>
                <p:nvPr/>
              </p:nvSpPr>
              <p:spPr bwMode="auto">
                <a:xfrm>
                  <a:off x="1382691" y="1367692"/>
                  <a:ext cx="357572" cy="158973"/>
                </a:xfrm>
                <a:custGeom>
                  <a:avLst/>
                  <a:gdLst>
                    <a:gd name="T0" fmla="*/ 58 w 116"/>
                    <a:gd name="T1" fmla="*/ 52 h 52"/>
                    <a:gd name="T2" fmla="*/ 116 w 116"/>
                    <a:gd name="T3" fmla="*/ 26 h 52"/>
                    <a:gd name="T4" fmla="*/ 116 w 116"/>
                    <a:gd name="T5" fmla="*/ 0 h 52"/>
                    <a:gd name="T6" fmla="*/ 58 w 116"/>
                    <a:gd name="T7" fmla="*/ 26 h 52"/>
                    <a:gd name="T8" fmla="*/ 0 w 116"/>
                    <a:gd name="T9" fmla="*/ 0 h 52"/>
                    <a:gd name="T10" fmla="*/ 0 w 116"/>
                    <a:gd name="T11" fmla="*/ 13 h 52"/>
                    <a:gd name="T12" fmla="*/ 0 w 116"/>
                    <a:gd name="T13" fmla="*/ 26 h 52"/>
                    <a:gd name="T14" fmla="*/ 58 w 116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6" h="52">
                      <a:moveTo>
                        <a:pt x="58" y="52"/>
                      </a:moveTo>
                      <a:cubicBezTo>
                        <a:pt x="90" y="52"/>
                        <a:pt x="116" y="40"/>
                        <a:pt x="116" y="26"/>
                      </a:cubicBez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16" y="14"/>
                        <a:pt x="90" y="26"/>
                        <a:pt x="58" y="26"/>
                      </a:cubicBezTo>
                      <a:cubicBezTo>
                        <a:pt x="26" y="26"/>
                        <a:pt x="0" y="14"/>
                        <a:pt x="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40"/>
                        <a:pt x="26" y="52"/>
                        <a:pt x="58" y="52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39" name="Freeform 3178"/>
                <p:cNvSpPr>
                  <a:spLocks/>
                </p:cNvSpPr>
                <p:nvPr/>
              </p:nvSpPr>
              <p:spPr bwMode="auto">
                <a:xfrm>
                  <a:off x="1857346" y="1397973"/>
                  <a:ext cx="360738" cy="158973"/>
                </a:xfrm>
                <a:custGeom>
                  <a:avLst/>
                  <a:gdLst>
                    <a:gd name="T0" fmla="*/ 58 w 117"/>
                    <a:gd name="T1" fmla="*/ 52 h 52"/>
                    <a:gd name="T2" fmla="*/ 117 w 117"/>
                    <a:gd name="T3" fmla="*/ 26 h 52"/>
                    <a:gd name="T4" fmla="*/ 117 w 117"/>
                    <a:gd name="T5" fmla="*/ 0 h 52"/>
                    <a:gd name="T6" fmla="*/ 58 w 117"/>
                    <a:gd name="T7" fmla="*/ 26 h 52"/>
                    <a:gd name="T8" fmla="*/ 0 w 117"/>
                    <a:gd name="T9" fmla="*/ 0 h 52"/>
                    <a:gd name="T10" fmla="*/ 0 w 117"/>
                    <a:gd name="T11" fmla="*/ 26 h 52"/>
                    <a:gd name="T12" fmla="*/ 58 w 117"/>
                    <a:gd name="T1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52">
                      <a:moveTo>
                        <a:pt x="58" y="52"/>
                      </a:moveTo>
                      <a:cubicBezTo>
                        <a:pt x="91" y="52"/>
                        <a:pt x="117" y="41"/>
                        <a:pt x="117" y="26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7" y="15"/>
                        <a:pt x="91" y="26"/>
                        <a:pt x="58" y="26"/>
                      </a:cubicBezTo>
                      <a:cubicBezTo>
                        <a:pt x="26" y="26"/>
                        <a:pt x="0" y="15"/>
                        <a:pt x="0" y="0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41"/>
                        <a:pt x="26" y="52"/>
                        <a:pt x="58" y="52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  <p:sp>
              <p:nvSpPr>
                <p:cNvPr id="40" name="Freeform 3179"/>
                <p:cNvSpPr>
                  <a:spLocks/>
                </p:cNvSpPr>
                <p:nvPr/>
              </p:nvSpPr>
              <p:spPr bwMode="auto">
                <a:xfrm>
                  <a:off x="2344658" y="1432040"/>
                  <a:ext cx="363901" cy="162757"/>
                </a:xfrm>
                <a:custGeom>
                  <a:avLst/>
                  <a:gdLst>
                    <a:gd name="T0" fmla="*/ 58 w 116"/>
                    <a:gd name="T1" fmla="*/ 26 h 52"/>
                    <a:gd name="T2" fmla="*/ 0 w 116"/>
                    <a:gd name="T3" fmla="*/ 0 h 52"/>
                    <a:gd name="T4" fmla="*/ 0 w 116"/>
                    <a:gd name="T5" fmla="*/ 26 h 52"/>
                    <a:gd name="T6" fmla="*/ 58 w 116"/>
                    <a:gd name="T7" fmla="*/ 52 h 52"/>
                    <a:gd name="T8" fmla="*/ 116 w 116"/>
                    <a:gd name="T9" fmla="*/ 26 h 52"/>
                    <a:gd name="T10" fmla="*/ 116 w 116"/>
                    <a:gd name="T11" fmla="*/ 0 h 52"/>
                    <a:gd name="T12" fmla="*/ 58 w 116"/>
                    <a:gd name="T13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52">
                      <a:moveTo>
                        <a:pt x="58" y="26"/>
                      </a:moveTo>
                      <a:cubicBezTo>
                        <a:pt x="26" y="26"/>
                        <a:pt x="0" y="14"/>
                        <a:pt x="0" y="0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40"/>
                        <a:pt x="26" y="52"/>
                        <a:pt x="58" y="52"/>
                      </a:cubicBezTo>
                      <a:cubicBezTo>
                        <a:pt x="90" y="52"/>
                        <a:pt x="116" y="40"/>
                        <a:pt x="116" y="26"/>
                      </a:cubicBez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16" y="14"/>
                        <a:pt x="90" y="26"/>
                        <a:pt x="58" y="26"/>
                      </a:cubicBezTo>
                      <a:close/>
                    </a:path>
                  </a:pathLst>
                </a:custGeom>
                <a:solidFill>
                  <a:srgbClr val="606367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lIns="91416" tIns="45708" rIns="91416" bIns="45708"/>
                <a:lstStyle/>
                <a:p>
                  <a:pPr defTabSz="1087965">
                    <a:defRPr/>
                  </a:pPr>
                  <a:endParaRPr lang="en-US" sz="2099" dirty="0">
                    <a:solidFill>
                      <a:srgbClr val="313131"/>
                    </a:solidFill>
                  </a:endParaRPr>
                </a:p>
              </p:txBody>
            </p:sp>
          </p:grpSp>
          <p:sp>
            <p:nvSpPr>
              <p:cNvPr id="24" name="TextBox 118"/>
              <p:cNvSpPr txBox="1">
                <a:spLocks noChangeArrowheads="1"/>
              </p:cNvSpPr>
              <p:nvPr/>
            </p:nvSpPr>
            <p:spPr bwMode="auto">
              <a:xfrm>
                <a:off x="4657452" y="6222908"/>
                <a:ext cx="1160788" cy="261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396" tIns="45699" rIns="91396" bIns="45699">
                <a:spAutoFit/>
              </a:bodyPr>
              <a:lstStyle/>
              <a:p>
                <a:pPr algn="ctr">
                  <a:spcBef>
                    <a:spcPts val="1800"/>
                  </a:spcBef>
                  <a:buClr>
                    <a:srgbClr val="000000"/>
                  </a:buClr>
                </a:pPr>
                <a:r>
                  <a:rPr lang="en-US" altLang="en-US" sz="1100" dirty="0">
                    <a:solidFill>
                      <a:srgbClr val="313131"/>
                    </a:solidFill>
                  </a:rPr>
                  <a:t>Worker Pods</a:t>
                </a:r>
              </a:p>
            </p:txBody>
          </p:sp>
        </p:grpSp>
        <p:sp>
          <p:nvSpPr>
            <p:cNvPr id="22" name="Rounded Rectangle 21"/>
            <p:cNvSpPr/>
            <p:nvPr/>
          </p:nvSpPr>
          <p:spPr bwMode="auto">
            <a:xfrm>
              <a:off x="4229792" y="5026012"/>
              <a:ext cx="2016108" cy="27455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  <a:alpha val="33000"/>
              </a:schemeClr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38174" tIns="69087" rIns="138174" bIns="69087" anchor="ctr"/>
            <a:lstStyle/>
            <a:p>
              <a:pPr algn="ctr" defTabSz="1460852">
                <a:defRPr/>
              </a:pPr>
              <a:r>
                <a:rPr lang="en-US" sz="1400" dirty="0">
                  <a:solidFill>
                    <a:srgbClr val="313131"/>
                  </a:solidFill>
                  <a:cs typeface="Arial" charset="0"/>
                </a:rPr>
                <a:t>Cloud Connector</a:t>
              </a:r>
            </a:p>
          </p:txBody>
        </p:sp>
      </p:grpSp>
      <p:grpSp>
        <p:nvGrpSpPr>
          <p:cNvPr id="41" name="Group 10"/>
          <p:cNvGrpSpPr>
            <a:grpSpLocks/>
          </p:cNvGrpSpPr>
          <p:nvPr/>
        </p:nvGrpSpPr>
        <p:grpSpPr bwMode="auto">
          <a:xfrm>
            <a:off x="6442075" y="4270375"/>
            <a:ext cx="2016125" cy="1458913"/>
            <a:chOff x="6527392" y="5026012"/>
            <a:chExt cx="2016108" cy="1458504"/>
          </a:xfrm>
        </p:grpSpPr>
        <p:grpSp>
          <p:nvGrpSpPr>
            <p:cNvPr id="42" name="Group 4"/>
            <p:cNvGrpSpPr>
              <a:grpSpLocks/>
            </p:cNvGrpSpPr>
            <p:nvPr/>
          </p:nvGrpSpPr>
          <p:grpSpPr bwMode="auto">
            <a:xfrm>
              <a:off x="6930919" y="5558401"/>
              <a:ext cx="1209054" cy="926115"/>
              <a:chOff x="6930919" y="5558401"/>
              <a:chExt cx="1209054" cy="926115"/>
            </a:xfrm>
          </p:grpSpPr>
          <p:sp>
            <p:nvSpPr>
              <p:cNvPr id="44" name="TextBox 148"/>
              <p:cNvSpPr txBox="1">
                <a:spLocks noChangeArrowheads="1"/>
              </p:cNvSpPr>
              <p:nvPr/>
            </p:nvSpPr>
            <p:spPr bwMode="auto">
              <a:xfrm>
                <a:off x="7029599" y="6222908"/>
                <a:ext cx="1011695" cy="261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396" tIns="45699" rIns="91396" bIns="45699">
                <a:spAutoFit/>
              </a:bodyPr>
              <a:lstStyle/>
              <a:p>
                <a:pPr algn="ctr">
                  <a:spcBef>
                    <a:spcPts val="1800"/>
                  </a:spcBef>
                  <a:buClr>
                    <a:srgbClr val="000000"/>
                  </a:buClr>
                </a:pPr>
                <a:r>
                  <a:rPr lang="en-US" altLang="en-US" sz="1100">
                    <a:solidFill>
                      <a:srgbClr val="313131"/>
                    </a:solidFill>
                  </a:rPr>
                  <a:t>Public Cloud</a:t>
                </a:r>
              </a:p>
            </p:txBody>
          </p:sp>
          <p:sp>
            <p:nvSpPr>
              <p:cNvPr id="45" name="Freeform 68"/>
              <p:cNvSpPr>
                <a:spLocks/>
              </p:cNvSpPr>
              <p:nvPr/>
            </p:nvSpPr>
            <p:spPr bwMode="auto">
              <a:xfrm>
                <a:off x="6930614" y="5557676"/>
                <a:ext cx="1209665" cy="663389"/>
              </a:xfrm>
              <a:custGeom>
                <a:avLst/>
                <a:gdLst>
                  <a:gd name="T0" fmla="*/ 589 w 835"/>
                  <a:gd name="T1" fmla="*/ 0 h 485"/>
                  <a:gd name="T2" fmla="*/ 589 w 835"/>
                  <a:gd name="T3" fmla="*/ 0 h 485"/>
                  <a:gd name="T4" fmla="*/ 398 w 835"/>
                  <a:gd name="T5" fmla="*/ 90 h 485"/>
                  <a:gd name="T6" fmla="*/ 322 w 835"/>
                  <a:gd name="T7" fmla="*/ 66 h 485"/>
                  <a:gd name="T8" fmla="*/ 211 w 835"/>
                  <a:gd name="T9" fmla="*/ 130 h 485"/>
                  <a:gd name="T10" fmla="*/ 180 w 835"/>
                  <a:gd name="T11" fmla="*/ 128 h 485"/>
                  <a:gd name="T12" fmla="*/ 0 w 835"/>
                  <a:gd name="T13" fmla="*/ 307 h 485"/>
                  <a:gd name="T14" fmla="*/ 160 w 835"/>
                  <a:gd name="T15" fmla="*/ 483 h 485"/>
                  <a:gd name="T16" fmla="*/ 160 w 835"/>
                  <a:gd name="T17" fmla="*/ 485 h 485"/>
                  <a:gd name="T18" fmla="*/ 626 w 835"/>
                  <a:gd name="T19" fmla="*/ 485 h 485"/>
                  <a:gd name="T20" fmla="*/ 626 w 835"/>
                  <a:gd name="T21" fmla="*/ 481 h 485"/>
                  <a:gd name="T22" fmla="*/ 835 w 835"/>
                  <a:gd name="T23" fmla="*/ 242 h 485"/>
                  <a:gd name="T24" fmla="*/ 589 w 835"/>
                  <a:gd name="T25" fmla="*/ 0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5" h="485">
                    <a:moveTo>
                      <a:pt x="589" y="0"/>
                    </a:moveTo>
                    <a:lnTo>
                      <a:pt x="589" y="0"/>
                    </a:lnTo>
                    <a:cubicBezTo>
                      <a:pt x="512" y="0"/>
                      <a:pt x="443" y="34"/>
                      <a:pt x="398" y="90"/>
                    </a:cubicBezTo>
                    <a:cubicBezTo>
                      <a:pt x="377" y="75"/>
                      <a:pt x="351" y="66"/>
                      <a:pt x="322" y="66"/>
                    </a:cubicBezTo>
                    <a:cubicBezTo>
                      <a:pt x="275" y="66"/>
                      <a:pt x="233" y="92"/>
                      <a:pt x="211" y="130"/>
                    </a:cubicBezTo>
                    <a:cubicBezTo>
                      <a:pt x="201" y="129"/>
                      <a:pt x="191" y="128"/>
                      <a:pt x="180" y="128"/>
                    </a:cubicBezTo>
                    <a:cubicBezTo>
                      <a:pt x="80" y="128"/>
                      <a:pt x="0" y="207"/>
                      <a:pt x="0" y="307"/>
                    </a:cubicBezTo>
                    <a:cubicBezTo>
                      <a:pt x="0" y="397"/>
                      <a:pt x="69" y="473"/>
                      <a:pt x="160" y="483"/>
                    </a:cubicBezTo>
                    <a:lnTo>
                      <a:pt x="160" y="485"/>
                    </a:lnTo>
                    <a:lnTo>
                      <a:pt x="626" y="485"/>
                    </a:lnTo>
                    <a:lnTo>
                      <a:pt x="626" y="481"/>
                    </a:lnTo>
                    <a:cubicBezTo>
                      <a:pt x="744" y="464"/>
                      <a:pt x="835" y="363"/>
                      <a:pt x="835" y="242"/>
                    </a:cubicBezTo>
                    <a:cubicBezTo>
                      <a:pt x="835" y="108"/>
                      <a:pt x="725" y="0"/>
                      <a:pt x="589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91396" tIns="45699" rIns="91396" bIns="45699"/>
              <a:lstStyle/>
              <a:p>
                <a:pPr defTabSz="1087965">
                  <a:defRPr/>
                </a:pPr>
                <a:endParaRPr lang="en-US" sz="2099" dirty="0">
                  <a:solidFill>
                    <a:srgbClr val="313131"/>
                  </a:solidFill>
                </a:endParaRPr>
              </a:p>
            </p:txBody>
          </p:sp>
        </p:grpSp>
        <p:sp>
          <p:nvSpPr>
            <p:cNvPr id="43" name="Rounded Rectangle 42"/>
            <p:cNvSpPr/>
            <p:nvPr/>
          </p:nvSpPr>
          <p:spPr bwMode="auto">
            <a:xfrm>
              <a:off x="6527392" y="5026012"/>
              <a:ext cx="2016108" cy="274561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  <a:alpha val="33000"/>
              </a:schemeClr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38174" tIns="69087" rIns="138174" bIns="69087" anchor="ctr"/>
            <a:lstStyle/>
            <a:p>
              <a:pPr algn="ctr" defTabSz="1460852">
                <a:defRPr/>
              </a:pPr>
              <a:r>
                <a:rPr lang="en-US" sz="1400" dirty="0">
                  <a:solidFill>
                    <a:srgbClr val="313131"/>
                  </a:solidFill>
                  <a:cs typeface="Arial" charset="0"/>
                </a:rPr>
                <a:t>Cloud Connector</a:t>
              </a:r>
            </a:p>
          </p:txBody>
        </p:sp>
      </p:grpSp>
      <p:grpSp>
        <p:nvGrpSpPr>
          <p:cNvPr id="46" name="Group 9"/>
          <p:cNvGrpSpPr>
            <a:grpSpLocks/>
          </p:cNvGrpSpPr>
          <p:nvPr/>
        </p:nvGrpSpPr>
        <p:grpSpPr bwMode="auto">
          <a:xfrm>
            <a:off x="8702675" y="4270375"/>
            <a:ext cx="2016125" cy="1458913"/>
            <a:chOff x="8736464" y="5026012"/>
            <a:chExt cx="2016108" cy="1458504"/>
          </a:xfrm>
        </p:grpSpPr>
        <p:grpSp>
          <p:nvGrpSpPr>
            <p:cNvPr id="47" name="Group 8"/>
            <p:cNvGrpSpPr>
              <a:grpSpLocks/>
            </p:cNvGrpSpPr>
            <p:nvPr/>
          </p:nvGrpSpPr>
          <p:grpSpPr bwMode="auto">
            <a:xfrm>
              <a:off x="9139991" y="5555885"/>
              <a:ext cx="1209054" cy="928631"/>
              <a:chOff x="9139991" y="5555885"/>
              <a:chExt cx="1209054" cy="928631"/>
            </a:xfrm>
          </p:grpSpPr>
          <p:sp>
            <p:nvSpPr>
              <p:cNvPr id="49" name="TextBox 150"/>
              <p:cNvSpPr txBox="1">
                <a:spLocks noChangeArrowheads="1"/>
              </p:cNvSpPr>
              <p:nvPr/>
            </p:nvSpPr>
            <p:spPr bwMode="auto">
              <a:xfrm>
                <a:off x="9238671" y="6222908"/>
                <a:ext cx="1011695" cy="261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396" tIns="45699" rIns="91396" bIns="45699">
                <a:spAutoFit/>
              </a:bodyPr>
              <a:lstStyle/>
              <a:p>
                <a:pPr algn="ctr">
                  <a:spcBef>
                    <a:spcPts val="1800"/>
                  </a:spcBef>
                  <a:buClr>
                    <a:srgbClr val="000000"/>
                  </a:buClr>
                </a:pPr>
                <a:r>
                  <a:rPr lang="en-US" altLang="en-US" sz="1100">
                    <a:solidFill>
                      <a:srgbClr val="313131"/>
                    </a:solidFill>
                  </a:rPr>
                  <a:t>SP Cloud</a:t>
                </a:r>
              </a:p>
            </p:txBody>
          </p:sp>
          <p:sp>
            <p:nvSpPr>
              <p:cNvPr id="50" name="Freeform 68"/>
              <p:cNvSpPr>
                <a:spLocks/>
              </p:cNvSpPr>
              <p:nvPr/>
            </p:nvSpPr>
            <p:spPr bwMode="auto">
              <a:xfrm>
                <a:off x="9139686" y="5556088"/>
                <a:ext cx="1209665" cy="661803"/>
              </a:xfrm>
              <a:custGeom>
                <a:avLst/>
                <a:gdLst>
                  <a:gd name="T0" fmla="*/ 589 w 835"/>
                  <a:gd name="T1" fmla="*/ 0 h 485"/>
                  <a:gd name="T2" fmla="*/ 589 w 835"/>
                  <a:gd name="T3" fmla="*/ 0 h 485"/>
                  <a:gd name="T4" fmla="*/ 398 w 835"/>
                  <a:gd name="T5" fmla="*/ 90 h 485"/>
                  <a:gd name="T6" fmla="*/ 322 w 835"/>
                  <a:gd name="T7" fmla="*/ 66 h 485"/>
                  <a:gd name="T8" fmla="*/ 211 w 835"/>
                  <a:gd name="T9" fmla="*/ 130 h 485"/>
                  <a:gd name="T10" fmla="*/ 180 w 835"/>
                  <a:gd name="T11" fmla="*/ 128 h 485"/>
                  <a:gd name="T12" fmla="*/ 0 w 835"/>
                  <a:gd name="T13" fmla="*/ 307 h 485"/>
                  <a:gd name="T14" fmla="*/ 160 w 835"/>
                  <a:gd name="T15" fmla="*/ 483 h 485"/>
                  <a:gd name="T16" fmla="*/ 160 w 835"/>
                  <a:gd name="T17" fmla="*/ 485 h 485"/>
                  <a:gd name="T18" fmla="*/ 626 w 835"/>
                  <a:gd name="T19" fmla="*/ 485 h 485"/>
                  <a:gd name="T20" fmla="*/ 626 w 835"/>
                  <a:gd name="T21" fmla="*/ 481 h 485"/>
                  <a:gd name="T22" fmla="*/ 835 w 835"/>
                  <a:gd name="T23" fmla="*/ 242 h 485"/>
                  <a:gd name="T24" fmla="*/ 589 w 835"/>
                  <a:gd name="T25" fmla="*/ 0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5" h="485">
                    <a:moveTo>
                      <a:pt x="589" y="0"/>
                    </a:moveTo>
                    <a:lnTo>
                      <a:pt x="589" y="0"/>
                    </a:lnTo>
                    <a:cubicBezTo>
                      <a:pt x="512" y="0"/>
                      <a:pt x="443" y="34"/>
                      <a:pt x="398" y="90"/>
                    </a:cubicBezTo>
                    <a:cubicBezTo>
                      <a:pt x="377" y="75"/>
                      <a:pt x="351" y="66"/>
                      <a:pt x="322" y="66"/>
                    </a:cubicBezTo>
                    <a:cubicBezTo>
                      <a:pt x="275" y="66"/>
                      <a:pt x="233" y="92"/>
                      <a:pt x="211" y="130"/>
                    </a:cubicBezTo>
                    <a:cubicBezTo>
                      <a:pt x="201" y="129"/>
                      <a:pt x="191" y="128"/>
                      <a:pt x="180" y="128"/>
                    </a:cubicBezTo>
                    <a:cubicBezTo>
                      <a:pt x="80" y="128"/>
                      <a:pt x="0" y="207"/>
                      <a:pt x="0" y="307"/>
                    </a:cubicBezTo>
                    <a:cubicBezTo>
                      <a:pt x="0" y="397"/>
                      <a:pt x="69" y="473"/>
                      <a:pt x="160" y="483"/>
                    </a:cubicBezTo>
                    <a:lnTo>
                      <a:pt x="160" y="485"/>
                    </a:lnTo>
                    <a:lnTo>
                      <a:pt x="626" y="485"/>
                    </a:lnTo>
                    <a:lnTo>
                      <a:pt x="626" y="481"/>
                    </a:lnTo>
                    <a:cubicBezTo>
                      <a:pt x="744" y="464"/>
                      <a:pt x="835" y="363"/>
                      <a:pt x="835" y="242"/>
                    </a:cubicBezTo>
                    <a:cubicBezTo>
                      <a:pt x="835" y="108"/>
                      <a:pt x="725" y="0"/>
                      <a:pt x="589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91396" tIns="45699" rIns="91396" bIns="45699"/>
              <a:lstStyle/>
              <a:p>
                <a:pPr algn="ctr" defTabSz="1087965">
                  <a:defRPr/>
                </a:pPr>
                <a:endParaRPr lang="en-US" sz="2099" dirty="0">
                  <a:solidFill>
                    <a:srgbClr val="313131"/>
                  </a:solidFill>
                </a:endParaRPr>
              </a:p>
            </p:txBody>
          </p:sp>
        </p:grpSp>
        <p:sp>
          <p:nvSpPr>
            <p:cNvPr id="48" name="Rounded Rectangle 47"/>
            <p:cNvSpPr/>
            <p:nvPr/>
          </p:nvSpPr>
          <p:spPr bwMode="auto">
            <a:xfrm>
              <a:off x="8736464" y="5026012"/>
              <a:ext cx="2016108" cy="274561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  <a:alpha val="33000"/>
              </a:schemeClr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38174" tIns="69087" rIns="138174" bIns="69087" anchor="ctr"/>
            <a:lstStyle/>
            <a:p>
              <a:pPr algn="ctr" defTabSz="1460852">
                <a:defRPr/>
              </a:pPr>
              <a:r>
                <a:rPr lang="en-US" sz="1400" dirty="0">
                  <a:solidFill>
                    <a:srgbClr val="313131"/>
                  </a:solidFill>
                  <a:cs typeface="Arial" charset="0"/>
                </a:rPr>
                <a:t>Cloud Connector</a:t>
              </a:r>
            </a:p>
          </p:txBody>
        </p:sp>
      </p:grpSp>
      <p:grpSp>
        <p:nvGrpSpPr>
          <p:cNvPr id="51" name="Group 13"/>
          <p:cNvGrpSpPr>
            <a:grpSpLocks/>
          </p:cNvGrpSpPr>
          <p:nvPr/>
        </p:nvGrpSpPr>
        <p:grpSpPr bwMode="auto">
          <a:xfrm>
            <a:off x="6770688" y="5805488"/>
            <a:ext cx="1357312" cy="320675"/>
            <a:chOff x="3470229" y="6123009"/>
            <a:chExt cx="1358037" cy="320694"/>
          </a:xfrm>
        </p:grpSpPr>
        <p:pic>
          <p:nvPicPr>
            <p:cNvPr id="52" name="Picture 2" descr="http://upload.wikimedia.org/wikipedia/commons/thumb/5/5f/Windows_logo_-_2012.svg/2000px-Windows_logo_-_201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229" y="6138784"/>
              <a:ext cx="289144" cy="289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4" descr="https://lh3.ggpht.com/O0aW5qsyCkR2i7Bu-jUU1b5BWA_NygJ6ui4MgaAvL7gfqvVWqkOBscDaq4pn-vkwByUx=w3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993" y="6123009"/>
              <a:ext cx="320693" cy="320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6" descr="http://icons.iconarchive.com/icons/hamzasaleem/stock-style-3/512/App-store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600" y="6123009"/>
              <a:ext cx="320693" cy="320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8" descr="https://cdn4.iconfinder.com/data/icons/security-pack/512/10-51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667" y="6132057"/>
              <a:ext cx="302599" cy="302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" name="Group 122"/>
          <p:cNvGrpSpPr>
            <a:grpSpLocks/>
          </p:cNvGrpSpPr>
          <p:nvPr/>
        </p:nvGrpSpPr>
        <p:grpSpPr bwMode="auto">
          <a:xfrm>
            <a:off x="2168525" y="5805488"/>
            <a:ext cx="1358900" cy="320675"/>
            <a:chOff x="3470229" y="6123009"/>
            <a:chExt cx="1358037" cy="320694"/>
          </a:xfrm>
        </p:grpSpPr>
        <p:pic>
          <p:nvPicPr>
            <p:cNvPr id="57" name="Picture 2" descr="http://upload.wikimedia.org/wikipedia/commons/thumb/5/5f/Windows_logo_-_2012.svg/2000px-Windows_logo_-_201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229" y="6138784"/>
              <a:ext cx="289144" cy="289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4" descr="https://lh3.ggpht.com/O0aW5qsyCkR2i7Bu-jUU1b5BWA_NygJ6ui4MgaAvL7gfqvVWqkOBscDaq4pn-vkwByUx=w3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993" y="6123009"/>
              <a:ext cx="320693" cy="320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6" descr="http://icons.iconarchive.com/icons/hamzasaleem/stock-style-3/512/App-store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600" y="6123009"/>
              <a:ext cx="320693" cy="320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8" descr="https://cdn4.iconfinder.com/data/icons/security-pack/512/10-51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667" y="6132057"/>
              <a:ext cx="302599" cy="302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Group 142"/>
          <p:cNvGrpSpPr>
            <a:grpSpLocks/>
          </p:cNvGrpSpPr>
          <p:nvPr/>
        </p:nvGrpSpPr>
        <p:grpSpPr bwMode="auto">
          <a:xfrm>
            <a:off x="4489450" y="5805488"/>
            <a:ext cx="1357313" cy="320675"/>
            <a:chOff x="3470229" y="6123009"/>
            <a:chExt cx="1358037" cy="320694"/>
          </a:xfrm>
        </p:grpSpPr>
        <p:pic>
          <p:nvPicPr>
            <p:cNvPr id="62" name="Picture 2" descr="http://upload.wikimedia.org/wikipedia/commons/thumb/5/5f/Windows_logo_-_2012.svg/2000px-Windows_logo_-_201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229" y="6138784"/>
              <a:ext cx="289144" cy="289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" descr="https://lh3.ggpht.com/O0aW5qsyCkR2i7Bu-jUU1b5BWA_NygJ6ui4MgaAvL7gfqvVWqkOBscDaq4pn-vkwByUx=w3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993" y="6123009"/>
              <a:ext cx="320693" cy="320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6" descr="http://icons.iconarchive.com/icons/hamzasaleem/stock-style-3/512/App-store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600" y="6123009"/>
              <a:ext cx="320693" cy="320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8" descr="https://cdn4.iconfinder.com/data/icons/security-pack/512/10-51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667" y="6132057"/>
              <a:ext cx="302599" cy="302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153"/>
          <p:cNvGrpSpPr>
            <a:grpSpLocks/>
          </p:cNvGrpSpPr>
          <p:nvPr/>
        </p:nvGrpSpPr>
        <p:grpSpPr bwMode="auto">
          <a:xfrm>
            <a:off x="9031288" y="5805488"/>
            <a:ext cx="1358900" cy="320675"/>
            <a:chOff x="3470229" y="6123009"/>
            <a:chExt cx="1358037" cy="320694"/>
          </a:xfrm>
        </p:grpSpPr>
        <p:pic>
          <p:nvPicPr>
            <p:cNvPr id="67" name="Picture 2" descr="http://upload.wikimedia.org/wikipedia/commons/thumb/5/5f/Windows_logo_-_2012.svg/2000px-Windows_logo_-_201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229" y="6138784"/>
              <a:ext cx="289144" cy="289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4" descr="https://lh3.ggpht.com/O0aW5qsyCkR2i7Bu-jUU1b5BWA_NygJ6ui4MgaAvL7gfqvVWqkOBscDaq4pn-vkwByUx=w3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993" y="6123009"/>
              <a:ext cx="320693" cy="320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6" descr="http://icons.iconarchive.com/icons/hamzasaleem/stock-style-3/512/App-store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600" y="6123009"/>
              <a:ext cx="320693" cy="320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8" descr="https://cdn4.iconfinder.com/data/icons/security-pack/512/10-51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667" y="6132057"/>
              <a:ext cx="302599" cy="302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" name="Rectangle 53"/>
          <p:cNvSpPr>
            <a:spLocks noChangeArrowheads="1"/>
          </p:cNvSpPr>
          <p:nvPr/>
        </p:nvSpPr>
        <p:spPr bwMode="auto">
          <a:xfrm>
            <a:off x="2168525" y="3127375"/>
            <a:ext cx="13462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6336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0908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5480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0052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 dirty="0">
                <a:solidFill>
                  <a:srgbClr val="313131"/>
                </a:solidFill>
              </a:rPr>
              <a:t>Apps and Desktops</a:t>
            </a:r>
          </a:p>
        </p:txBody>
      </p:sp>
      <p:sp>
        <p:nvSpPr>
          <p:cNvPr id="72" name="Rectangle 53"/>
          <p:cNvSpPr>
            <a:spLocks noChangeArrowheads="1"/>
          </p:cNvSpPr>
          <p:nvPr/>
        </p:nvSpPr>
        <p:spPr bwMode="auto">
          <a:xfrm>
            <a:off x="6773863" y="3127375"/>
            <a:ext cx="13509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6336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0908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5480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0052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>
                <a:solidFill>
                  <a:srgbClr val="313131"/>
                </a:solidFill>
              </a:rPr>
              <a:t>File Sync &amp; Sharing</a:t>
            </a:r>
          </a:p>
        </p:txBody>
      </p:sp>
      <p:sp>
        <p:nvSpPr>
          <p:cNvPr id="73" name="Rectangle 53"/>
          <p:cNvSpPr>
            <a:spLocks noChangeArrowheads="1"/>
          </p:cNvSpPr>
          <p:nvPr/>
        </p:nvSpPr>
        <p:spPr bwMode="auto">
          <a:xfrm>
            <a:off x="4243388" y="3127375"/>
            <a:ext cx="18462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defTabSz="912813"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6336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0908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5480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005263" indent="-347663" defTabSz="9128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200">
                <a:solidFill>
                  <a:srgbClr val="313131"/>
                </a:solidFill>
              </a:rPr>
              <a:t>Mobile App &amp; Device Mgmt</a:t>
            </a:r>
          </a:p>
        </p:txBody>
      </p:sp>
      <p:sp>
        <p:nvSpPr>
          <p:cNvPr id="74" name="Rectangle 53"/>
          <p:cNvSpPr>
            <a:spLocks noChangeArrowheads="1"/>
          </p:cNvSpPr>
          <p:nvPr/>
        </p:nvSpPr>
        <p:spPr bwMode="auto">
          <a:xfrm>
            <a:off x="8975725" y="3135313"/>
            <a:ext cx="1673225" cy="184150"/>
          </a:xfrm>
          <a:prstGeom prst="rect">
            <a:avLst/>
          </a:prstGeom>
          <a:noFill/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>
            <a:spAutoFit/>
          </a:bodyPr>
          <a:lstStyle/>
          <a:p>
            <a:pPr algn="ctr" defTabSz="913935">
              <a:defRPr/>
            </a:pPr>
            <a:r>
              <a:rPr lang="en-US" sz="1200" dirty="0">
                <a:solidFill>
                  <a:srgbClr val="313131"/>
                </a:solidFill>
              </a:rPr>
              <a:t>Design, Deploy, Manage</a:t>
            </a:r>
          </a:p>
        </p:txBody>
      </p:sp>
      <p:pic>
        <p:nvPicPr>
          <p:cNvPr id="75" name="Picture 158" descr="AppAndDesktops_Dark.png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8" y="2571750"/>
            <a:ext cx="703262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159" descr="MobilityManagement_Dark.png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2587625"/>
            <a:ext cx="708025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160" descr="SecureDocuments_Dark.png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163" y="2559050"/>
            <a:ext cx="660400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161" descr="LifeCycleManagement_Dark.png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8" y="2571750"/>
            <a:ext cx="7080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" name="Elbow Connector 78"/>
          <p:cNvCxnSpPr/>
          <p:nvPr/>
        </p:nvCxnSpPr>
        <p:spPr bwMode="auto">
          <a:xfrm rot="5400000">
            <a:off x="4302125" y="2266950"/>
            <a:ext cx="549275" cy="3457575"/>
          </a:xfrm>
          <a:prstGeom prst="bentConnector3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Elbow Connector 79"/>
          <p:cNvCxnSpPr/>
          <p:nvPr/>
        </p:nvCxnSpPr>
        <p:spPr bwMode="auto">
          <a:xfrm rot="5400000">
            <a:off x="5461794" y="3426619"/>
            <a:ext cx="549275" cy="1138237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Elbow Connector 80"/>
          <p:cNvCxnSpPr/>
          <p:nvPr/>
        </p:nvCxnSpPr>
        <p:spPr bwMode="auto">
          <a:xfrm rot="16200000" flipH="1">
            <a:off x="6603206" y="3423444"/>
            <a:ext cx="549275" cy="1144588"/>
          </a:xfrm>
          <a:prstGeom prst="bentConnector3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Elbow Connector 81"/>
          <p:cNvCxnSpPr/>
          <p:nvPr/>
        </p:nvCxnSpPr>
        <p:spPr bwMode="auto">
          <a:xfrm rot="16200000" flipH="1">
            <a:off x="7733506" y="2293144"/>
            <a:ext cx="549275" cy="3405188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3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F1133CD6-BE2F-4844-8538-10B9A489FB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4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603255" y="173453"/>
            <a:ext cx="5403410" cy="6303401"/>
            <a:chOff x="9932454" y="2140050"/>
            <a:chExt cx="5403410" cy="6303401"/>
          </a:xfrm>
        </p:grpSpPr>
        <p:sp>
          <p:nvSpPr>
            <p:cNvPr id="5" name="Rectangle 4"/>
            <p:cNvSpPr/>
            <p:nvPr/>
          </p:nvSpPr>
          <p:spPr bwMode="auto">
            <a:xfrm>
              <a:off x="9932945" y="2145530"/>
              <a:ext cx="5402919" cy="6297921"/>
            </a:xfrm>
            <a:prstGeom prst="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4615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932454" y="2140050"/>
              <a:ext cx="5403410" cy="276999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tIns="45720" bIns="45720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j-lt"/>
                  <a:ea typeface="Verdana" charset="0"/>
                  <a:cs typeface="Verdana" charset="0"/>
                </a:rPr>
                <a:t>Customer Resource Location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64550" y="567061"/>
            <a:ext cx="2489321" cy="5547691"/>
            <a:chOff x="9932454" y="2140050"/>
            <a:chExt cx="2034556" cy="6048626"/>
          </a:xfrm>
        </p:grpSpPr>
        <p:sp>
          <p:nvSpPr>
            <p:cNvPr id="8" name="Rectangle 7"/>
            <p:cNvSpPr/>
            <p:nvPr/>
          </p:nvSpPr>
          <p:spPr bwMode="auto">
            <a:xfrm>
              <a:off x="9932945" y="2145531"/>
              <a:ext cx="2034065" cy="604314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4615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32454" y="2140050"/>
              <a:ext cx="2034556" cy="276999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tIns="45720" bIns="45720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j-lt"/>
                  <a:ea typeface="Verdana" charset="0"/>
                  <a:cs typeface="Verdana" charset="0"/>
                </a:rPr>
                <a:t>Customer Resources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84616" y="166234"/>
            <a:ext cx="3532447" cy="2874321"/>
            <a:chOff x="9316002" y="2139641"/>
            <a:chExt cx="2064811" cy="2874321"/>
          </a:xfrm>
        </p:grpSpPr>
        <p:sp>
          <p:nvSpPr>
            <p:cNvPr id="11" name="Rectangle 10"/>
            <p:cNvSpPr/>
            <p:nvPr/>
          </p:nvSpPr>
          <p:spPr bwMode="auto">
            <a:xfrm>
              <a:off x="9316003" y="2139641"/>
              <a:ext cx="2064810" cy="2874321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4615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16002" y="2146860"/>
              <a:ext cx="2064811" cy="276999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j-lt"/>
                  <a:ea typeface="Verdana" charset="0"/>
                  <a:cs typeface="Verdana" charset="0"/>
                </a:rPr>
                <a:t>Citrix Cloud Platform</a:t>
              </a:r>
              <a:r>
                <a:rPr lang="en-US" sz="1200" baseline="30000" dirty="0">
                  <a:solidFill>
                    <a:schemeClr val="bg1"/>
                  </a:solidFill>
                </a:rPr>
                <a:t>1</a:t>
              </a:r>
              <a:endParaRPr lang="en-US" sz="1200" dirty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84618" y="3171983"/>
            <a:ext cx="3532446" cy="3304872"/>
            <a:chOff x="9316002" y="2028258"/>
            <a:chExt cx="1979489" cy="2727712"/>
          </a:xfrm>
        </p:grpSpPr>
        <p:sp>
          <p:nvSpPr>
            <p:cNvPr id="14" name="Rectangle 13"/>
            <p:cNvSpPr/>
            <p:nvPr/>
          </p:nvSpPr>
          <p:spPr bwMode="auto">
            <a:xfrm>
              <a:off x="9316003" y="2028258"/>
              <a:ext cx="1979488" cy="272771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4615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16002" y="2030746"/>
              <a:ext cx="1979489" cy="228624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j-lt"/>
                  <a:ea typeface="Verdana" charset="0"/>
                  <a:cs typeface="Verdana" charset="0"/>
                </a:rPr>
                <a:t>XenApp/</a:t>
              </a:r>
              <a:r>
                <a:rPr lang="en-US" sz="1200" dirty="0" err="1">
                  <a:solidFill>
                    <a:schemeClr val="bg1"/>
                  </a:solidFill>
                  <a:latin typeface="+mj-lt"/>
                  <a:ea typeface="Verdana" charset="0"/>
                  <a:cs typeface="Verdana" charset="0"/>
                </a:rPr>
                <a:t>XenDesktop</a:t>
              </a:r>
              <a:r>
                <a:rPr lang="en-US" sz="1200" dirty="0">
                  <a:solidFill>
                    <a:schemeClr val="bg1"/>
                  </a:solidFill>
                  <a:latin typeface="+mj-lt"/>
                  <a:ea typeface="Verdana" charset="0"/>
                  <a:cs typeface="Verdana" charset="0"/>
                </a:rPr>
                <a:t> Service</a:t>
              </a:r>
              <a:r>
                <a:rPr lang="en-US" sz="1200" baseline="30000" dirty="0">
                  <a:solidFill>
                    <a:schemeClr val="bg1"/>
                  </a:solidFill>
                </a:rPr>
                <a:t>1</a:t>
              </a:r>
              <a:endParaRPr lang="en-US" sz="1200" dirty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3963" y="3643353"/>
            <a:ext cx="783411" cy="914423"/>
            <a:chOff x="3993133" y="3901179"/>
            <a:chExt cx="783411" cy="914423"/>
          </a:xfrm>
        </p:grpSpPr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>
              <a:off x="4134671" y="3901179"/>
              <a:ext cx="500331" cy="500331"/>
              <a:chOff x="1784" y="602"/>
              <a:chExt cx="541" cy="541"/>
            </a:xfrm>
            <a:solidFill>
              <a:srgbClr val="737373"/>
            </a:solidFill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2031" y="685"/>
                <a:ext cx="47" cy="118"/>
              </a:xfrm>
              <a:custGeom>
                <a:avLst/>
                <a:gdLst>
                  <a:gd name="T0" fmla="*/ 58 w 235"/>
                  <a:gd name="T1" fmla="*/ 593 h 593"/>
                  <a:gd name="T2" fmla="*/ 88 w 235"/>
                  <a:gd name="T3" fmla="*/ 589 h 593"/>
                  <a:gd name="T4" fmla="*/ 118 w 235"/>
                  <a:gd name="T5" fmla="*/ 587 h 593"/>
                  <a:gd name="T6" fmla="*/ 133 w 235"/>
                  <a:gd name="T7" fmla="*/ 588 h 593"/>
                  <a:gd name="T8" fmla="*/ 177 w 235"/>
                  <a:gd name="T9" fmla="*/ 593 h 593"/>
                  <a:gd name="T10" fmla="*/ 177 w 235"/>
                  <a:gd name="T11" fmla="*/ 217 h 593"/>
                  <a:gd name="T12" fmla="*/ 200 w 235"/>
                  <a:gd name="T13" fmla="*/ 199 h 593"/>
                  <a:gd name="T14" fmla="*/ 218 w 235"/>
                  <a:gd name="T15" fmla="*/ 175 h 593"/>
                  <a:gd name="T16" fmla="*/ 231 w 235"/>
                  <a:gd name="T17" fmla="*/ 149 h 593"/>
                  <a:gd name="T18" fmla="*/ 235 w 235"/>
                  <a:gd name="T19" fmla="*/ 117 h 593"/>
                  <a:gd name="T20" fmla="*/ 235 w 235"/>
                  <a:gd name="T21" fmla="*/ 106 h 593"/>
                  <a:gd name="T22" fmla="*/ 230 w 235"/>
                  <a:gd name="T23" fmla="*/ 82 h 593"/>
                  <a:gd name="T24" fmla="*/ 220 w 235"/>
                  <a:gd name="T25" fmla="*/ 61 h 593"/>
                  <a:gd name="T26" fmla="*/ 208 w 235"/>
                  <a:gd name="T27" fmla="*/ 43 h 593"/>
                  <a:gd name="T28" fmla="*/ 192 w 235"/>
                  <a:gd name="T29" fmla="*/ 26 h 593"/>
                  <a:gd name="T30" fmla="*/ 174 w 235"/>
                  <a:gd name="T31" fmla="*/ 14 h 593"/>
                  <a:gd name="T32" fmla="*/ 152 w 235"/>
                  <a:gd name="T33" fmla="*/ 5 h 593"/>
                  <a:gd name="T34" fmla="*/ 130 w 235"/>
                  <a:gd name="T35" fmla="*/ 1 h 593"/>
                  <a:gd name="T36" fmla="*/ 118 w 235"/>
                  <a:gd name="T37" fmla="*/ 0 h 593"/>
                  <a:gd name="T38" fmla="*/ 94 w 235"/>
                  <a:gd name="T39" fmla="*/ 3 h 593"/>
                  <a:gd name="T40" fmla="*/ 72 w 235"/>
                  <a:gd name="T41" fmla="*/ 9 h 593"/>
                  <a:gd name="T42" fmla="*/ 52 w 235"/>
                  <a:gd name="T43" fmla="*/ 20 h 593"/>
                  <a:gd name="T44" fmla="*/ 35 w 235"/>
                  <a:gd name="T45" fmla="*/ 34 h 593"/>
                  <a:gd name="T46" fmla="*/ 21 w 235"/>
                  <a:gd name="T47" fmla="*/ 52 h 593"/>
                  <a:gd name="T48" fmla="*/ 9 w 235"/>
                  <a:gd name="T49" fmla="*/ 72 h 593"/>
                  <a:gd name="T50" fmla="*/ 2 w 235"/>
                  <a:gd name="T51" fmla="*/ 94 h 593"/>
                  <a:gd name="T52" fmla="*/ 0 w 235"/>
                  <a:gd name="T53" fmla="*/ 117 h 593"/>
                  <a:gd name="T54" fmla="*/ 1 w 235"/>
                  <a:gd name="T55" fmla="*/ 133 h 593"/>
                  <a:gd name="T56" fmla="*/ 9 w 235"/>
                  <a:gd name="T57" fmla="*/ 163 h 593"/>
                  <a:gd name="T58" fmla="*/ 25 w 235"/>
                  <a:gd name="T59" fmla="*/ 187 h 593"/>
                  <a:gd name="T60" fmla="*/ 46 w 235"/>
                  <a:gd name="T61" fmla="*/ 209 h 593"/>
                  <a:gd name="T62" fmla="*/ 58 w 235"/>
                  <a:gd name="T63" fmla="*/ 217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5" h="593">
                    <a:moveTo>
                      <a:pt x="58" y="217"/>
                    </a:moveTo>
                    <a:lnTo>
                      <a:pt x="58" y="593"/>
                    </a:lnTo>
                    <a:lnTo>
                      <a:pt x="58" y="593"/>
                    </a:lnTo>
                    <a:lnTo>
                      <a:pt x="88" y="589"/>
                    </a:lnTo>
                    <a:lnTo>
                      <a:pt x="102" y="588"/>
                    </a:lnTo>
                    <a:lnTo>
                      <a:pt x="118" y="587"/>
                    </a:lnTo>
                    <a:lnTo>
                      <a:pt x="118" y="587"/>
                    </a:lnTo>
                    <a:lnTo>
                      <a:pt x="133" y="588"/>
                    </a:lnTo>
                    <a:lnTo>
                      <a:pt x="147" y="589"/>
                    </a:lnTo>
                    <a:lnTo>
                      <a:pt x="177" y="593"/>
                    </a:lnTo>
                    <a:lnTo>
                      <a:pt x="177" y="217"/>
                    </a:lnTo>
                    <a:lnTo>
                      <a:pt x="177" y="217"/>
                    </a:lnTo>
                    <a:lnTo>
                      <a:pt x="189" y="209"/>
                    </a:lnTo>
                    <a:lnTo>
                      <a:pt x="200" y="199"/>
                    </a:lnTo>
                    <a:lnTo>
                      <a:pt x="210" y="187"/>
                    </a:lnTo>
                    <a:lnTo>
                      <a:pt x="218" y="175"/>
                    </a:lnTo>
                    <a:lnTo>
                      <a:pt x="226" y="163"/>
                    </a:lnTo>
                    <a:lnTo>
                      <a:pt x="231" y="149"/>
                    </a:lnTo>
                    <a:lnTo>
                      <a:pt x="234" y="133"/>
                    </a:lnTo>
                    <a:lnTo>
                      <a:pt x="235" y="117"/>
                    </a:lnTo>
                    <a:lnTo>
                      <a:pt x="235" y="117"/>
                    </a:lnTo>
                    <a:lnTo>
                      <a:pt x="235" y="106"/>
                    </a:lnTo>
                    <a:lnTo>
                      <a:pt x="233" y="94"/>
                    </a:lnTo>
                    <a:lnTo>
                      <a:pt x="230" y="82"/>
                    </a:lnTo>
                    <a:lnTo>
                      <a:pt x="226" y="72"/>
                    </a:lnTo>
                    <a:lnTo>
                      <a:pt x="220" y="61"/>
                    </a:lnTo>
                    <a:lnTo>
                      <a:pt x="215" y="52"/>
                    </a:lnTo>
                    <a:lnTo>
                      <a:pt x="208" y="43"/>
                    </a:lnTo>
                    <a:lnTo>
                      <a:pt x="201" y="34"/>
                    </a:lnTo>
                    <a:lnTo>
                      <a:pt x="192" y="26"/>
                    </a:lnTo>
                    <a:lnTo>
                      <a:pt x="183" y="20"/>
                    </a:lnTo>
                    <a:lnTo>
                      <a:pt x="174" y="14"/>
                    </a:lnTo>
                    <a:lnTo>
                      <a:pt x="163" y="9"/>
                    </a:lnTo>
                    <a:lnTo>
                      <a:pt x="152" y="5"/>
                    </a:lnTo>
                    <a:lnTo>
                      <a:pt x="141" y="3"/>
                    </a:lnTo>
                    <a:lnTo>
                      <a:pt x="130" y="1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5" y="1"/>
                    </a:lnTo>
                    <a:lnTo>
                      <a:pt x="94" y="3"/>
                    </a:lnTo>
                    <a:lnTo>
                      <a:pt x="83" y="5"/>
                    </a:lnTo>
                    <a:lnTo>
                      <a:pt x="72" y="9"/>
                    </a:lnTo>
                    <a:lnTo>
                      <a:pt x="61" y="14"/>
                    </a:lnTo>
                    <a:lnTo>
                      <a:pt x="52" y="20"/>
                    </a:lnTo>
                    <a:lnTo>
                      <a:pt x="43" y="26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5" y="61"/>
                    </a:lnTo>
                    <a:lnTo>
                      <a:pt x="9" y="72"/>
                    </a:lnTo>
                    <a:lnTo>
                      <a:pt x="5" y="82"/>
                    </a:lnTo>
                    <a:lnTo>
                      <a:pt x="2" y="94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133"/>
                    </a:lnTo>
                    <a:lnTo>
                      <a:pt x="4" y="149"/>
                    </a:lnTo>
                    <a:lnTo>
                      <a:pt x="9" y="163"/>
                    </a:lnTo>
                    <a:lnTo>
                      <a:pt x="17" y="175"/>
                    </a:lnTo>
                    <a:lnTo>
                      <a:pt x="25" y="187"/>
                    </a:lnTo>
                    <a:lnTo>
                      <a:pt x="35" y="199"/>
                    </a:lnTo>
                    <a:lnTo>
                      <a:pt x="46" y="209"/>
                    </a:lnTo>
                    <a:lnTo>
                      <a:pt x="58" y="217"/>
                    </a:lnTo>
                    <a:lnTo>
                      <a:pt x="58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2031" y="942"/>
                <a:ext cx="47" cy="118"/>
              </a:xfrm>
              <a:custGeom>
                <a:avLst/>
                <a:gdLst>
                  <a:gd name="T0" fmla="*/ 177 w 235"/>
                  <a:gd name="T1" fmla="*/ 0 h 593"/>
                  <a:gd name="T2" fmla="*/ 147 w 235"/>
                  <a:gd name="T3" fmla="*/ 4 h 593"/>
                  <a:gd name="T4" fmla="*/ 118 w 235"/>
                  <a:gd name="T5" fmla="*/ 6 h 593"/>
                  <a:gd name="T6" fmla="*/ 102 w 235"/>
                  <a:gd name="T7" fmla="*/ 5 h 593"/>
                  <a:gd name="T8" fmla="*/ 58 w 235"/>
                  <a:gd name="T9" fmla="*/ 0 h 593"/>
                  <a:gd name="T10" fmla="*/ 58 w 235"/>
                  <a:gd name="T11" fmla="*/ 376 h 593"/>
                  <a:gd name="T12" fmla="*/ 35 w 235"/>
                  <a:gd name="T13" fmla="*/ 394 h 593"/>
                  <a:gd name="T14" fmla="*/ 17 w 235"/>
                  <a:gd name="T15" fmla="*/ 417 h 593"/>
                  <a:gd name="T16" fmla="*/ 4 w 235"/>
                  <a:gd name="T17" fmla="*/ 444 h 593"/>
                  <a:gd name="T18" fmla="*/ 0 w 235"/>
                  <a:gd name="T19" fmla="*/ 475 h 593"/>
                  <a:gd name="T20" fmla="*/ 0 w 235"/>
                  <a:gd name="T21" fmla="*/ 487 h 593"/>
                  <a:gd name="T22" fmla="*/ 5 w 235"/>
                  <a:gd name="T23" fmla="*/ 511 h 593"/>
                  <a:gd name="T24" fmla="*/ 15 w 235"/>
                  <a:gd name="T25" fmla="*/ 531 h 593"/>
                  <a:gd name="T26" fmla="*/ 27 w 235"/>
                  <a:gd name="T27" fmla="*/ 550 h 593"/>
                  <a:gd name="T28" fmla="*/ 43 w 235"/>
                  <a:gd name="T29" fmla="*/ 566 h 593"/>
                  <a:gd name="T30" fmla="*/ 61 w 235"/>
                  <a:gd name="T31" fmla="*/ 579 h 593"/>
                  <a:gd name="T32" fmla="*/ 83 w 235"/>
                  <a:gd name="T33" fmla="*/ 587 h 593"/>
                  <a:gd name="T34" fmla="*/ 105 w 235"/>
                  <a:gd name="T35" fmla="*/ 592 h 593"/>
                  <a:gd name="T36" fmla="*/ 118 w 235"/>
                  <a:gd name="T37" fmla="*/ 593 h 593"/>
                  <a:gd name="T38" fmla="*/ 141 w 235"/>
                  <a:gd name="T39" fmla="*/ 590 h 593"/>
                  <a:gd name="T40" fmla="*/ 163 w 235"/>
                  <a:gd name="T41" fmla="*/ 584 h 593"/>
                  <a:gd name="T42" fmla="*/ 183 w 235"/>
                  <a:gd name="T43" fmla="*/ 573 h 593"/>
                  <a:gd name="T44" fmla="*/ 201 w 235"/>
                  <a:gd name="T45" fmla="*/ 559 h 593"/>
                  <a:gd name="T46" fmla="*/ 215 w 235"/>
                  <a:gd name="T47" fmla="*/ 541 h 593"/>
                  <a:gd name="T48" fmla="*/ 226 w 235"/>
                  <a:gd name="T49" fmla="*/ 521 h 593"/>
                  <a:gd name="T50" fmla="*/ 233 w 235"/>
                  <a:gd name="T51" fmla="*/ 499 h 593"/>
                  <a:gd name="T52" fmla="*/ 235 w 235"/>
                  <a:gd name="T53" fmla="*/ 475 h 593"/>
                  <a:gd name="T54" fmla="*/ 234 w 235"/>
                  <a:gd name="T55" fmla="*/ 460 h 593"/>
                  <a:gd name="T56" fmla="*/ 226 w 235"/>
                  <a:gd name="T57" fmla="*/ 430 h 593"/>
                  <a:gd name="T58" fmla="*/ 210 w 235"/>
                  <a:gd name="T59" fmla="*/ 405 h 593"/>
                  <a:gd name="T60" fmla="*/ 189 w 235"/>
                  <a:gd name="T61" fmla="*/ 384 h 593"/>
                  <a:gd name="T62" fmla="*/ 177 w 235"/>
                  <a:gd name="T63" fmla="*/ 376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5" h="593">
                    <a:moveTo>
                      <a:pt x="177" y="376"/>
                    </a:moveTo>
                    <a:lnTo>
                      <a:pt x="177" y="0"/>
                    </a:lnTo>
                    <a:lnTo>
                      <a:pt x="177" y="0"/>
                    </a:lnTo>
                    <a:lnTo>
                      <a:pt x="147" y="4"/>
                    </a:lnTo>
                    <a:lnTo>
                      <a:pt x="133" y="5"/>
                    </a:lnTo>
                    <a:lnTo>
                      <a:pt x="118" y="6"/>
                    </a:lnTo>
                    <a:lnTo>
                      <a:pt x="118" y="6"/>
                    </a:lnTo>
                    <a:lnTo>
                      <a:pt x="102" y="5"/>
                    </a:lnTo>
                    <a:lnTo>
                      <a:pt x="88" y="4"/>
                    </a:lnTo>
                    <a:lnTo>
                      <a:pt x="58" y="0"/>
                    </a:lnTo>
                    <a:lnTo>
                      <a:pt x="58" y="376"/>
                    </a:lnTo>
                    <a:lnTo>
                      <a:pt x="58" y="376"/>
                    </a:lnTo>
                    <a:lnTo>
                      <a:pt x="46" y="384"/>
                    </a:lnTo>
                    <a:lnTo>
                      <a:pt x="35" y="394"/>
                    </a:lnTo>
                    <a:lnTo>
                      <a:pt x="25" y="405"/>
                    </a:lnTo>
                    <a:lnTo>
                      <a:pt x="17" y="417"/>
                    </a:lnTo>
                    <a:lnTo>
                      <a:pt x="9" y="430"/>
                    </a:lnTo>
                    <a:lnTo>
                      <a:pt x="4" y="444"/>
                    </a:lnTo>
                    <a:lnTo>
                      <a:pt x="1" y="460"/>
                    </a:lnTo>
                    <a:lnTo>
                      <a:pt x="0" y="475"/>
                    </a:lnTo>
                    <a:lnTo>
                      <a:pt x="0" y="475"/>
                    </a:lnTo>
                    <a:lnTo>
                      <a:pt x="0" y="487"/>
                    </a:lnTo>
                    <a:lnTo>
                      <a:pt x="2" y="499"/>
                    </a:lnTo>
                    <a:lnTo>
                      <a:pt x="5" y="511"/>
                    </a:lnTo>
                    <a:lnTo>
                      <a:pt x="9" y="521"/>
                    </a:lnTo>
                    <a:lnTo>
                      <a:pt x="15" y="531"/>
                    </a:lnTo>
                    <a:lnTo>
                      <a:pt x="21" y="541"/>
                    </a:lnTo>
                    <a:lnTo>
                      <a:pt x="27" y="550"/>
                    </a:lnTo>
                    <a:lnTo>
                      <a:pt x="35" y="559"/>
                    </a:lnTo>
                    <a:lnTo>
                      <a:pt x="43" y="566"/>
                    </a:lnTo>
                    <a:lnTo>
                      <a:pt x="52" y="573"/>
                    </a:lnTo>
                    <a:lnTo>
                      <a:pt x="61" y="579"/>
                    </a:lnTo>
                    <a:lnTo>
                      <a:pt x="72" y="584"/>
                    </a:lnTo>
                    <a:lnTo>
                      <a:pt x="83" y="587"/>
                    </a:lnTo>
                    <a:lnTo>
                      <a:pt x="94" y="590"/>
                    </a:lnTo>
                    <a:lnTo>
                      <a:pt x="105" y="592"/>
                    </a:lnTo>
                    <a:lnTo>
                      <a:pt x="118" y="593"/>
                    </a:lnTo>
                    <a:lnTo>
                      <a:pt x="118" y="593"/>
                    </a:lnTo>
                    <a:lnTo>
                      <a:pt x="130" y="592"/>
                    </a:lnTo>
                    <a:lnTo>
                      <a:pt x="141" y="590"/>
                    </a:lnTo>
                    <a:lnTo>
                      <a:pt x="152" y="587"/>
                    </a:lnTo>
                    <a:lnTo>
                      <a:pt x="163" y="584"/>
                    </a:lnTo>
                    <a:lnTo>
                      <a:pt x="174" y="579"/>
                    </a:lnTo>
                    <a:lnTo>
                      <a:pt x="183" y="573"/>
                    </a:lnTo>
                    <a:lnTo>
                      <a:pt x="192" y="566"/>
                    </a:lnTo>
                    <a:lnTo>
                      <a:pt x="201" y="559"/>
                    </a:lnTo>
                    <a:lnTo>
                      <a:pt x="208" y="550"/>
                    </a:lnTo>
                    <a:lnTo>
                      <a:pt x="215" y="541"/>
                    </a:lnTo>
                    <a:lnTo>
                      <a:pt x="220" y="531"/>
                    </a:lnTo>
                    <a:lnTo>
                      <a:pt x="226" y="521"/>
                    </a:lnTo>
                    <a:lnTo>
                      <a:pt x="230" y="511"/>
                    </a:lnTo>
                    <a:lnTo>
                      <a:pt x="233" y="499"/>
                    </a:lnTo>
                    <a:lnTo>
                      <a:pt x="235" y="487"/>
                    </a:lnTo>
                    <a:lnTo>
                      <a:pt x="235" y="475"/>
                    </a:lnTo>
                    <a:lnTo>
                      <a:pt x="235" y="475"/>
                    </a:lnTo>
                    <a:lnTo>
                      <a:pt x="234" y="460"/>
                    </a:lnTo>
                    <a:lnTo>
                      <a:pt x="231" y="444"/>
                    </a:lnTo>
                    <a:lnTo>
                      <a:pt x="226" y="430"/>
                    </a:lnTo>
                    <a:lnTo>
                      <a:pt x="218" y="417"/>
                    </a:lnTo>
                    <a:lnTo>
                      <a:pt x="210" y="405"/>
                    </a:lnTo>
                    <a:lnTo>
                      <a:pt x="200" y="394"/>
                    </a:lnTo>
                    <a:lnTo>
                      <a:pt x="189" y="384"/>
                    </a:lnTo>
                    <a:lnTo>
                      <a:pt x="177" y="376"/>
                    </a:lnTo>
                    <a:lnTo>
                      <a:pt x="177" y="3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2095" y="732"/>
                <a:ext cx="100" cy="100"/>
              </a:xfrm>
              <a:custGeom>
                <a:avLst/>
                <a:gdLst>
                  <a:gd name="T0" fmla="*/ 355 w 501"/>
                  <a:gd name="T1" fmla="*/ 229 h 501"/>
                  <a:gd name="T2" fmla="*/ 384 w 501"/>
                  <a:gd name="T3" fmla="*/ 235 h 501"/>
                  <a:gd name="T4" fmla="*/ 407 w 501"/>
                  <a:gd name="T5" fmla="*/ 233 h 501"/>
                  <a:gd name="T6" fmla="*/ 429 w 501"/>
                  <a:gd name="T7" fmla="*/ 225 h 501"/>
                  <a:gd name="T8" fmla="*/ 450 w 501"/>
                  <a:gd name="T9" fmla="*/ 214 h 501"/>
                  <a:gd name="T10" fmla="*/ 467 w 501"/>
                  <a:gd name="T11" fmla="*/ 200 h 501"/>
                  <a:gd name="T12" fmla="*/ 481 w 501"/>
                  <a:gd name="T13" fmla="*/ 183 h 501"/>
                  <a:gd name="T14" fmla="*/ 492 w 501"/>
                  <a:gd name="T15" fmla="*/ 163 h 501"/>
                  <a:gd name="T16" fmla="*/ 499 w 501"/>
                  <a:gd name="T17" fmla="*/ 141 h 501"/>
                  <a:gd name="T18" fmla="*/ 501 w 501"/>
                  <a:gd name="T19" fmla="*/ 117 h 501"/>
                  <a:gd name="T20" fmla="*/ 501 w 501"/>
                  <a:gd name="T21" fmla="*/ 105 h 501"/>
                  <a:gd name="T22" fmla="*/ 496 w 501"/>
                  <a:gd name="T23" fmla="*/ 83 h 501"/>
                  <a:gd name="T24" fmla="*/ 487 w 501"/>
                  <a:gd name="T25" fmla="*/ 61 h 501"/>
                  <a:gd name="T26" fmla="*/ 474 w 501"/>
                  <a:gd name="T27" fmla="*/ 43 h 501"/>
                  <a:gd name="T28" fmla="*/ 458 w 501"/>
                  <a:gd name="T29" fmla="*/ 27 h 501"/>
                  <a:gd name="T30" fmla="*/ 440 w 501"/>
                  <a:gd name="T31" fmla="*/ 14 h 501"/>
                  <a:gd name="T32" fmla="*/ 418 w 501"/>
                  <a:gd name="T33" fmla="*/ 5 h 501"/>
                  <a:gd name="T34" fmla="*/ 396 w 501"/>
                  <a:gd name="T35" fmla="*/ 0 h 501"/>
                  <a:gd name="T36" fmla="*/ 384 w 501"/>
                  <a:gd name="T37" fmla="*/ 0 h 501"/>
                  <a:gd name="T38" fmla="*/ 360 w 501"/>
                  <a:gd name="T39" fmla="*/ 2 h 501"/>
                  <a:gd name="T40" fmla="*/ 338 w 501"/>
                  <a:gd name="T41" fmla="*/ 9 h 501"/>
                  <a:gd name="T42" fmla="*/ 318 w 501"/>
                  <a:gd name="T43" fmla="*/ 20 h 501"/>
                  <a:gd name="T44" fmla="*/ 301 w 501"/>
                  <a:gd name="T45" fmla="*/ 34 h 501"/>
                  <a:gd name="T46" fmla="*/ 287 w 501"/>
                  <a:gd name="T47" fmla="*/ 51 h 501"/>
                  <a:gd name="T48" fmla="*/ 276 w 501"/>
                  <a:gd name="T49" fmla="*/ 72 h 501"/>
                  <a:gd name="T50" fmla="*/ 268 w 501"/>
                  <a:gd name="T51" fmla="*/ 94 h 501"/>
                  <a:gd name="T52" fmla="*/ 266 w 501"/>
                  <a:gd name="T53" fmla="*/ 117 h 501"/>
                  <a:gd name="T54" fmla="*/ 0 w 501"/>
                  <a:gd name="T55" fmla="*/ 418 h 501"/>
                  <a:gd name="T56" fmla="*/ 12 w 501"/>
                  <a:gd name="T57" fmla="*/ 426 h 501"/>
                  <a:gd name="T58" fmla="*/ 35 w 501"/>
                  <a:gd name="T59" fmla="*/ 446 h 501"/>
                  <a:gd name="T60" fmla="*/ 55 w 501"/>
                  <a:gd name="T61" fmla="*/ 466 h 501"/>
                  <a:gd name="T62" fmla="*/ 75 w 501"/>
                  <a:gd name="T63" fmla="*/ 489 h 501"/>
                  <a:gd name="T64" fmla="*/ 83 w 501"/>
                  <a:gd name="T65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1" h="501">
                    <a:moveTo>
                      <a:pt x="83" y="501"/>
                    </a:moveTo>
                    <a:lnTo>
                      <a:pt x="355" y="229"/>
                    </a:lnTo>
                    <a:lnTo>
                      <a:pt x="384" y="235"/>
                    </a:lnTo>
                    <a:lnTo>
                      <a:pt x="384" y="235"/>
                    </a:lnTo>
                    <a:lnTo>
                      <a:pt x="396" y="234"/>
                    </a:lnTo>
                    <a:lnTo>
                      <a:pt x="407" y="233"/>
                    </a:lnTo>
                    <a:lnTo>
                      <a:pt x="418" y="230"/>
                    </a:lnTo>
                    <a:lnTo>
                      <a:pt x="429" y="225"/>
                    </a:lnTo>
                    <a:lnTo>
                      <a:pt x="440" y="220"/>
                    </a:lnTo>
                    <a:lnTo>
                      <a:pt x="450" y="214"/>
                    </a:lnTo>
                    <a:lnTo>
                      <a:pt x="458" y="208"/>
                    </a:lnTo>
                    <a:lnTo>
                      <a:pt x="467" y="200"/>
                    </a:lnTo>
                    <a:lnTo>
                      <a:pt x="474" y="192"/>
                    </a:lnTo>
                    <a:lnTo>
                      <a:pt x="481" y="183"/>
                    </a:lnTo>
                    <a:lnTo>
                      <a:pt x="487" y="173"/>
                    </a:lnTo>
                    <a:lnTo>
                      <a:pt x="492" y="163"/>
                    </a:lnTo>
                    <a:lnTo>
                      <a:pt x="496" y="152"/>
                    </a:lnTo>
                    <a:lnTo>
                      <a:pt x="499" y="141"/>
                    </a:lnTo>
                    <a:lnTo>
                      <a:pt x="501" y="130"/>
                    </a:lnTo>
                    <a:lnTo>
                      <a:pt x="501" y="117"/>
                    </a:lnTo>
                    <a:lnTo>
                      <a:pt x="501" y="117"/>
                    </a:lnTo>
                    <a:lnTo>
                      <a:pt x="501" y="105"/>
                    </a:lnTo>
                    <a:lnTo>
                      <a:pt x="499" y="94"/>
                    </a:lnTo>
                    <a:lnTo>
                      <a:pt x="496" y="83"/>
                    </a:lnTo>
                    <a:lnTo>
                      <a:pt x="492" y="72"/>
                    </a:lnTo>
                    <a:lnTo>
                      <a:pt x="487" y="61"/>
                    </a:lnTo>
                    <a:lnTo>
                      <a:pt x="481" y="51"/>
                    </a:lnTo>
                    <a:lnTo>
                      <a:pt x="474" y="43"/>
                    </a:lnTo>
                    <a:lnTo>
                      <a:pt x="467" y="34"/>
                    </a:lnTo>
                    <a:lnTo>
                      <a:pt x="458" y="27"/>
                    </a:lnTo>
                    <a:lnTo>
                      <a:pt x="450" y="20"/>
                    </a:lnTo>
                    <a:lnTo>
                      <a:pt x="440" y="14"/>
                    </a:lnTo>
                    <a:lnTo>
                      <a:pt x="429" y="9"/>
                    </a:lnTo>
                    <a:lnTo>
                      <a:pt x="418" y="5"/>
                    </a:lnTo>
                    <a:lnTo>
                      <a:pt x="407" y="2"/>
                    </a:lnTo>
                    <a:lnTo>
                      <a:pt x="396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71" y="0"/>
                    </a:lnTo>
                    <a:lnTo>
                      <a:pt x="360" y="2"/>
                    </a:lnTo>
                    <a:lnTo>
                      <a:pt x="349" y="5"/>
                    </a:lnTo>
                    <a:lnTo>
                      <a:pt x="338" y="9"/>
                    </a:lnTo>
                    <a:lnTo>
                      <a:pt x="328" y="14"/>
                    </a:lnTo>
                    <a:lnTo>
                      <a:pt x="318" y="20"/>
                    </a:lnTo>
                    <a:lnTo>
                      <a:pt x="309" y="27"/>
                    </a:lnTo>
                    <a:lnTo>
                      <a:pt x="301" y="34"/>
                    </a:lnTo>
                    <a:lnTo>
                      <a:pt x="293" y="43"/>
                    </a:lnTo>
                    <a:lnTo>
                      <a:pt x="287" y="51"/>
                    </a:lnTo>
                    <a:lnTo>
                      <a:pt x="281" y="61"/>
                    </a:lnTo>
                    <a:lnTo>
                      <a:pt x="276" y="72"/>
                    </a:lnTo>
                    <a:lnTo>
                      <a:pt x="271" y="83"/>
                    </a:lnTo>
                    <a:lnTo>
                      <a:pt x="268" y="94"/>
                    </a:lnTo>
                    <a:lnTo>
                      <a:pt x="267" y="105"/>
                    </a:lnTo>
                    <a:lnTo>
                      <a:pt x="266" y="117"/>
                    </a:lnTo>
                    <a:lnTo>
                      <a:pt x="272" y="146"/>
                    </a:lnTo>
                    <a:lnTo>
                      <a:pt x="0" y="418"/>
                    </a:lnTo>
                    <a:lnTo>
                      <a:pt x="0" y="418"/>
                    </a:lnTo>
                    <a:lnTo>
                      <a:pt x="12" y="426"/>
                    </a:lnTo>
                    <a:lnTo>
                      <a:pt x="24" y="435"/>
                    </a:lnTo>
                    <a:lnTo>
                      <a:pt x="35" y="446"/>
                    </a:lnTo>
                    <a:lnTo>
                      <a:pt x="45" y="456"/>
                    </a:lnTo>
                    <a:lnTo>
                      <a:pt x="55" y="466"/>
                    </a:lnTo>
                    <a:lnTo>
                      <a:pt x="66" y="477"/>
                    </a:lnTo>
                    <a:lnTo>
                      <a:pt x="75" y="489"/>
                    </a:lnTo>
                    <a:lnTo>
                      <a:pt x="83" y="501"/>
                    </a:lnTo>
                    <a:lnTo>
                      <a:pt x="83" y="5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1914" y="913"/>
                <a:ext cx="100" cy="100"/>
              </a:xfrm>
              <a:custGeom>
                <a:avLst/>
                <a:gdLst>
                  <a:gd name="T0" fmla="*/ 146 w 501"/>
                  <a:gd name="T1" fmla="*/ 271 h 501"/>
                  <a:gd name="T2" fmla="*/ 117 w 501"/>
                  <a:gd name="T3" fmla="*/ 266 h 501"/>
                  <a:gd name="T4" fmla="*/ 94 w 501"/>
                  <a:gd name="T5" fmla="*/ 268 h 501"/>
                  <a:gd name="T6" fmla="*/ 72 w 501"/>
                  <a:gd name="T7" fmla="*/ 276 h 501"/>
                  <a:gd name="T8" fmla="*/ 52 w 501"/>
                  <a:gd name="T9" fmla="*/ 286 h 501"/>
                  <a:gd name="T10" fmla="*/ 34 w 501"/>
                  <a:gd name="T11" fmla="*/ 301 h 501"/>
                  <a:gd name="T12" fmla="*/ 20 w 501"/>
                  <a:gd name="T13" fmla="*/ 318 h 501"/>
                  <a:gd name="T14" fmla="*/ 9 w 501"/>
                  <a:gd name="T15" fmla="*/ 338 h 501"/>
                  <a:gd name="T16" fmla="*/ 2 w 501"/>
                  <a:gd name="T17" fmla="*/ 360 h 501"/>
                  <a:gd name="T18" fmla="*/ 0 w 501"/>
                  <a:gd name="T19" fmla="*/ 384 h 501"/>
                  <a:gd name="T20" fmla="*/ 0 w 501"/>
                  <a:gd name="T21" fmla="*/ 396 h 501"/>
                  <a:gd name="T22" fmla="*/ 5 w 501"/>
                  <a:gd name="T23" fmla="*/ 418 h 501"/>
                  <a:gd name="T24" fmla="*/ 14 w 501"/>
                  <a:gd name="T25" fmla="*/ 440 h 501"/>
                  <a:gd name="T26" fmla="*/ 27 w 501"/>
                  <a:gd name="T27" fmla="*/ 458 h 501"/>
                  <a:gd name="T28" fmla="*/ 43 w 501"/>
                  <a:gd name="T29" fmla="*/ 474 h 501"/>
                  <a:gd name="T30" fmla="*/ 61 w 501"/>
                  <a:gd name="T31" fmla="*/ 487 h 501"/>
                  <a:gd name="T32" fmla="*/ 83 w 501"/>
                  <a:gd name="T33" fmla="*/ 496 h 501"/>
                  <a:gd name="T34" fmla="*/ 105 w 501"/>
                  <a:gd name="T35" fmla="*/ 501 h 501"/>
                  <a:gd name="T36" fmla="*/ 117 w 501"/>
                  <a:gd name="T37" fmla="*/ 501 h 501"/>
                  <a:gd name="T38" fmla="*/ 141 w 501"/>
                  <a:gd name="T39" fmla="*/ 499 h 501"/>
                  <a:gd name="T40" fmla="*/ 163 w 501"/>
                  <a:gd name="T41" fmla="*/ 492 h 501"/>
                  <a:gd name="T42" fmla="*/ 183 w 501"/>
                  <a:gd name="T43" fmla="*/ 481 h 501"/>
                  <a:gd name="T44" fmla="*/ 200 w 501"/>
                  <a:gd name="T45" fmla="*/ 466 h 501"/>
                  <a:gd name="T46" fmla="*/ 215 w 501"/>
                  <a:gd name="T47" fmla="*/ 449 h 501"/>
                  <a:gd name="T48" fmla="*/ 225 w 501"/>
                  <a:gd name="T49" fmla="*/ 429 h 501"/>
                  <a:gd name="T50" fmla="*/ 233 w 501"/>
                  <a:gd name="T51" fmla="*/ 407 h 501"/>
                  <a:gd name="T52" fmla="*/ 235 w 501"/>
                  <a:gd name="T53" fmla="*/ 384 h 501"/>
                  <a:gd name="T54" fmla="*/ 501 w 501"/>
                  <a:gd name="T55" fmla="*/ 83 h 501"/>
                  <a:gd name="T56" fmla="*/ 489 w 501"/>
                  <a:gd name="T57" fmla="*/ 75 h 501"/>
                  <a:gd name="T58" fmla="*/ 467 w 501"/>
                  <a:gd name="T59" fmla="*/ 55 h 501"/>
                  <a:gd name="T60" fmla="*/ 446 w 501"/>
                  <a:gd name="T61" fmla="*/ 34 h 501"/>
                  <a:gd name="T62" fmla="*/ 426 w 501"/>
                  <a:gd name="T63" fmla="*/ 12 h 501"/>
                  <a:gd name="T64" fmla="*/ 418 w 501"/>
                  <a:gd name="T65" fmla="*/ 0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1" h="501">
                    <a:moveTo>
                      <a:pt x="418" y="0"/>
                    </a:moveTo>
                    <a:lnTo>
                      <a:pt x="146" y="271"/>
                    </a:lnTo>
                    <a:lnTo>
                      <a:pt x="117" y="266"/>
                    </a:lnTo>
                    <a:lnTo>
                      <a:pt x="117" y="266"/>
                    </a:lnTo>
                    <a:lnTo>
                      <a:pt x="105" y="266"/>
                    </a:lnTo>
                    <a:lnTo>
                      <a:pt x="94" y="268"/>
                    </a:lnTo>
                    <a:lnTo>
                      <a:pt x="83" y="271"/>
                    </a:lnTo>
                    <a:lnTo>
                      <a:pt x="72" y="276"/>
                    </a:lnTo>
                    <a:lnTo>
                      <a:pt x="61" y="281"/>
                    </a:lnTo>
                    <a:lnTo>
                      <a:pt x="52" y="286"/>
                    </a:lnTo>
                    <a:lnTo>
                      <a:pt x="43" y="293"/>
                    </a:lnTo>
                    <a:lnTo>
                      <a:pt x="34" y="301"/>
                    </a:lnTo>
                    <a:lnTo>
                      <a:pt x="27" y="309"/>
                    </a:lnTo>
                    <a:lnTo>
                      <a:pt x="20" y="318"/>
                    </a:lnTo>
                    <a:lnTo>
                      <a:pt x="14" y="328"/>
                    </a:lnTo>
                    <a:lnTo>
                      <a:pt x="9" y="338"/>
                    </a:lnTo>
                    <a:lnTo>
                      <a:pt x="5" y="349"/>
                    </a:lnTo>
                    <a:lnTo>
                      <a:pt x="2" y="360"/>
                    </a:lnTo>
                    <a:lnTo>
                      <a:pt x="0" y="371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0" y="396"/>
                    </a:lnTo>
                    <a:lnTo>
                      <a:pt x="2" y="407"/>
                    </a:lnTo>
                    <a:lnTo>
                      <a:pt x="5" y="418"/>
                    </a:lnTo>
                    <a:lnTo>
                      <a:pt x="9" y="429"/>
                    </a:lnTo>
                    <a:lnTo>
                      <a:pt x="14" y="440"/>
                    </a:lnTo>
                    <a:lnTo>
                      <a:pt x="20" y="449"/>
                    </a:lnTo>
                    <a:lnTo>
                      <a:pt x="27" y="458"/>
                    </a:lnTo>
                    <a:lnTo>
                      <a:pt x="34" y="466"/>
                    </a:lnTo>
                    <a:lnTo>
                      <a:pt x="43" y="474"/>
                    </a:lnTo>
                    <a:lnTo>
                      <a:pt x="52" y="481"/>
                    </a:lnTo>
                    <a:lnTo>
                      <a:pt x="61" y="487"/>
                    </a:lnTo>
                    <a:lnTo>
                      <a:pt x="72" y="492"/>
                    </a:lnTo>
                    <a:lnTo>
                      <a:pt x="83" y="496"/>
                    </a:lnTo>
                    <a:lnTo>
                      <a:pt x="94" y="499"/>
                    </a:lnTo>
                    <a:lnTo>
                      <a:pt x="105" y="501"/>
                    </a:lnTo>
                    <a:lnTo>
                      <a:pt x="117" y="501"/>
                    </a:lnTo>
                    <a:lnTo>
                      <a:pt x="117" y="501"/>
                    </a:lnTo>
                    <a:lnTo>
                      <a:pt x="130" y="501"/>
                    </a:lnTo>
                    <a:lnTo>
                      <a:pt x="141" y="499"/>
                    </a:lnTo>
                    <a:lnTo>
                      <a:pt x="152" y="496"/>
                    </a:lnTo>
                    <a:lnTo>
                      <a:pt x="163" y="492"/>
                    </a:lnTo>
                    <a:lnTo>
                      <a:pt x="173" y="487"/>
                    </a:lnTo>
                    <a:lnTo>
                      <a:pt x="183" y="481"/>
                    </a:lnTo>
                    <a:lnTo>
                      <a:pt x="192" y="474"/>
                    </a:lnTo>
                    <a:lnTo>
                      <a:pt x="200" y="466"/>
                    </a:lnTo>
                    <a:lnTo>
                      <a:pt x="208" y="458"/>
                    </a:lnTo>
                    <a:lnTo>
                      <a:pt x="215" y="449"/>
                    </a:lnTo>
                    <a:lnTo>
                      <a:pt x="220" y="440"/>
                    </a:lnTo>
                    <a:lnTo>
                      <a:pt x="225" y="429"/>
                    </a:lnTo>
                    <a:lnTo>
                      <a:pt x="230" y="418"/>
                    </a:lnTo>
                    <a:lnTo>
                      <a:pt x="233" y="407"/>
                    </a:lnTo>
                    <a:lnTo>
                      <a:pt x="235" y="396"/>
                    </a:lnTo>
                    <a:lnTo>
                      <a:pt x="235" y="384"/>
                    </a:lnTo>
                    <a:lnTo>
                      <a:pt x="230" y="355"/>
                    </a:lnTo>
                    <a:lnTo>
                      <a:pt x="501" y="83"/>
                    </a:lnTo>
                    <a:lnTo>
                      <a:pt x="501" y="83"/>
                    </a:lnTo>
                    <a:lnTo>
                      <a:pt x="489" y="75"/>
                    </a:lnTo>
                    <a:lnTo>
                      <a:pt x="477" y="65"/>
                    </a:lnTo>
                    <a:lnTo>
                      <a:pt x="467" y="55"/>
                    </a:lnTo>
                    <a:lnTo>
                      <a:pt x="456" y="45"/>
                    </a:lnTo>
                    <a:lnTo>
                      <a:pt x="446" y="34"/>
                    </a:lnTo>
                    <a:lnTo>
                      <a:pt x="436" y="24"/>
                    </a:lnTo>
                    <a:lnTo>
                      <a:pt x="426" y="12"/>
                    </a:lnTo>
                    <a:lnTo>
                      <a:pt x="418" y="0"/>
                    </a:lnTo>
                    <a:lnTo>
                      <a:pt x="4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2095" y="913"/>
                <a:ext cx="100" cy="100"/>
              </a:xfrm>
              <a:custGeom>
                <a:avLst/>
                <a:gdLst>
                  <a:gd name="T0" fmla="*/ 355 w 501"/>
                  <a:gd name="T1" fmla="*/ 271 h 501"/>
                  <a:gd name="T2" fmla="*/ 83 w 501"/>
                  <a:gd name="T3" fmla="*/ 0 h 501"/>
                  <a:gd name="T4" fmla="*/ 66 w 501"/>
                  <a:gd name="T5" fmla="*/ 24 h 501"/>
                  <a:gd name="T6" fmla="*/ 45 w 501"/>
                  <a:gd name="T7" fmla="*/ 45 h 501"/>
                  <a:gd name="T8" fmla="*/ 24 w 501"/>
                  <a:gd name="T9" fmla="*/ 65 h 501"/>
                  <a:gd name="T10" fmla="*/ 0 w 501"/>
                  <a:gd name="T11" fmla="*/ 83 h 501"/>
                  <a:gd name="T12" fmla="*/ 266 w 501"/>
                  <a:gd name="T13" fmla="*/ 384 h 501"/>
                  <a:gd name="T14" fmla="*/ 267 w 501"/>
                  <a:gd name="T15" fmla="*/ 396 h 501"/>
                  <a:gd name="T16" fmla="*/ 271 w 501"/>
                  <a:gd name="T17" fmla="*/ 418 h 501"/>
                  <a:gd name="T18" fmla="*/ 281 w 501"/>
                  <a:gd name="T19" fmla="*/ 440 h 501"/>
                  <a:gd name="T20" fmla="*/ 293 w 501"/>
                  <a:gd name="T21" fmla="*/ 458 h 501"/>
                  <a:gd name="T22" fmla="*/ 309 w 501"/>
                  <a:gd name="T23" fmla="*/ 474 h 501"/>
                  <a:gd name="T24" fmla="*/ 328 w 501"/>
                  <a:gd name="T25" fmla="*/ 487 h 501"/>
                  <a:gd name="T26" fmla="*/ 349 w 501"/>
                  <a:gd name="T27" fmla="*/ 496 h 501"/>
                  <a:gd name="T28" fmla="*/ 371 w 501"/>
                  <a:gd name="T29" fmla="*/ 501 h 501"/>
                  <a:gd name="T30" fmla="*/ 384 w 501"/>
                  <a:gd name="T31" fmla="*/ 501 h 501"/>
                  <a:gd name="T32" fmla="*/ 407 w 501"/>
                  <a:gd name="T33" fmla="*/ 499 h 501"/>
                  <a:gd name="T34" fmla="*/ 429 w 501"/>
                  <a:gd name="T35" fmla="*/ 492 h 501"/>
                  <a:gd name="T36" fmla="*/ 450 w 501"/>
                  <a:gd name="T37" fmla="*/ 481 h 501"/>
                  <a:gd name="T38" fmla="*/ 467 w 501"/>
                  <a:gd name="T39" fmla="*/ 466 h 501"/>
                  <a:gd name="T40" fmla="*/ 481 w 501"/>
                  <a:gd name="T41" fmla="*/ 449 h 501"/>
                  <a:gd name="T42" fmla="*/ 492 w 501"/>
                  <a:gd name="T43" fmla="*/ 429 h 501"/>
                  <a:gd name="T44" fmla="*/ 499 w 501"/>
                  <a:gd name="T45" fmla="*/ 407 h 501"/>
                  <a:gd name="T46" fmla="*/ 501 w 501"/>
                  <a:gd name="T47" fmla="*/ 384 h 501"/>
                  <a:gd name="T48" fmla="*/ 501 w 501"/>
                  <a:gd name="T49" fmla="*/ 371 h 501"/>
                  <a:gd name="T50" fmla="*/ 496 w 501"/>
                  <a:gd name="T51" fmla="*/ 349 h 501"/>
                  <a:gd name="T52" fmla="*/ 487 w 501"/>
                  <a:gd name="T53" fmla="*/ 328 h 501"/>
                  <a:gd name="T54" fmla="*/ 474 w 501"/>
                  <a:gd name="T55" fmla="*/ 309 h 501"/>
                  <a:gd name="T56" fmla="*/ 458 w 501"/>
                  <a:gd name="T57" fmla="*/ 293 h 501"/>
                  <a:gd name="T58" fmla="*/ 440 w 501"/>
                  <a:gd name="T59" fmla="*/ 281 h 501"/>
                  <a:gd name="T60" fmla="*/ 418 w 501"/>
                  <a:gd name="T61" fmla="*/ 271 h 501"/>
                  <a:gd name="T62" fmla="*/ 396 w 501"/>
                  <a:gd name="T63" fmla="*/ 266 h 501"/>
                  <a:gd name="T64" fmla="*/ 384 w 501"/>
                  <a:gd name="T65" fmla="*/ 266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1" h="501">
                    <a:moveTo>
                      <a:pt x="384" y="266"/>
                    </a:moveTo>
                    <a:lnTo>
                      <a:pt x="355" y="271"/>
                    </a:lnTo>
                    <a:lnTo>
                      <a:pt x="83" y="0"/>
                    </a:lnTo>
                    <a:lnTo>
                      <a:pt x="83" y="0"/>
                    </a:lnTo>
                    <a:lnTo>
                      <a:pt x="75" y="12"/>
                    </a:lnTo>
                    <a:lnTo>
                      <a:pt x="66" y="24"/>
                    </a:lnTo>
                    <a:lnTo>
                      <a:pt x="55" y="34"/>
                    </a:lnTo>
                    <a:lnTo>
                      <a:pt x="45" y="45"/>
                    </a:lnTo>
                    <a:lnTo>
                      <a:pt x="35" y="55"/>
                    </a:lnTo>
                    <a:lnTo>
                      <a:pt x="24" y="65"/>
                    </a:lnTo>
                    <a:lnTo>
                      <a:pt x="12" y="75"/>
                    </a:lnTo>
                    <a:lnTo>
                      <a:pt x="0" y="83"/>
                    </a:lnTo>
                    <a:lnTo>
                      <a:pt x="272" y="355"/>
                    </a:lnTo>
                    <a:lnTo>
                      <a:pt x="266" y="384"/>
                    </a:lnTo>
                    <a:lnTo>
                      <a:pt x="266" y="384"/>
                    </a:lnTo>
                    <a:lnTo>
                      <a:pt x="267" y="396"/>
                    </a:lnTo>
                    <a:lnTo>
                      <a:pt x="268" y="407"/>
                    </a:lnTo>
                    <a:lnTo>
                      <a:pt x="271" y="418"/>
                    </a:lnTo>
                    <a:lnTo>
                      <a:pt x="276" y="429"/>
                    </a:lnTo>
                    <a:lnTo>
                      <a:pt x="281" y="440"/>
                    </a:lnTo>
                    <a:lnTo>
                      <a:pt x="287" y="449"/>
                    </a:lnTo>
                    <a:lnTo>
                      <a:pt x="293" y="458"/>
                    </a:lnTo>
                    <a:lnTo>
                      <a:pt x="301" y="466"/>
                    </a:lnTo>
                    <a:lnTo>
                      <a:pt x="309" y="474"/>
                    </a:lnTo>
                    <a:lnTo>
                      <a:pt x="318" y="481"/>
                    </a:lnTo>
                    <a:lnTo>
                      <a:pt x="328" y="487"/>
                    </a:lnTo>
                    <a:lnTo>
                      <a:pt x="338" y="492"/>
                    </a:lnTo>
                    <a:lnTo>
                      <a:pt x="349" y="496"/>
                    </a:lnTo>
                    <a:lnTo>
                      <a:pt x="360" y="499"/>
                    </a:lnTo>
                    <a:lnTo>
                      <a:pt x="371" y="501"/>
                    </a:lnTo>
                    <a:lnTo>
                      <a:pt x="384" y="501"/>
                    </a:lnTo>
                    <a:lnTo>
                      <a:pt x="384" y="501"/>
                    </a:lnTo>
                    <a:lnTo>
                      <a:pt x="396" y="501"/>
                    </a:lnTo>
                    <a:lnTo>
                      <a:pt x="407" y="499"/>
                    </a:lnTo>
                    <a:lnTo>
                      <a:pt x="418" y="496"/>
                    </a:lnTo>
                    <a:lnTo>
                      <a:pt x="429" y="492"/>
                    </a:lnTo>
                    <a:lnTo>
                      <a:pt x="440" y="487"/>
                    </a:lnTo>
                    <a:lnTo>
                      <a:pt x="450" y="481"/>
                    </a:lnTo>
                    <a:lnTo>
                      <a:pt x="458" y="474"/>
                    </a:lnTo>
                    <a:lnTo>
                      <a:pt x="467" y="466"/>
                    </a:lnTo>
                    <a:lnTo>
                      <a:pt x="474" y="458"/>
                    </a:lnTo>
                    <a:lnTo>
                      <a:pt x="481" y="449"/>
                    </a:lnTo>
                    <a:lnTo>
                      <a:pt x="487" y="440"/>
                    </a:lnTo>
                    <a:lnTo>
                      <a:pt x="492" y="429"/>
                    </a:lnTo>
                    <a:lnTo>
                      <a:pt x="496" y="418"/>
                    </a:lnTo>
                    <a:lnTo>
                      <a:pt x="499" y="407"/>
                    </a:lnTo>
                    <a:lnTo>
                      <a:pt x="501" y="396"/>
                    </a:lnTo>
                    <a:lnTo>
                      <a:pt x="501" y="384"/>
                    </a:lnTo>
                    <a:lnTo>
                      <a:pt x="501" y="384"/>
                    </a:lnTo>
                    <a:lnTo>
                      <a:pt x="501" y="371"/>
                    </a:lnTo>
                    <a:lnTo>
                      <a:pt x="499" y="360"/>
                    </a:lnTo>
                    <a:lnTo>
                      <a:pt x="496" y="349"/>
                    </a:lnTo>
                    <a:lnTo>
                      <a:pt x="492" y="338"/>
                    </a:lnTo>
                    <a:lnTo>
                      <a:pt x="487" y="328"/>
                    </a:lnTo>
                    <a:lnTo>
                      <a:pt x="481" y="318"/>
                    </a:lnTo>
                    <a:lnTo>
                      <a:pt x="474" y="309"/>
                    </a:lnTo>
                    <a:lnTo>
                      <a:pt x="467" y="301"/>
                    </a:lnTo>
                    <a:lnTo>
                      <a:pt x="458" y="293"/>
                    </a:lnTo>
                    <a:lnTo>
                      <a:pt x="450" y="286"/>
                    </a:lnTo>
                    <a:lnTo>
                      <a:pt x="440" y="281"/>
                    </a:lnTo>
                    <a:lnTo>
                      <a:pt x="429" y="276"/>
                    </a:lnTo>
                    <a:lnTo>
                      <a:pt x="418" y="271"/>
                    </a:lnTo>
                    <a:lnTo>
                      <a:pt x="407" y="268"/>
                    </a:lnTo>
                    <a:lnTo>
                      <a:pt x="396" y="266"/>
                    </a:lnTo>
                    <a:lnTo>
                      <a:pt x="384" y="266"/>
                    </a:lnTo>
                    <a:lnTo>
                      <a:pt x="384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1914" y="732"/>
                <a:ext cx="100" cy="100"/>
              </a:xfrm>
              <a:custGeom>
                <a:avLst/>
                <a:gdLst>
                  <a:gd name="T0" fmla="*/ 146 w 501"/>
                  <a:gd name="T1" fmla="*/ 229 h 501"/>
                  <a:gd name="T2" fmla="*/ 418 w 501"/>
                  <a:gd name="T3" fmla="*/ 501 h 501"/>
                  <a:gd name="T4" fmla="*/ 436 w 501"/>
                  <a:gd name="T5" fmla="*/ 477 h 501"/>
                  <a:gd name="T6" fmla="*/ 456 w 501"/>
                  <a:gd name="T7" fmla="*/ 456 h 501"/>
                  <a:gd name="T8" fmla="*/ 477 w 501"/>
                  <a:gd name="T9" fmla="*/ 435 h 501"/>
                  <a:gd name="T10" fmla="*/ 501 w 501"/>
                  <a:gd name="T11" fmla="*/ 418 h 501"/>
                  <a:gd name="T12" fmla="*/ 235 w 501"/>
                  <a:gd name="T13" fmla="*/ 117 h 501"/>
                  <a:gd name="T14" fmla="*/ 235 w 501"/>
                  <a:gd name="T15" fmla="*/ 105 h 501"/>
                  <a:gd name="T16" fmla="*/ 230 w 501"/>
                  <a:gd name="T17" fmla="*/ 83 h 501"/>
                  <a:gd name="T18" fmla="*/ 220 w 501"/>
                  <a:gd name="T19" fmla="*/ 61 h 501"/>
                  <a:gd name="T20" fmla="*/ 208 w 501"/>
                  <a:gd name="T21" fmla="*/ 43 h 501"/>
                  <a:gd name="T22" fmla="*/ 192 w 501"/>
                  <a:gd name="T23" fmla="*/ 27 h 501"/>
                  <a:gd name="T24" fmla="*/ 173 w 501"/>
                  <a:gd name="T25" fmla="*/ 14 h 501"/>
                  <a:gd name="T26" fmla="*/ 152 w 501"/>
                  <a:gd name="T27" fmla="*/ 5 h 501"/>
                  <a:gd name="T28" fmla="*/ 130 w 501"/>
                  <a:gd name="T29" fmla="*/ 0 h 501"/>
                  <a:gd name="T30" fmla="*/ 117 w 501"/>
                  <a:gd name="T31" fmla="*/ 0 h 501"/>
                  <a:gd name="T32" fmla="*/ 94 w 501"/>
                  <a:gd name="T33" fmla="*/ 2 h 501"/>
                  <a:gd name="T34" fmla="*/ 72 w 501"/>
                  <a:gd name="T35" fmla="*/ 9 h 501"/>
                  <a:gd name="T36" fmla="*/ 52 w 501"/>
                  <a:gd name="T37" fmla="*/ 20 h 501"/>
                  <a:gd name="T38" fmla="*/ 34 w 501"/>
                  <a:gd name="T39" fmla="*/ 34 h 501"/>
                  <a:gd name="T40" fmla="*/ 20 w 501"/>
                  <a:gd name="T41" fmla="*/ 51 h 501"/>
                  <a:gd name="T42" fmla="*/ 9 w 501"/>
                  <a:gd name="T43" fmla="*/ 72 h 501"/>
                  <a:gd name="T44" fmla="*/ 2 w 501"/>
                  <a:gd name="T45" fmla="*/ 94 h 501"/>
                  <a:gd name="T46" fmla="*/ 0 w 501"/>
                  <a:gd name="T47" fmla="*/ 117 h 501"/>
                  <a:gd name="T48" fmla="*/ 0 w 501"/>
                  <a:gd name="T49" fmla="*/ 130 h 501"/>
                  <a:gd name="T50" fmla="*/ 5 w 501"/>
                  <a:gd name="T51" fmla="*/ 152 h 501"/>
                  <a:gd name="T52" fmla="*/ 14 w 501"/>
                  <a:gd name="T53" fmla="*/ 173 h 501"/>
                  <a:gd name="T54" fmla="*/ 27 w 501"/>
                  <a:gd name="T55" fmla="*/ 192 h 501"/>
                  <a:gd name="T56" fmla="*/ 43 w 501"/>
                  <a:gd name="T57" fmla="*/ 208 h 501"/>
                  <a:gd name="T58" fmla="*/ 61 w 501"/>
                  <a:gd name="T59" fmla="*/ 220 h 501"/>
                  <a:gd name="T60" fmla="*/ 83 w 501"/>
                  <a:gd name="T61" fmla="*/ 230 h 501"/>
                  <a:gd name="T62" fmla="*/ 105 w 501"/>
                  <a:gd name="T63" fmla="*/ 234 h 501"/>
                  <a:gd name="T64" fmla="*/ 117 w 501"/>
                  <a:gd name="T65" fmla="*/ 235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1" h="501">
                    <a:moveTo>
                      <a:pt x="117" y="235"/>
                    </a:moveTo>
                    <a:lnTo>
                      <a:pt x="146" y="229"/>
                    </a:lnTo>
                    <a:lnTo>
                      <a:pt x="418" y="501"/>
                    </a:lnTo>
                    <a:lnTo>
                      <a:pt x="418" y="501"/>
                    </a:lnTo>
                    <a:lnTo>
                      <a:pt x="426" y="489"/>
                    </a:lnTo>
                    <a:lnTo>
                      <a:pt x="436" y="477"/>
                    </a:lnTo>
                    <a:lnTo>
                      <a:pt x="446" y="466"/>
                    </a:lnTo>
                    <a:lnTo>
                      <a:pt x="456" y="456"/>
                    </a:lnTo>
                    <a:lnTo>
                      <a:pt x="467" y="446"/>
                    </a:lnTo>
                    <a:lnTo>
                      <a:pt x="477" y="435"/>
                    </a:lnTo>
                    <a:lnTo>
                      <a:pt x="489" y="426"/>
                    </a:lnTo>
                    <a:lnTo>
                      <a:pt x="501" y="418"/>
                    </a:lnTo>
                    <a:lnTo>
                      <a:pt x="230" y="146"/>
                    </a:lnTo>
                    <a:lnTo>
                      <a:pt x="235" y="117"/>
                    </a:lnTo>
                    <a:lnTo>
                      <a:pt x="235" y="117"/>
                    </a:lnTo>
                    <a:lnTo>
                      <a:pt x="235" y="105"/>
                    </a:lnTo>
                    <a:lnTo>
                      <a:pt x="233" y="94"/>
                    </a:lnTo>
                    <a:lnTo>
                      <a:pt x="230" y="83"/>
                    </a:lnTo>
                    <a:lnTo>
                      <a:pt x="225" y="72"/>
                    </a:lnTo>
                    <a:lnTo>
                      <a:pt x="220" y="61"/>
                    </a:lnTo>
                    <a:lnTo>
                      <a:pt x="215" y="51"/>
                    </a:lnTo>
                    <a:lnTo>
                      <a:pt x="208" y="43"/>
                    </a:lnTo>
                    <a:lnTo>
                      <a:pt x="200" y="34"/>
                    </a:lnTo>
                    <a:lnTo>
                      <a:pt x="192" y="27"/>
                    </a:lnTo>
                    <a:lnTo>
                      <a:pt x="183" y="20"/>
                    </a:lnTo>
                    <a:lnTo>
                      <a:pt x="173" y="14"/>
                    </a:lnTo>
                    <a:lnTo>
                      <a:pt x="163" y="9"/>
                    </a:lnTo>
                    <a:lnTo>
                      <a:pt x="152" y="5"/>
                    </a:lnTo>
                    <a:lnTo>
                      <a:pt x="141" y="2"/>
                    </a:lnTo>
                    <a:lnTo>
                      <a:pt x="130" y="0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4" y="2"/>
                    </a:lnTo>
                    <a:lnTo>
                      <a:pt x="83" y="5"/>
                    </a:lnTo>
                    <a:lnTo>
                      <a:pt x="72" y="9"/>
                    </a:lnTo>
                    <a:lnTo>
                      <a:pt x="61" y="14"/>
                    </a:lnTo>
                    <a:lnTo>
                      <a:pt x="52" y="20"/>
                    </a:lnTo>
                    <a:lnTo>
                      <a:pt x="43" y="27"/>
                    </a:lnTo>
                    <a:lnTo>
                      <a:pt x="34" y="34"/>
                    </a:lnTo>
                    <a:lnTo>
                      <a:pt x="27" y="43"/>
                    </a:lnTo>
                    <a:lnTo>
                      <a:pt x="20" y="51"/>
                    </a:lnTo>
                    <a:lnTo>
                      <a:pt x="14" y="61"/>
                    </a:lnTo>
                    <a:lnTo>
                      <a:pt x="9" y="72"/>
                    </a:lnTo>
                    <a:lnTo>
                      <a:pt x="5" y="83"/>
                    </a:lnTo>
                    <a:lnTo>
                      <a:pt x="2" y="94"/>
                    </a:lnTo>
                    <a:lnTo>
                      <a:pt x="0" y="105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30"/>
                    </a:lnTo>
                    <a:lnTo>
                      <a:pt x="2" y="141"/>
                    </a:lnTo>
                    <a:lnTo>
                      <a:pt x="5" y="152"/>
                    </a:lnTo>
                    <a:lnTo>
                      <a:pt x="9" y="163"/>
                    </a:lnTo>
                    <a:lnTo>
                      <a:pt x="14" y="173"/>
                    </a:lnTo>
                    <a:lnTo>
                      <a:pt x="20" y="183"/>
                    </a:lnTo>
                    <a:lnTo>
                      <a:pt x="27" y="192"/>
                    </a:lnTo>
                    <a:lnTo>
                      <a:pt x="34" y="200"/>
                    </a:lnTo>
                    <a:lnTo>
                      <a:pt x="43" y="208"/>
                    </a:lnTo>
                    <a:lnTo>
                      <a:pt x="52" y="214"/>
                    </a:lnTo>
                    <a:lnTo>
                      <a:pt x="61" y="220"/>
                    </a:lnTo>
                    <a:lnTo>
                      <a:pt x="72" y="225"/>
                    </a:lnTo>
                    <a:lnTo>
                      <a:pt x="83" y="230"/>
                    </a:lnTo>
                    <a:lnTo>
                      <a:pt x="94" y="233"/>
                    </a:lnTo>
                    <a:lnTo>
                      <a:pt x="105" y="234"/>
                    </a:lnTo>
                    <a:lnTo>
                      <a:pt x="117" y="235"/>
                    </a:lnTo>
                    <a:lnTo>
                      <a:pt x="117" y="2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1867" y="849"/>
                <a:ext cx="118" cy="47"/>
              </a:xfrm>
              <a:custGeom>
                <a:avLst/>
                <a:gdLst>
                  <a:gd name="T0" fmla="*/ 587 w 593"/>
                  <a:gd name="T1" fmla="*/ 118 h 235"/>
                  <a:gd name="T2" fmla="*/ 589 w 593"/>
                  <a:gd name="T3" fmla="*/ 88 h 235"/>
                  <a:gd name="T4" fmla="*/ 217 w 593"/>
                  <a:gd name="T5" fmla="*/ 58 h 235"/>
                  <a:gd name="T6" fmla="*/ 209 w 593"/>
                  <a:gd name="T7" fmla="*/ 46 h 235"/>
                  <a:gd name="T8" fmla="*/ 188 w 593"/>
                  <a:gd name="T9" fmla="*/ 25 h 235"/>
                  <a:gd name="T10" fmla="*/ 163 w 593"/>
                  <a:gd name="T11" fmla="*/ 9 h 235"/>
                  <a:gd name="T12" fmla="*/ 133 w 593"/>
                  <a:gd name="T13" fmla="*/ 1 h 235"/>
                  <a:gd name="T14" fmla="*/ 118 w 593"/>
                  <a:gd name="T15" fmla="*/ 0 h 235"/>
                  <a:gd name="T16" fmla="*/ 94 w 593"/>
                  <a:gd name="T17" fmla="*/ 2 h 235"/>
                  <a:gd name="T18" fmla="*/ 72 w 593"/>
                  <a:gd name="T19" fmla="*/ 9 h 235"/>
                  <a:gd name="T20" fmla="*/ 52 w 593"/>
                  <a:gd name="T21" fmla="*/ 20 h 235"/>
                  <a:gd name="T22" fmla="*/ 34 w 593"/>
                  <a:gd name="T23" fmla="*/ 34 h 235"/>
                  <a:gd name="T24" fmla="*/ 20 w 593"/>
                  <a:gd name="T25" fmla="*/ 51 h 235"/>
                  <a:gd name="T26" fmla="*/ 9 w 593"/>
                  <a:gd name="T27" fmla="*/ 72 h 235"/>
                  <a:gd name="T28" fmla="*/ 3 w 593"/>
                  <a:gd name="T29" fmla="*/ 94 h 235"/>
                  <a:gd name="T30" fmla="*/ 0 w 593"/>
                  <a:gd name="T31" fmla="*/ 118 h 235"/>
                  <a:gd name="T32" fmla="*/ 1 w 593"/>
                  <a:gd name="T33" fmla="*/ 130 h 235"/>
                  <a:gd name="T34" fmla="*/ 5 w 593"/>
                  <a:gd name="T35" fmla="*/ 152 h 235"/>
                  <a:gd name="T36" fmla="*/ 14 w 593"/>
                  <a:gd name="T37" fmla="*/ 174 h 235"/>
                  <a:gd name="T38" fmla="*/ 27 w 593"/>
                  <a:gd name="T39" fmla="*/ 192 h 235"/>
                  <a:gd name="T40" fmla="*/ 43 w 593"/>
                  <a:gd name="T41" fmla="*/ 208 h 235"/>
                  <a:gd name="T42" fmla="*/ 62 w 593"/>
                  <a:gd name="T43" fmla="*/ 220 h 235"/>
                  <a:gd name="T44" fmla="*/ 82 w 593"/>
                  <a:gd name="T45" fmla="*/ 230 h 235"/>
                  <a:gd name="T46" fmla="*/ 106 w 593"/>
                  <a:gd name="T47" fmla="*/ 235 h 235"/>
                  <a:gd name="T48" fmla="*/ 118 w 593"/>
                  <a:gd name="T49" fmla="*/ 235 h 235"/>
                  <a:gd name="T50" fmla="*/ 149 w 593"/>
                  <a:gd name="T51" fmla="*/ 231 h 235"/>
                  <a:gd name="T52" fmla="*/ 176 w 593"/>
                  <a:gd name="T53" fmla="*/ 218 h 235"/>
                  <a:gd name="T54" fmla="*/ 199 w 593"/>
                  <a:gd name="T55" fmla="*/ 200 h 235"/>
                  <a:gd name="T56" fmla="*/ 217 w 593"/>
                  <a:gd name="T57" fmla="*/ 177 h 235"/>
                  <a:gd name="T58" fmla="*/ 593 w 593"/>
                  <a:gd name="T59" fmla="*/ 177 h 235"/>
                  <a:gd name="T60" fmla="*/ 588 w 593"/>
                  <a:gd name="T61" fmla="*/ 133 h 235"/>
                  <a:gd name="T62" fmla="*/ 587 w 593"/>
                  <a:gd name="T63" fmla="*/ 11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3" h="235">
                    <a:moveTo>
                      <a:pt x="587" y="118"/>
                    </a:moveTo>
                    <a:lnTo>
                      <a:pt x="587" y="118"/>
                    </a:lnTo>
                    <a:lnTo>
                      <a:pt x="588" y="102"/>
                    </a:lnTo>
                    <a:lnTo>
                      <a:pt x="589" y="88"/>
                    </a:lnTo>
                    <a:lnTo>
                      <a:pt x="593" y="58"/>
                    </a:lnTo>
                    <a:lnTo>
                      <a:pt x="217" y="58"/>
                    </a:lnTo>
                    <a:lnTo>
                      <a:pt x="217" y="58"/>
                    </a:lnTo>
                    <a:lnTo>
                      <a:pt x="209" y="46"/>
                    </a:lnTo>
                    <a:lnTo>
                      <a:pt x="199" y="35"/>
                    </a:lnTo>
                    <a:lnTo>
                      <a:pt x="188" y="25"/>
                    </a:lnTo>
                    <a:lnTo>
                      <a:pt x="176" y="17"/>
                    </a:lnTo>
                    <a:lnTo>
                      <a:pt x="163" y="9"/>
                    </a:lnTo>
                    <a:lnTo>
                      <a:pt x="149" y="4"/>
                    </a:lnTo>
                    <a:lnTo>
                      <a:pt x="133" y="1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6" y="0"/>
                    </a:lnTo>
                    <a:lnTo>
                      <a:pt x="94" y="2"/>
                    </a:lnTo>
                    <a:lnTo>
                      <a:pt x="82" y="5"/>
                    </a:lnTo>
                    <a:lnTo>
                      <a:pt x="72" y="9"/>
                    </a:lnTo>
                    <a:lnTo>
                      <a:pt x="62" y="15"/>
                    </a:lnTo>
                    <a:lnTo>
                      <a:pt x="52" y="20"/>
                    </a:lnTo>
                    <a:lnTo>
                      <a:pt x="43" y="27"/>
                    </a:lnTo>
                    <a:lnTo>
                      <a:pt x="34" y="34"/>
                    </a:lnTo>
                    <a:lnTo>
                      <a:pt x="27" y="43"/>
                    </a:lnTo>
                    <a:lnTo>
                      <a:pt x="20" y="51"/>
                    </a:lnTo>
                    <a:lnTo>
                      <a:pt x="14" y="61"/>
                    </a:lnTo>
                    <a:lnTo>
                      <a:pt x="9" y="72"/>
                    </a:lnTo>
                    <a:lnTo>
                      <a:pt x="5" y="83"/>
                    </a:lnTo>
                    <a:lnTo>
                      <a:pt x="3" y="94"/>
                    </a:lnTo>
                    <a:lnTo>
                      <a:pt x="1" y="105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1" y="130"/>
                    </a:lnTo>
                    <a:lnTo>
                      <a:pt x="3" y="141"/>
                    </a:lnTo>
                    <a:lnTo>
                      <a:pt x="5" y="152"/>
                    </a:lnTo>
                    <a:lnTo>
                      <a:pt x="9" y="163"/>
                    </a:lnTo>
                    <a:lnTo>
                      <a:pt x="14" y="174"/>
                    </a:lnTo>
                    <a:lnTo>
                      <a:pt x="20" y="183"/>
                    </a:lnTo>
                    <a:lnTo>
                      <a:pt x="27" y="192"/>
                    </a:lnTo>
                    <a:lnTo>
                      <a:pt x="34" y="200"/>
                    </a:lnTo>
                    <a:lnTo>
                      <a:pt x="43" y="208"/>
                    </a:lnTo>
                    <a:lnTo>
                      <a:pt x="52" y="214"/>
                    </a:lnTo>
                    <a:lnTo>
                      <a:pt x="62" y="220"/>
                    </a:lnTo>
                    <a:lnTo>
                      <a:pt x="72" y="226"/>
                    </a:lnTo>
                    <a:lnTo>
                      <a:pt x="82" y="230"/>
                    </a:lnTo>
                    <a:lnTo>
                      <a:pt x="94" y="233"/>
                    </a:lnTo>
                    <a:lnTo>
                      <a:pt x="106" y="235"/>
                    </a:lnTo>
                    <a:lnTo>
                      <a:pt x="118" y="235"/>
                    </a:lnTo>
                    <a:lnTo>
                      <a:pt x="118" y="235"/>
                    </a:lnTo>
                    <a:lnTo>
                      <a:pt x="133" y="234"/>
                    </a:lnTo>
                    <a:lnTo>
                      <a:pt x="149" y="231"/>
                    </a:lnTo>
                    <a:lnTo>
                      <a:pt x="163" y="226"/>
                    </a:lnTo>
                    <a:lnTo>
                      <a:pt x="176" y="218"/>
                    </a:lnTo>
                    <a:lnTo>
                      <a:pt x="188" y="210"/>
                    </a:lnTo>
                    <a:lnTo>
                      <a:pt x="199" y="200"/>
                    </a:lnTo>
                    <a:lnTo>
                      <a:pt x="209" y="189"/>
                    </a:lnTo>
                    <a:lnTo>
                      <a:pt x="217" y="177"/>
                    </a:lnTo>
                    <a:lnTo>
                      <a:pt x="593" y="177"/>
                    </a:lnTo>
                    <a:lnTo>
                      <a:pt x="593" y="177"/>
                    </a:lnTo>
                    <a:lnTo>
                      <a:pt x="589" y="147"/>
                    </a:lnTo>
                    <a:lnTo>
                      <a:pt x="588" y="133"/>
                    </a:lnTo>
                    <a:lnTo>
                      <a:pt x="587" y="118"/>
                    </a:lnTo>
                    <a:lnTo>
                      <a:pt x="587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2008" y="825"/>
                <a:ext cx="93" cy="94"/>
              </a:xfrm>
              <a:custGeom>
                <a:avLst/>
                <a:gdLst>
                  <a:gd name="T0" fmla="*/ 235 w 469"/>
                  <a:gd name="T1" fmla="*/ 0 h 470"/>
                  <a:gd name="T2" fmla="*/ 210 w 469"/>
                  <a:gd name="T3" fmla="*/ 2 h 470"/>
                  <a:gd name="T4" fmla="*/ 165 w 469"/>
                  <a:gd name="T5" fmla="*/ 11 h 470"/>
                  <a:gd name="T6" fmla="*/ 122 w 469"/>
                  <a:gd name="T7" fmla="*/ 29 h 470"/>
                  <a:gd name="T8" fmla="*/ 85 w 469"/>
                  <a:gd name="T9" fmla="*/ 54 h 470"/>
                  <a:gd name="T10" fmla="*/ 53 w 469"/>
                  <a:gd name="T11" fmla="*/ 86 h 470"/>
                  <a:gd name="T12" fmla="*/ 28 w 469"/>
                  <a:gd name="T13" fmla="*/ 123 h 470"/>
                  <a:gd name="T14" fmla="*/ 10 w 469"/>
                  <a:gd name="T15" fmla="*/ 165 h 470"/>
                  <a:gd name="T16" fmla="*/ 1 w 469"/>
                  <a:gd name="T17" fmla="*/ 211 h 470"/>
                  <a:gd name="T18" fmla="*/ 0 w 469"/>
                  <a:gd name="T19" fmla="*/ 236 h 470"/>
                  <a:gd name="T20" fmla="*/ 0 w 469"/>
                  <a:gd name="T21" fmla="*/ 248 h 470"/>
                  <a:gd name="T22" fmla="*/ 4 w 469"/>
                  <a:gd name="T23" fmla="*/ 282 h 470"/>
                  <a:gd name="T24" fmla="*/ 18 w 469"/>
                  <a:gd name="T25" fmla="*/ 327 h 470"/>
                  <a:gd name="T26" fmla="*/ 40 w 469"/>
                  <a:gd name="T27" fmla="*/ 367 h 470"/>
                  <a:gd name="T28" fmla="*/ 68 w 469"/>
                  <a:gd name="T29" fmla="*/ 402 h 470"/>
                  <a:gd name="T30" fmla="*/ 103 w 469"/>
                  <a:gd name="T31" fmla="*/ 430 h 470"/>
                  <a:gd name="T32" fmla="*/ 143 w 469"/>
                  <a:gd name="T33" fmla="*/ 452 h 470"/>
                  <a:gd name="T34" fmla="*/ 188 w 469"/>
                  <a:gd name="T35" fmla="*/ 466 h 470"/>
                  <a:gd name="T36" fmla="*/ 222 w 469"/>
                  <a:gd name="T37" fmla="*/ 470 h 470"/>
                  <a:gd name="T38" fmla="*/ 235 w 469"/>
                  <a:gd name="T39" fmla="*/ 470 h 470"/>
                  <a:gd name="T40" fmla="*/ 259 w 469"/>
                  <a:gd name="T41" fmla="*/ 469 h 470"/>
                  <a:gd name="T42" fmla="*/ 305 w 469"/>
                  <a:gd name="T43" fmla="*/ 460 h 470"/>
                  <a:gd name="T44" fmla="*/ 347 w 469"/>
                  <a:gd name="T45" fmla="*/ 442 h 470"/>
                  <a:gd name="T46" fmla="*/ 384 w 469"/>
                  <a:gd name="T47" fmla="*/ 417 h 470"/>
                  <a:gd name="T48" fmla="*/ 416 w 469"/>
                  <a:gd name="T49" fmla="*/ 384 h 470"/>
                  <a:gd name="T50" fmla="*/ 441 w 469"/>
                  <a:gd name="T51" fmla="*/ 348 h 470"/>
                  <a:gd name="T52" fmla="*/ 459 w 469"/>
                  <a:gd name="T53" fmla="*/ 305 h 470"/>
                  <a:gd name="T54" fmla="*/ 468 w 469"/>
                  <a:gd name="T55" fmla="*/ 259 h 470"/>
                  <a:gd name="T56" fmla="*/ 469 w 469"/>
                  <a:gd name="T57" fmla="*/ 236 h 470"/>
                  <a:gd name="T58" fmla="*/ 469 w 469"/>
                  <a:gd name="T59" fmla="*/ 223 h 470"/>
                  <a:gd name="T60" fmla="*/ 465 w 469"/>
                  <a:gd name="T61" fmla="*/ 188 h 470"/>
                  <a:gd name="T62" fmla="*/ 451 w 469"/>
                  <a:gd name="T63" fmla="*/ 144 h 470"/>
                  <a:gd name="T64" fmla="*/ 429 w 469"/>
                  <a:gd name="T65" fmla="*/ 104 h 470"/>
                  <a:gd name="T66" fmla="*/ 401 w 469"/>
                  <a:gd name="T67" fmla="*/ 69 h 470"/>
                  <a:gd name="T68" fmla="*/ 366 w 469"/>
                  <a:gd name="T69" fmla="*/ 41 h 470"/>
                  <a:gd name="T70" fmla="*/ 326 w 469"/>
                  <a:gd name="T71" fmla="*/ 19 h 470"/>
                  <a:gd name="T72" fmla="*/ 281 w 469"/>
                  <a:gd name="T73" fmla="*/ 5 h 470"/>
                  <a:gd name="T74" fmla="*/ 247 w 469"/>
                  <a:gd name="T75" fmla="*/ 1 h 470"/>
                  <a:gd name="T76" fmla="*/ 235 w 469"/>
                  <a:gd name="T77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9" h="470">
                    <a:moveTo>
                      <a:pt x="235" y="0"/>
                    </a:moveTo>
                    <a:lnTo>
                      <a:pt x="235" y="0"/>
                    </a:lnTo>
                    <a:lnTo>
                      <a:pt x="222" y="1"/>
                    </a:lnTo>
                    <a:lnTo>
                      <a:pt x="210" y="2"/>
                    </a:lnTo>
                    <a:lnTo>
                      <a:pt x="188" y="5"/>
                    </a:lnTo>
                    <a:lnTo>
                      <a:pt x="165" y="11"/>
                    </a:lnTo>
                    <a:lnTo>
                      <a:pt x="143" y="19"/>
                    </a:lnTo>
                    <a:lnTo>
                      <a:pt x="122" y="29"/>
                    </a:lnTo>
                    <a:lnTo>
                      <a:pt x="103" y="41"/>
                    </a:lnTo>
                    <a:lnTo>
                      <a:pt x="85" y="54"/>
                    </a:lnTo>
                    <a:lnTo>
                      <a:pt x="68" y="69"/>
                    </a:lnTo>
                    <a:lnTo>
                      <a:pt x="53" y="86"/>
                    </a:lnTo>
                    <a:lnTo>
                      <a:pt x="40" y="104"/>
                    </a:lnTo>
                    <a:lnTo>
                      <a:pt x="28" y="123"/>
                    </a:lnTo>
                    <a:lnTo>
                      <a:pt x="18" y="144"/>
                    </a:lnTo>
                    <a:lnTo>
                      <a:pt x="10" y="165"/>
                    </a:lnTo>
                    <a:lnTo>
                      <a:pt x="4" y="188"/>
                    </a:lnTo>
                    <a:lnTo>
                      <a:pt x="1" y="211"/>
                    </a:lnTo>
                    <a:lnTo>
                      <a:pt x="0" y="223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8"/>
                    </a:lnTo>
                    <a:lnTo>
                      <a:pt x="1" y="259"/>
                    </a:lnTo>
                    <a:lnTo>
                      <a:pt x="4" y="282"/>
                    </a:lnTo>
                    <a:lnTo>
                      <a:pt x="10" y="305"/>
                    </a:lnTo>
                    <a:lnTo>
                      <a:pt x="18" y="327"/>
                    </a:lnTo>
                    <a:lnTo>
                      <a:pt x="28" y="348"/>
                    </a:lnTo>
                    <a:lnTo>
                      <a:pt x="40" y="367"/>
                    </a:lnTo>
                    <a:lnTo>
                      <a:pt x="53" y="384"/>
                    </a:lnTo>
                    <a:lnTo>
                      <a:pt x="68" y="402"/>
                    </a:lnTo>
                    <a:lnTo>
                      <a:pt x="85" y="417"/>
                    </a:lnTo>
                    <a:lnTo>
                      <a:pt x="103" y="430"/>
                    </a:lnTo>
                    <a:lnTo>
                      <a:pt x="122" y="442"/>
                    </a:lnTo>
                    <a:lnTo>
                      <a:pt x="143" y="452"/>
                    </a:lnTo>
                    <a:lnTo>
                      <a:pt x="165" y="460"/>
                    </a:lnTo>
                    <a:lnTo>
                      <a:pt x="188" y="466"/>
                    </a:lnTo>
                    <a:lnTo>
                      <a:pt x="210" y="469"/>
                    </a:lnTo>
                    <a:lnTo>
                      <a:pt x="222" y="470"/>
                    </a:lnTo>
                    <a:lnTo>
                      <a:pt x="235" y="470"/>
                    </a:lnTo>
                    <a:lnTo>
                      <a:pt x="235" y="470"/>
                    </a:lnTo>
                    <a:lnTo>
                      <a:pt x="247" y="470"/>
                    </a:lnTo>
                    <a:lnTo>
                      <a:pt x="259" y="469"/>
                    </a:lnTo>
                    <a:lnTo>
                      <a:pt x="281" y="466"/>
                    </a:lnTo>
                    <a:lnTo>
                      <a:pt x="305" y="460"/>
                    </a:lnTo>
                    <a:lnTo>
                      <a:pt x="326" y="452"/>
                    </a:lnTo>
                    <a:lnTo>
                      <a:pt x="347" y="442"/>
                    </a:lnTo>
                    <a:lnTo>
                      <a:pt x="366" y="430"/>
                    </a:lnTo>
                    <a:lnTo>
                      <a:pt x="384" y="417"/>
                    </a:lnTo>
                    <a:lnTo>
                      <a:pt x="401" y="402"/>
                    </a:lnTo>
                    <a:lnTo>
                      <a:pt x="416" y="384"/>
                    </a:lnTo>
                    <a:lnTo>
                      <a:pt x="429" y="367"/>
                    </a:lnTo>
                    <a:lnTo>
                      <a:pt x="441" y="348"/>
                    </a:lnTo>
                    <a:lnTo>
                      <a:pt x="451" y="327"/>
                    </a:lnTo>
                    <a:lnTo>
                      <a:pt x="459" y="305"/>
                    </a:lnTo>
                    <a:lnTo>
                      <a:pt x="465" y="282"/>
                    </a:lnTo>
                    <a:lnTo>
                      <a:pt x="468" y="259"/>
                    </a:lnTo>
                    <a:lnTo>
                      <a:pt x="469" y="248"/>
                    </a:lnTo>
                    <a:lnTo>
                      <a:pt x="469" y="236"/>
                    </a:lnTo>
                    <a:lnTo>
                      <a:pt x="469" y="236"/>
                    </a:lnTo>
                    <a:lnTo>
                      <a:pt x="469" y="223"/>
                    </a:lnTo>
                    <a:lnTo>
                      <a:pt x="468" y="211"/>
                    </a:lnTo>
                    <a:lnTo>
                      <a:pt x="465" y="188"/>
                    </a:lnTo>
                    <a:lnTo>
                      <a:pt x="459" y="165"/>
                    </a:lnTo>
                    <a:lnTo>
                      <a:pt x="451" y="144"/>
                    </a:lnTo>
                    <a:lnTo>
                      <a:pt x="441" y="123"/>
                    </a:lnTo>
                    <a:lnTo>
                      <a:pt x="429" y="104"/>
                    </a:lnTo>
                    <a:lnTo>
                      <a:pt x="416" y="86"/>
                    </a:lnTo>
                    <a:lnTo>
                      <a:pt x="401" y="69"/>
                    </a:lnTo>
                    <a:lnTo>
                      <a:pt x="384" y="54"/>
                    </a:lnTo>
                    <a:lnTo>
                      <a:pt x="366" y="41"/>
                    </a:lnTo>
                    <a:lnTo>
                      <a:pt x="347" y="29"/>
                    </a:lnTo>
                    <a:lnTo>
                      <a:pt x="326" y="19"/>
                    </a:lnTo>
                    <a:lnTo>
                      <a:pt x="305" y="11"/>
                    </a:lnTo>
                    <a:lnTo>
                      <a:pt x="281" y="5"/>
                    </a:lnTo>
                    <a:lnTo>
                      <a:pt x="259" y="2"/>
                    </a:lnTo>
                    <a:lnTo>
                      <a:pt x="247" y="1"/>
                    </a:lnTo>
                    <a:lnTo>
                      <a:pt x="235" y="0"/>
                    </a:lnTo>
                    <a:lnTo>
                      <a:pt x="2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2124" y="849"/>
                <a:ext cx="118" cy="47"/>
              </a:xfrm>
              <a:custGeom>
                <a:avLst/>
                <a:gdLst>
                  <a:gd name="T0" fmla="*/ 476 w 593"/>
                  <a:gd name="T1" fmla="*/ 0 h 235"/>
                  <a:gd name="T2" fmla="*/ 444 w 593"/>
                  <a:gd name="T3" fmla="*/ 4 h 235"/>
                  <a:gd name="T4" fmla="*/ 417 w 593"/>
                  <a:gd name="T5" fmla="*/ 17 h 235"/>
                  <a:gd name="T6" fmla="*/ 394 w 593"/>
                  <a:gd name="T7" fmla="*/ 35 h 235"/>
                  <a:gd name="T8" fmla="*/ 376 w 593"/>
                  <a:gd name="T9" fmla="*/ 58 h 235"/>
                  <a:gd name="T10" fmla="*/ 0 w 593"/>
                  <a:gd name="T11" fmla="*/ 58 h 235"/>
                  <a:gd name="T12" fmla="*/ 5 w 593"/>
                  <a:gd name="T13" fmla="*/ 102 h 235"/>
                  <a:gd name="T14" fmla="*/ 6 w 593"/>
                  <a:gd name="T15" fmla="*/ 118 h 235"/>
                  <a:gd name="T16" fmla="*/ 4 w 593"/>
                  <a:gd name="T17" fmla="*/ 147 h 235"/>
                  <a:gd name="T18" fmla="*/ 376 w 593"/>
                  <a:gd name="T19" fmla="*/ 177 h 235"/>
                  <a:gd name="T20" fmla="*/ 384 w 593"/>
                  <a:gd name="T21" fmla="*/ 189 h 235"/>
                  <a:gd name="T22" fmla="*/ 406 w 593"/>
                  <a:gd name="T23" fmla="*/ 210 h 235"/>
                  <a:gd name="T24" fmla="*/ 430 w 593"/>
                  <a:gd name="T25" fmla="*/ 226 h 235"/>
                  <a:gd name="T26" fmla="*/ 460 w 593"/>
                  <a:gd name="T27" fmla="*/ 234 h 235"/>
                  <a:gd name="T28" fmla="*/ 476 w 593"/>
                  <a:gd name="T29" fmla="*/ 235 h 235"/>
                  <a:gd name="T30" fmla="*/ 499 w 593"/>
                  <a:gd name="T31" fmla="*/ 233 h 235"/>
                  <a:gd name="T32" fmla="*/ 521 w 593"/>
                  <a:gd name="T33" fmla="*/ 226 h 235"/>
                  <a:gd name="T34" fmla="*/ 541 w 593"/>
                  <a:gd name="T35" fmla="*/ 214 h 235"/>
                  <a:gd name="T36" fmla="*/ 559 w 593"/>
                  <a:gd name="T37" fmla="*/ 200 h 235"/>
                  <a:gd name="T38" fmla="*/ 573 w 593"/>
                  <a:gd name="T39" fmla="*/ 183 h 235"/>
                  <a:gd name="T40" fmla="*/ 584 w 593"/>
                  <a:gd name="T41" fmla="*/ 163 h 235"/>
                  <a:gd name="T42" fmla="*/ 590 w 593"/>
                  <a:gd name="T43" fmla="*/ 141 h 235"/>
                  <a:gd name="T44" fmla="*/ 593 w 593"/>
                  <a:gd name="T45" fmla="*/ 118 h 235"/>
                  <a:gd name="T46" fmla="*/ 592 w 593"/>
                  <a:gd name="T47" fmla="*/ 105 h 235"/>
                  <a:gd name="T48" fmla="*/ 588 w 593"/>
                  <a:gd name="T49" fmla="*/ 83 h 235"/>
                  <a:gd name="T50" fmla="*/ 579 w 593"/>
                  <a:gd name="T51" fmla="*/ 61 h 235"/>
                  <a:gd name="T52" fmla="*/ 566 w 593"/>
                  <a:gd name="T53" fmla="*/ 43 h 235"/>
                  <a:gd name="T54" fmla="*/ 550 w 593"/>
                  <a:gd name="T55" fmla="*/ 27 h 235"/>
                  <a:gd name="T56" fmla="*/ 531 w 593"/>
                  <a:gd name="T57" fmla="*/ 15 h 235"/>
                  <a:gd name="T58" fmla="*/ 511 w 593"/>
                  <a:gd name="T59" fmla="*/ 5 h 235"/>
                  <a:gd name="T60" fmla="*/ 487 w 593"/>
                  <a:gd name="T61" fmla="*/ 0 h 235"/>
                  <a:gd name="T62" fmla="*/ 476 w 593"/>
                  <a:gd name="T63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3" h="235">
                    <a:moveTo>
                      <a:pt x="476" y="0"/>
                    </a:moveTo>
                    <a:lnTo>
                      <a:pt x="476" y="0"/>
                    </a:lnTo>
                    <a:lnTo>
                      <a:pt x="460" y="1"/>
                    </a:lnTo>
                    <a:lnTo>
                      <a:pt x="444" y="4"/>
                    </a:lnTo>
                    <a:lnTo>
                      <a:pt x="430" y="9"/>
                    </a:lnTo>
                    <a:lnTo>
                      <a:pt x="417" y="17"/>
                    </a:lnTo>
                    <a:lnTo>
                      <a:pt x="406" y="25"/>
                    </a:lnTo>
                    <a:lnTo>
                      <a:pt x="394" y="35"/>
                    </a:lnTo>
                    <a:lnTo>
                      <a:pt x="384" y="46"/>
                    </a:lnTo>
                    <a:lnTo>
                      <a:pt x="376" y="5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4" y="88"/>
                    </a:lnTo>
                    <a:lnTo>
                      <a:pt x="5" y="102"/>
                    </a:lnTo>
                    <a:lnTo>
                      <a:pt x="6" y="118"/>
                    </a:lnTo>
                    <a:lnTo>
                      <a:pt x="6" y="118"/>
                    </a:lnTo>
                    <a:lnTo>
                      <a:pt x="5" y="133"/>
                    </a:lnTo>
                    <a:lnTo>
                      <a:pt x="4" y="147"/>
                    </a:lnTo>
                    <a:lnTo>
                      <a:pt x="0" y="177"/>
                    </a:lnTo>
                    <a:lnTo>
                      <a:pt x="376" y="177"/>
                    </a:lnTo>
                    <a:lnTo>
                      <a:pt x="376" y="177"/>
                    </a:lnTo>
                    <a:lnTo>
                      <a:pt x="384" y="189"/>
                    </a:lnTo>
                    <a:lnTo>
                      <a:pt x="394" y="200"/>
                    </a:lnTo>
                    <a:lnTo>
                      <a:pt x="406" y="210"/>
                    </a:lnTo>
                    <a:lnTo>
                      <a:pt x="418" y="218"/>
                    </a:lnTo>
                    <a:lnTo>
                      <a:pt x="430" y="226"/>
                    </a:lnTo>
                    <a:lnTo>
                      <a:pt x="444" y="231"/>
                    </a:lnTo>
                    <a:lnTo>
                      <a:pt x="460" y="234"/>
                    </a:lnTo>
                    <a:lnTo>
                      <a:pt x="476" y="235"/>
                    </a:lnTo>
                    <a:lnTo>
                      <a:pt x="476" y="235"/>
                    </a:lnTo>
                    <a:lnTo>
                      <a:pt x="487" y="235"/>
                    </a:lnTo>
                    <a:lnTo>
                      <a:pt x="499" y="233"/>
                    </a:lnTo>
                    <a:lnTo>
                      <a:pt x="511" y="230"/>
                    </a:lnTo>
                    <a:lnTo>
                      <a:pt x="521" y="226"/>
                    </a:lnTo>
                    <a:lnTo>
                      <a:pt x="531" y="220"/>
                    </a:lnTo>
                    <a:lnTo>
                      <a:pt x="541" y="214"/>
                    </a:lnTo>
                    <a:lnTo>
                      <a:pt x="550" y="208"/>
                    </a:lnTo>
                    <a:lnTo>
                      <a:pt x="559" y="200"/>
                    </a:lnTo>
                    <a:lnTo>
                      <a:pt x="566" y="192"/>
                    </a:lnTo>
                    <a:lnTo>
                      <a:pt x="573" y="183"/>
                    </a:lnTo>
                    <a:lnTo>
                      <a:pt x="579" y="174"/>
                    </a:lnTo>
                    <a:lnTo>
                      <a:pt x="584" y="163"/>
                    </a:lnTo>
                    <a:lnTo>
                      <a:pt x="588" y="152"/>
                    </a:lnTo>
                    <a:lnTo>
                      <a:pt x="590" y="141"/>
                    </a:lnTo>
                    <a:lnTo>
                      <a:pt x="592" y="130"/>
                    </a:lnTo>
                    <a:lnTo>
                      <a:pt x="593" y="118"/>
                    </a:lnTo>
                    <a:lnTo>
                      <a:pt x="593" y="118"/>
                    </a:lnTo>
                    <a:lnTo>
                      <a:pt x="592" y="105"/>
                    </a:lnTo>
                    <a:lnTo>
                      <a:pt x="590" y="94"/>
                    </a:lnTo>
                    <a:lnTo>
                      <a:pt x="588" y="83"/>
                    </a:lnTo>
                    <a:lnTo>
                      <a:pt x="584" y="72"/>
                    </a:lnTo>
                    <a:lnTo>
                      <a:pt x="579" y="61"/>
                    </a:lnTo>
                    <a:lnTo>
                      <a:pt x="573" y="51"/>
                    </a:lnTo>
                    <a:lnTo>
                      <a:pt x="566" y="43"/>
                    </a:lnTo>
                    <a:lnTo>
                      <a:pt x="559" y="34"/>
                    </a:lnTo>
                    <a:lnTo>
                      <a:pt x="550" y="27"/>
                    </a:lnTo>
                    <a:lnTo>
                      <a:pt x="541" y="20"/>
                    </a:lnTo>
                    <a:lnTo>
                      <a:pt x="531" y="15"/>
                    </a:lnTo>
                    <a:lnTo>
                      <a:pt x="521" y="9"/>
                    </a:lnTo>
                    <a:lnTo>
                      <a:pt x="511" y="5"/>
                    </a:lnTo>
                    <a:lnTo>
                      <a:pt x="499" y="2"/>
                    </a:lnTo>
                    <a:lnTo>
                      <a:pt x="487" y="0"/>
                    </a:lnTo>
                    <a:lnTo>
                      <a:pt x="476" y="0"/>
                    </a:lnTo>
                    <a:lnTo>
                      <a:pt x="4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8" name="Freeform 14"/>
              <p:cNvSpPr>
                <a:spLocks noEditPoints="1"/>
              </p:cNvSpPr>
              <p:nvPr/>
            </p:nvSpPr>
            <p:spPr bwMode="auto">
              <a:xfrm>
                <a:off x="1784" y="602"/>
                <a:ext cx="541" cy="541"/>
              </a:xfrm>
              <a:custGeom>
                <a:avLst/>
                <a:gdLst>
                  <a:gd name="T0" fmla="*/ 1113 w 2705"/>
                  <a:gd name="T1" fmla="*/ 20 h 2705"/>
                  <a:gd name="T2" fmla="*/ 826 w 2705"/>
                  <a:gd name="T3" fmla="*/ 106 h 2705"/>
                  <a:gd name="T4" fmla="*/ 570 w 2705"/>
                  <a:gd name="T5" fmla="*/ 250 h 2705"/>
                  <a:gd name="T6" fmla="*/ 352 w 2705"/>
                  <a:gd name="T7" fmla="*/ 443 h 2705"/>
                  <a:gd name="T8" fmla="*/ 179 w 2705"/>
                  <a:gd name="T9" fmla="*/ 679 h 2705"/>
                  <a:gd name="T10" fmla="*/ 61 w 2705"/>
                  <a:gd name="T11" fmla="*/ 950 h 2705"/>
                  <a:gd name="T12" fmla="*/ 4 w 2705"/>
                  <a:gd name="T13" fmla="*/ 1249 h 2705"/>
                  <a:gd name="T14" fmla="*/ 11 w 2705"/>
                  <a:gd name="T15" fmla="*/ 1525 h 2705"/>
                  <a:gd name="T16" fmla="*/ 82 w 2705"/>
                  <a:gd name="T17" fmla="*/ 1817 h 2705"/>
                  <a:gd name="T18" fmla="*/ 213 w 2705"/>
                  <a:gd name="T19" fmla="*/ 2081 h 2705"/>
                  <a:gd name="T20" fmla="*/ 396 w 2705"/>
                  <a:gd name="T21" fmla="*/ 2309 h 2705"/>
                  <a:gd name="T22" fmla="*/ 624 w 2705"/>
                  <a:gd name="T23" fmla="*/ 2492 h 2705"/>
                  <a:gd name="T24" fmla="*/ 888 w 2705"/>
                  <a:gd name="T25" fmla="*/ 2623 h 2705"/>
                  <a:gd name="T26" fmla="*/ 1180 w 2705"/>
                  <a:gd name="T27" fmla="*/ 2694 h 2705"/>
                  <a:gd name="T28" fmla="*/ 1456 w 2705"/>
                  <a:gd name="T29" fmla="*/ 2701 h 2705"/>
                  <a:gd name="T30" fmla="*/ 1755 w 2705"/>
                  <a:gd name="T31" fmla="*/ 2644 h 2705"/>
                  <a:gd name="T32" fmla="*/ 2026 w 2705"/>
                  <a:gd name="T33" fmla="*/ 2526 h 2705"/>
                  <a:gd name="T34" fmla="*/ 2262 w 2705"/>
                  <a:gd name="T35" fmla="*/ 2353 h 2705"/>
                  <a:gd name="T36" fmla="*/ 2455 w 2705"/>
                  <a:gd name="T37" fmla="*/ 2135 h 2705"/>
                  <a:gd name="T38" fmla="*/ 2599 w 2705"/>
                  <a:gd name="T39" fmla="*/ 1879 h 2705"/>
                  <a:gd name="T40" fmla="*/ 2684 w 2705"/>
                  <a:gd name="T41" fmla="*/ 1592 h 2705"/>
                  <a:gd name="T42" fmla="*/ 2705 w 2705"/>
                  <a:gd name="T43" fmla="*/ 1318 h 2705"/>
                  <a:gd name="T44" fmla="*/ 2662 w 2705"/>
                  <a:gd name="T45" fmla="*/ 1014 h 2705"/>
                  <a:gd name="T46" fmla="*/ 2557 w 2705"/>
                  <a:gd name="T47" fmla="*/ 737 h 2705"/>
                  <a:gd name="T48" fmla="*/ 2396 w 2705"/>
                  <a:gd name="T49" fmla="*/ 492 h 2705"/>
                  <a:gd name="T50" fmla="*/ 2187 w 2705"/>
                  <a:gd name="T51" fmla="*/ 288 h 2705"/>
                  <a:gd name="T52" fmla="*/ 1939 w 2705"/>
                  <a:gd name="T53" fmla="*/ 134 h 2705"/>
                  <a:gd name="T54" fmla="*/ 1658 w 2705"/>
                  <a:gd name="T55" fmla="*/ 35 h 2705"/>
                  <a:gd name="T56" fmla="*/ 1353 w 2705"/>
                  <a:gd name="T57" fmla="*/ 0 h 2705"/>
                  <a:gd name="T58" fmla="*/ 1165 w 2705"/>
                  <a:gd name="T59" fmla="*/ 2574 h 2705"/>
                  <a:gd name="T60" fmla="*/ 900 w 2705"/>
                  <a:gd name="T61" fmla="*/ 2502 h 2705"/>
                  <a:gd name="T62" fmla="*/ 662 w 2705"/>
                  <a:gd name="T63" fmla="*/ 2377 h 2705"/>
                  <a:gd name="T64" fmla="*/ 459 w 2705"/>
                  <a:gd name="T65" fmla="*/ 2205 h 2705"/>
                  <a:gd name="T66" fmla="*/ 297 w 2705"/>
                  <a:gd name="T67" fmla="*/ 1993 h 2705"/>
                  <a:gd name="T68" fmla="*/ 182 w 2705"/>
                  <a:gd name="T69" fmla="*/ 1748 h 2705"/>
                  <a:gd name="T70" fmla="*/ 123 w 2705"/>
                  <a:gd name="T71" fmla="*/ 1479 h 2705"/>
                  <a:gd name="T72" fmla="*/ 123 w 2705"/>
                  <a:gd name="T73" fmla="*/ 1226 h 2705"/>
                  <a:gd name="T74" fmla="*/ 182 w 2705"/>
                  <a:gd name="T75" fmla="*/ 957 h 2705"/>
                  <a:gd name="T76" fmla="*/ 297 w 2705"/>
                  <a:gd name="T77" fmla="*/ 712 h 2705"/>
                  <a:gd name="T78" fmla="*/ 459 w 2705"/>
                  <a:gd name="T79" fmla="*/ 500 h 2705"/>
                  <a:gd name="T80" fmla="*/ 662 w 2705"/>
                  <a:gd name="T81" fmla="*/ 328 h 2705"/>
                  <a:gd name="T82" fmla="*/ 900 w 2705"/>
                  <a:gd name="T83" fmla="*/ 203 h 2705"/>
                  <a:gd name="T84" fmla="*/ 1165 w 2705"/>
                  <a:gd name="T85" fmla="*/ 131 h 2705"/>
                  <a:gd name="T86" fmla="*/ 1416 w 2705"/>
                  <a:gd name="T87" fmla="*/ 119 h 2705"/>
                  <a:gd name="T88" fmla="*/ 1690 w 2705"/>
                  <a:gd name="T89" fmla="*/ 164 h 2705"/>
                  <a:gd name="T90" fmla="*/ 1941 w 2705"/>
                  <a:gd name="T91" fmla="*/ 266 h 2705"/>
                  <a:gd name="T92" fmla="*/ 2161 w 2705"/>
                  <a:gd name="T93" fmla="*/ 419 h 2705"/>
                  <a:gd name="T94" fmla="*/ 2342 w 2705"/>
                  <a:gd name="T95" fmla="*/ 614 h 2705"/>
                  <a:gd name="T96" fmla="*/ 2479 w 2705"/>
                  <a:gd name="T97" fmla="*/ 845 h 2705"/>
                  <a:gd name="T98" fmla="*/ 2562 w 2705"/>
                  <a:gd name="T99" fmla="*/ 1104 h 2705"/>
                  <a:gd name="T100" fmla="*/ 2588 w 2705"/>
                  <a:gd name="T101" fmla="*/ 1353 h 2705"/>
                  <a:gd name="T102" fmla="*/ 2556 w 2705"/>
                  <a:gd name="T103" fmla="*/ 1631 h 2705"/>
                  <a:gd name="T104" fmla="*/ 2465 w 2705"/>
                  <a:gd name="T105" fmla="*/ 1888 h 2705"/>
                  <a:gd name="T106" fmla="*/ 2324 w 2705"/>
                  <a:gd name="T107" fmla="*/ 2115 h 2705"/>
                  <a:gd name="T108" fmla="*/ 2138 w 2705"/>
                  <a:gd name="T109" fmla="*/ 2305 h 2705"/>
                  <a:gd name="T110" fmla="*/ 1914 w 2705"/>
                  <a:gd name="T111" fmla="*/ 2452 h 2705"/>
                  <a:gd name="T112" fmla="*/ 1661 w 2705"/>
                  <a:gd name="T113" fmla="*/ 2549 h 2705"/>
                  <a:gd name="T114" fmla="*/ 1384 w 2705"/>
                  <a:gd name="T115" fmla="*/ 2587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05" h="2705">
                    <a:moveTo>
                      <a:pt x="1353" y="0"/>
                    </a:moveTo>
                    <a:lnTo>
                      <a:pt x="1353" y="0"/>
                    </a:lnTo>
                    <a:lnTo>
                      <a:pt x="1318" y="0"/>
                    </a:lnTo>
                    <a:lnTo>
                      <a:pt x="1283" y="1"/>
                    </a:lnTo>
                    <a:lnTo>
                      <a:pt x="1249" y="4"/>
                    </a:lnTo>
                    <a:lnTo>
                      <a:pt x="1214" y="7"/>
                    </a:lnTo>
                    <a:lnTo>
                      <a:pt x="1180" y="10"/>
                    </a:lnTo>
                    <a:lnTo>
                      <a:pt x="1147" y="15"/>
                    </a:lnTo>
                    <a:lnTo>
                      <a:pt x="1113" y="20"/>
                    </a:lnTo>
                    <a:lnTo>
                      <a:pt x="1080" y="28"/>
                    </a:lnTo>
                    <a:lnTo>
                      <a:pt x="1047" y="35"/>
                    </a:lnTo>
                    <a:lnTo>
                      <a:pt x="1014" y="43"/>
                    </a:lnTo>
                    <a:lnTo>
                      <a:pt x="983" y="51"/>
                    </a:lnTo>
                    <a:lnTo>
                      <a:pt x="950" y="60"/>
                    </a:lnTo>
                    <a:lnTo>
                      <a:pt x="918" y="70"/>
                    </a:lnTo>
                    <a:lnTo>
                      <a:pt x="888" y="82"/>
                    </a:lnTo>
                    <a:lnTo>
                      <a:pt x="856" y="94"/>
                    </a:lnTo>
                    <a:lnTo>
                      <a:pt x="826" y="106"/>
                    </a:lnTo>
                    <a:lnTo>
                      <a:pt x="796" y="119"/>
                    </a:lnTo>
                    <a:lnTo>
                      <a:pt x="766" y="134"/>
                    </a:lnTo>
                    <a:lnTo>
                      <a:pt x="737" y="148"/>
                    </a:lnTo>
                    <a:lnTo>
                      <a:pt x="707" y="163"/>
                    </a:lnTo>
                    <a:lnTo>
                      <a:pt x="679" y="179"/>
                    </a:lnTo>
                    <a:lnTo>
                      <a:pt x="651" y="196"/>
                    </a:lnTo>
                    <a:lnTo>
                      <a:pt x="624" y="213"/>
                    </a:lnTo>
                    <a:lnTo>
                      <a:pt x="596" y="230"/>
                    </a:lnTo>
                    <a:lnTo>
                      <a:pt x="570" y="250"/>
                    </a:lnTo>
                    <a:lnTo>
                      <a:pt x="543" y="268"/>
                    </a:lnTo>
                    <a:lnTo>
                      <a:pt x="518" y="288"/>
                    </a:lnTo>
                    <a:lnTo>
                      <a:pt x="492" y="309"/>
                    </a:lnTo>
                    <a:lnTo>
                      <a:pt x="468" y="329"/>
                    </a:lnTo>
                    <a:lnTo>
                      <a:pt x="443" y="352"/>
                    </a:lnTo>
                    <a:lnTo>
                      <a:pt x="419" y="373"/>
                    </a:lnTo>
                    <a:lnTo>
                      <a:pt x="396" y="395"/>
                    </a:lnTo>
                    <a:lnTo>
                      <a:pt x="373" y="419"/>
                    </a:lnTo>
                    <a:lnTo>
                      <a:pt x="352" y="443"/>
                    </a:lnTo>
                    <a:lnTo>
                      <a:pt x="330" y="467"/>
                    </a:lnTo>
                    <a:lnTo>
                      <a:pt x="309" y="492"/>
                    </a:lnTo>
                    <a:lnTo>
                      <a:pt x="288" y="518"/>
                    </a:lnTo>
                    <a:lnTo>
                      <a:pt x="269" y="543"/>
                    </a:lnTo>
                    <a:lnTo>
                      <a:pt x="250" y="570"/>
                    </a:lnTo>
                    <a:lnTo>
                      <a:pt x="231" y="596"/>
                    </a:lnTo>
                    <a:lnTo>
                      <a:pt x="213" y="624"/>
                    </a:lnTo>
                    <a:lnTo>
                      <a:pt x="196" y="651"/>
                    </a:lnTo>
                    <a:lnTo>
                      <a:pt x="179" y="679"/>
                    </a:lnTo>
                    <a:lnTo>
                      <a:pt x="163" y="707"/>
                    </a:lnTo>
                    <a:lnTo>
                      <a:pt x="148" y="737"/>
                    </a:lnTo>
                    <a:lnTo>
                      <a:pt x="134" y="766"/>
                    </a:lnTo>
                    <a:lnTo>
                      <a:pt x="119" y="796"/>
                    </a:lnTo>
                    <a:lnTo>
                      <a:pt x="106" y="826"/>
                    </a:lnTo>
                    <a:lnTo>
                      <a:pt x="94" y="856"/>
                    </a:lnTo>
                    <a:lnTo>
                      <a:pt x="82" y="888"/>
                    </a:lnTo>
                    <a:lnTo>
                      <a:pt x="71" y="918"/>
                    </a:lnTo>
                    <a:lnTo>
                      <a:pt x="61" y="950"/>
                    </a:lnTo>
                    <a:lnTo>
                      <a:pt x="51" y="983"/>
                    </a:lnTo>
                    <a:lnTo>
                      <a:pt x="43" y="1014"/>
                    </a:lnTo>
                    <a:lnTo>
                      <a:pt x="35" y="1047"/>
                    </a:lnTo>
                    <a:lnTo>
                      <a:pt x="28" y="1079"/>
                    </a:lnTo>
                    <a:lnTo>
                      <a:pt x="21" y="1113"/>
                    </a:lnTo>
                    <a:lnTo>
                      <a:pt x="15" y="1147"/>
                    </a:lnTo>
                    <a:lnTo>
                      <a:pt x="11" y="1180"/>
                    </a:lnTo>
                    <a:lnTo>
                      <a:pt x="7" y="1214"/>
                    </a:lnTo>
                    <a:lnTo>
                      <a:pt x="4" y="1249"/>
                    </a:lnTo>
                    <a:lnTo>
                      <a:pt x="2" y="1283"/>
                    </a:lnTo>
                    <a:lnTo>
                      <a:pt x="0" y="1318"/>
                    </a:lnTo>
                    <a:lnTo>
                      <a:pt x="0" y="1353"/>
                    </a:lnTo>
                    <a:lnTo>
                      <a:pt x="0" y="1353"/>
                    </a:lnTo>
                    <a:lnTo>
                      <a:pt x="0" y="1387"/>
                    </a:lnTo>
                    <a:lnTo>
                      <a:pt x="2" y="1422"/>
                    </a:lnTo>
                    <a:lnTo>
                      <a:pt x="4" y="1456"/>
                    </a:lnTo>
                    <a:lnTo>
                      <a:pt x="7" y="1491"/>
                    </a:lnTo>
                    <a:lnTo>
                      <a:pt x="11" y="1525"/>
                    </a:lnTo>
                    <a:lnTo>
                      <a:pt x="15" y="1558"/>
                    </a:lnTo>
                    <a:lnTo>
                      <a:pt x="21" y="1592"/>
                    </a:lnTo>
                    <a:lnTo>
                      <a:pt x="28" y="1625"/>
                    </a:lnTo>
                    <a:lnTo>
                      <a:pt x="35" y="1658"/>
                    </a:lnTo>
                    <a:lnTo>
                      <a:pt x="43" y="1691"/>
                    </a:lnTo>
                    <a:lnTo>
                      <a:pt x="51" y="1722"/>
                    </a:lnTo>
                    <a:lnTo>
                      <a:pt x="61" y="1755"/>
                    </a:lnTo>
                    <a:lnTo>
                      <a:pt x="71" y="1787"/>
                    </a:lnTo>
                    <a:lnTo>
                      <a:pt x="82" y="1817"/>
                    </a:lnTo>
                    <a:lnTo>
                      <a:pt x="94" y="1849"/>
                    </a:lnTo>
                    <a:lnTo>
                      <a:pt x="106" y="1879"/>
                    </a:lnTo>
                    <a:lnTo>
                      <a:pt x="119" y="1909"/>
                    </a:lnTo>
                    <a:lnTo>
                      <a:pt x="134" y="1939"/>
                    </a:lnTo>
                    <a:lnTo>
                      <a:pt x="148" y="1968"/>
                    </a:lnTo>
                    <a:lnTo>
                      <a:pt x="163" y="1998"/>
                    </a:lnTo>
                    <a:lnTo>
                      <a:pt x="179" y="2026"/>
                    </a:lnTo>
                    <a:lnTo>
                      <a:pt x="196" y="2054"/>
                    </a:lnTo>
                    <a:lnTo>
                      <a:pt x="213" y="2081"/>
                    </a:lnTo>
                    <a:lnTo>
                      <a:pt x="231" y="2109"/>
                    </a:lnTo>
                    <a:lnTo>
                      <a:pt x="250" y="2135"/>
                    </a:lnTo>
                    <a:lnTo>
                      <a:pt x="269" y="2162"/>
                    </a:lnTo>
                    <a:lnTo>
                      <a:pt x="288" y="2187"/>
                    </a:lnTo>
                    <a:lnTo>
                      <a:pt x="309" y="2213"/>
                    </a:lnTo>
                    <a:lnTo>
                      <a:pt x="330" y="2237"/>
                    </a:lnTo>
                    <a:lnTo>
                      <a:pt x="352" y="2262"/>
                    </a:lnTo>
                    <a:lnTo>
                      <a:pt x="373" y="2286"/>
                    </a:lnTo>
                    <a:lnTo>
                      <a:pt x="396" y="2309"/>
                    </a:lnTo>
                    <a:lnTo>
                      <a:pt x="419" y="2332"/>
                    </a:lnTo>
                    <a:lnTo>
                      <a:pt x="443" y="2353"/>
                    </a:lnTo>
                    <a:lnTo>
                      <a:pt x="468" y="2375"/>
                    </a:lnTo>
                    <a:lnTo>
                      <a:pt x="492" y="2396"/>
                    </a:lnTo>
                    <a:lnTo>
                      <a:pt x="518" y="2417"/>
                    </a:lnTo>
                    <a:lnTo>
                      <a:pt x="543" y="2436"/>
                    </a:lnTo>
                    <a:lnTo>
                      <a:pt x="570" y="2455"/>
                    </a:lnTo>
                    <a:lnTo>
                      <a:pt x="596" y="2474"/>
                    </a:lnTo>
                    <a:lnTo>
                      <a:pt x="624" y="2492"/>
                    </a:lnTo>
                    <a:lnTo>
                      <a:pt x="651" y="2509"/>
                    </a:lnTo>
                    <a:lnTo>
                      <a:pt x="679" y="2526"/>
                    </a:lnTo>
                    <a:lnTo>
                      <a:pt x="707" y="2542"/>
                    </a:lnTo>
                    <a:lnTo>
                      <a:pt x="737" y="2557"/>
                    </a:lnTo>
                    <a:lnTo>
                      <a:pt x="766" y="2571"/>
                    </a:lnTo>
                    <a:lnTo>
                      <a:pt x="796" y="2586"/>
                    </a:lnTo>
                    <a:lnTo>
                      <a:pt x="826" y="2599"/>
                    </a:lnTo>
                    <a:lnTo>
                      <a:pt x="856" y="2611"/>
                    </a:lnTo>
                    <a:lnTo>
                      <a:pt x="888" y="2623"/>
                    </a:lnTo>
                    <a:lnTo>
                      <a:pt x="918" y="2634"/>
                    </a:lnTo>
                    <a:lnTo>
                      <a:pt x="950" y="2644"/>
                    </a:lnTo>
                    <a:lnTo>
                      <a:pt x="983" y="2654"/>
                    </a:lnTo>
                    <a:lnTo>
                      <a:pt x="1014" y="2662"/>
                    </a:lnTo>
                    <a:lnTo>
                      <a:pt x="1047" y="2670"/>
                    </a:lnTo>
                    <a:lnTo>
                      <a:pt x="1080" y="2677"/>
                    </a:lnTo>
                    <a:lnTo>
                      <a:pt x="1113" y="2684"/>
                    </a:lnTo>
                    <a:lnTo>
                      <a:pt x="1147" y="2690"/>
                    </a:lnTo>
                    <a:lnTo>
                      <a:pt x="1180" y="2694"/>
                    </a:lnTo>
                    <a:lnTo>
                      <a:pt x="1214" y="2698"/>
                    </a:lnTo>
                    <a:lnTo>
                      <a:pt x="1249" y="2701"/>
                    </a:lnTo>
                    <a:lnTo>
                      <a:pt x="1283" y="2703"/>
                    </a:lnTo>
                    <a:lnTo>
                      <a:pt x="1318" y="2705"/>
                    </a:lnTo>
                    <a:lnTo>
                      <a:pt x="1353" y="2705"/>
                    </a:lnTo>
                    <a:lnTo>
                      <a:pt x="1353" y="2705"/>
                    </a:lnTo>
                    <a:lnTo>
                      <a:pt x="1387" y="2705"/>
                    </a:lnTo>
                    <a:lnTo>
                      <a:pt x="1422" y="2703"/>
                    </a:lnTo>
                    <a:lnTo>
                      <a:pt x="1456" y="2701"/>
                    </a:lnTo>
                    <a:lnTo>
                      <a:pt x="1491" y="2698"/>
                    </a:lnTo>
                    <a:lnTo>
                      <a:pt x="1525" y="2694"/>
                    </a:lnTo>
                    <a:lnTo>
                      <a:pt x="1558" y="2690"/>
                    </a:lnTo>
                    <a:lnTo>
                      <a:pt x="1592" y="2684"/>
                    </a:lnTo>
                    <a:lnTo>
                      <a:pt x="1626" y="2677"/>
                    </a:lnTo>
                    <a:lnTo>
                      <a:pt x="1658" y="2670"/>
                    </a:lnTo>
                    <a:lnTo>
                      <a:pt x="1691" y="2662"/>
                    </a:lnTo>
                    <a:lnTo>
                      <a:pt x="1722" y="2654"/>
                    </a:lnTo>
                    <a:lnTo>
                      <a:pt x="1755" y="2644"/>
                    </a:lnTo>
                    <a:lnTo>
                      <a:pt x="1787" y="2634"/>
                    </a:lnTo>
                    <a:lnTo>
                      <a:pt x="1817" y="2623"/>
                    </a:lnTo>
                    <a:lnTo>
                      <a:pt x="1849" y="2611"/>
                    </a:lnTo>
                    <a:lnTo>
                      <a:pt x="1879" y="2599"/>
                    </a:lnTo>
                    <a:lnTo>
                      <a:pt x="1909" y="2586"/>
                    </a:lnTo>
                    <a:lnTo>
                      <a:pt x="1939" y="2571"/>
                    </a:lnTo>
                    <a:lnTo>
                      <a:pt x="1968" y="2557"/>
                    </a:lnTo>
                    <a:lnTo>
                      <a:pt x="1998" y="2542"/>
                    </a:lnTo>
                    <a:lnTo>
                      <a:pt x="2026" y="2526"/>
                    </a:lnTo>
                    <a:lnTo>
                      <a:pt x="2054" y="2509"/>
                    </a:lnTo>
                    <a:lnTo>
                      <a:pt x="2081" y="2492"/>
                    </a:lnTo>
                    <a:lnTo>
                      <a:pt x="2109" y="2474"/>
                    </a:lnTo>
                    <a:lnTo>
                      <a:pt x="2135" y="2455"/>
                    </a:lnTo>
                    <a:lnTo>
                      <a:pt x="2162" y="2436"/>
                    </a:lnTo>
                    <a:lnTo>
                      <a:pt x="2187" y="2417"/>
                    </a:lnTo>
                    <a:lnTo>
                      <a:pt x="2213" y="2396"/>
                    </a:lnTo>
                    <a:lnTo>
                      <a:pt x="2238" y="2375"/>
                    </a:lnTo>
                    <a:lnTo>
                      <a:pt x="2262" y="2353"/>
                    </a:lnTo>
                    <a:lnTo>
                      <a:pt x="2286" y="2332"/>
                    </a:lnTo>
                    <a:lnTo>
                      <a:pt x="2309" y="2309"/>
                    </a:lnTo>
                    <a:lnTo>
                      <a:pt x="2332" y="2286"/>
                    </a:lnTo>
                    <a:lnTo>
                      <a:pt x="2353" y="2262"/>
                    </a:lnTo>
                    <a:lnTo>
                      <a:pt x="2376" y="2237"/>
                    </a:lnTo>
                    <a:lnTo>
                      <a:pt x="2396" y="2213"/>
                    </a:lnTo>
                    <a:lnTo>
                      <a:pt x="2417" y="2187"/>
                    </a:lnTo>
                    <a:lnTo>
                      <a:pt x="2437" y="2162"/>
                    </a:lnTo>
                    <a:lnTo>
                      <a:pt x="2455" y="2135"/>
                    </a:lnTo>
                    <a:lnTo>
                      <a:pt x="2475" y="2109"/>
                    </a:lnTo>
                    <a:lnTo>
                      <a:pt x="2492" y="2081"/>
                    </a:lnTo>
                    <a:lnTo>
                      <a:pt x="2509" y="2054"/>
                    </a:lnTo>
                    <a:lnTo>
                      <a:pt x="2526" y="2026"/>
                    </a:lnTo>
                    <a:lnTo>
                      <a:pt x="2542" y="1998"/>
                    </a:lnTo>
                    <a:lnTo>
                      <a:pt x="2557" y="1968"/>
                    </a:lnTo>
                    <a:lnTo>
                      <a:pt x="2571" y="1939"/>
                    </a:lnTo>
                    <a:lnTo>
                      <a:pt x="2586" y="1909"/>
                    </a:lnTo>
                    <a:lnTo>
                      <a:pt x="2599" y="1879"/>
                    </a:lnTo>
                    <a:lnTo>
                      <a:pt x="2611" y="1849"/>
                    </a:lnTo>
                    <a:lnTo>
                      <a:pt x="2623" y="1817"/>
                    </a:lnTo>
                    <a:lnTo>
                      <a:pt x="2634" y="1787"/>
                    </a:lnTo>
                    <a:lnTo>
                      <a:pt x="2645" y="1755"/>
                    </a:lnTo>
                    <a:lnTo>
                      <a:pt x="2654" y="1722"/>
                    </a:lnTo>
                    <a:lnTo>
                      <a:pt x="2662" y="1691"/>
                    </a:lnTo>
                    <a:lnTo>
                      <a:pt x="2670" y="1658"/>
                    </a:lnTo>
                    <a:lnTo>
                      <a:pt x="2677" y="1625"/>
                    </a:lnTo>
                    <a:lnTo>
                      <a:pt x="2684" y="1592"/>
                    </a:lnTo>
                    <a:lnTo>
                      <a:pt x="2690" y="1558"/>
                    </a:lnTo>
                    <a:lnTo>
                      <a:pt x="2695" y="1525"/>
                    </a:lnTo>
                    <a:lnTo>
                      <a:pt x="2698" y="1491"/>
                    </a:lnTo>
                    <a:lnTo>
                      <a:pt x="2701" y="1456"/>
                    </a:lnTo>
                    <a:lnTo>
                      <a:pt x="2703" y="1422"/>
                    </a:lnTo>
                    <a:lnTo>
                      <a:pt x="2705" y="1387"/>
                    </a:lnTo>
                    <a:lnTo>
                      <a:pt x="2705" y="1353"/>
                    </a:lnTo>
                    <a:lnTo>
                      <a:pt x="2705" y="1353"/>
                    </a:lnTo>
                    <a:lnTo>
                      <a:pt x="2705" y="1318"/>
                    </a:lnTo>
                    <a:lnTo>
                      <a:pt x="2703" y="1283"/>
                    </a:lnTo>
                    <a:lnTo>
                      <a:pt x="2701" y="1249"/>
                    </a:lnTo>
                    <a:lnTo>
                      <a:pt x="2698" y="1214"/>
                    </a:lnTo>
                    <a:lnTo>
                      <a:pt x="2695" y="1180"/>
                    </a:lnTo>
                    <a:lnTo>
                      <a:pt x="2690" y="1147"/>
                    </a:lnTo>
                    <a:lnTo>
                      <a:pt x="2684" y="1113"/>
                    </a:lnTo>
                    <a:lnTo>
                      <a:pt x="2677" y="1079"/>
                    </a:lnTo>
                    <a:lnTo>
                      <a:pt x="2670" y="1047"/>
                    </a:lnTo>
                    <a:lnTo>
                      <a:pt x="2662" y="1014"/>
                    </a:lnTo>
                    <a:lnTo>
                      <a:pt x="2654" y="983"/>
                    </a:lnTo>
                    <a:lnTo>
                      <a:pt x="2645" y="950"/>
                    </a:lnTo>
                    <a:lnTo>
                      <a:pt x="2634" y="918"/>
                    </a:lnTo>
                    <a:lnTo>
                      <a:pt x="2623" y="888"/>
                    </a:lnTo>
                    <a:lnTo>
                      <a:pt x="2611" y="856"/>
                    </a:lnTo>
                    <a:lnTo>
                      <a:pt x="2599" y="826"/>
                    </a:lnTo>
                    <a:lnTo>
                      <a:pt x="2586" y="796"/>
                    </a:lnTo>
                    <a:lnTo>
                      <a:pt x="2571" y="766"/>
                    </a:lnTo>
                    <a:lnTo>
                      <a:pt x="2557" y="737"/>
                    </a:lnTo>
                    <a:lnTo>
                      <a:pt x="2542" y="707"/>
                    </a:lnTo>
                    <a:lnTo>
                      <a:pt x="2526" y="679"/>
                    </a:lnTo>
                    <a:lnTo>
                      <a:pt x="2509" y="651"/>
                    </a:lnTo>
                    <a:lnTo>
                      <a:pt x="2492" y="624"/>
                    </a:lnTo>
                    <a:lnTo>
                      <a:pt x="2475" y="596"/>
                    </a:lnTo>
                    <a:lnTo>
                      <a:pt x="2455" y="570"/>
                    </a:lnTo>
                    <a:lnTo>
                      <a:pt x="2437" y="543"/>
                    </a:lnTo>
                    <a:lnTo>
                      <a:pt x="2417" y="518"/>
                    </a:lnTo>
                    <a:lnTo>
                      <a:pt x="2396" y="492"/>
                    </a:lnTo>
                    <a:lnTo>
                      <a:pt x="2376" y="467"/>
                    </a:lnTo>
                    <a:lnTo>
                      <a:pt x="2353" y="443"/>
                    </a:lnTo>
                    <a:lnTo>
                      <a:pt x="2332" y="419"/>
                    </a:lnTo>
                    <a:lnTo>
                      <a:pt x="2309" y="395"/>
                    </a:lnTo>
                    <a:lnTo>
                      <a:pt x="2286" y="373"/>
                    </a:lnTo>
                    <a:lnTo>
                      <a:pt x="2262" y="352"/>
                    </a:lnTo>
                    <a:lnTo>
                      <a:pt x="2238" y="329"/>
                    </a:lnTo>
                    <a:lnTo>
                      <a:pt x="2213" y="309"/>
                    </a:lnTo>
                    <a:lnTo>
                      <a:pt x="2187" y="288"/>
                    </a:lnTo>
                    <a:lnTo>
                      <a:pt x="2162" y="268"/>
                    </a:lnTo>
                    <a:lnTo>
                      <a:pt x="2135" y="250"/>
                    </a:lnTo>
                    <a:lnTo>
                      <a:pt x="2109" y="230"/>
                    </a:lnTo>
                    <a:lnTo>
                      <a:pt x="2081" y="213"/>
                    </a:lnTo>
                    <a:lnTo>
                      <a:pt x="2054" y="196"/>
                    </a:lnTo>
                    <a:lnTo>
                      <a:pt x="2026" y="179"/>
                    </a:lnTo>
                    <a:lnTo>
                      <a:pt x="1998" y="163"/>
                    </a:lnTo>
                    <a:lnTo>
                      <a:pt x="1968" y="148"/>
                    </a:lnTo>
                    <a:lnTo>
                      <a:pt x="1939" y="134"/>
                    </a:lnTo>
                    <a:lnTo>
                      <a:pt x="1909" y="119"/>
                    </a:lnTo>
                    <a:lnTo>
                      <a:pt x="1879" y="106"/>
                    </a:lnTo>
                    <a:lnTo>
                      <a:pt x="1849" y="94"/>
                    </a:lnTo>
                    <a:lnTo>
                      <a:pt x="1817" y="82"/>
                    </a:lnTo>
                    <a:lnTo>
                      <a:pt x="1787" y="70"/>
                    </a:lnTo>
                    <a:lnTo>
                      <a:pt x="1755" y="60"/>
                    </a:lnTo>
                    <a:lnTo>
                      <a:pt x="1722" y="51"/>
                    </a:lnTo>
                    <a:lnTo>
                      <a:pt x="1691" y="43"/>
                    </a:lnTo>
                    <a:lnTo>
                      <a:pt x="1658" y="35"/>
                    </a:lnTo>
                    <a:lnTo>
                      <a:pt x="1626" y="28"/>
                    </a:lnTo>
                    <a:lnTo>
                      <a:pt x="1592" y="20"/>
                    </a:lnTo>
                    <a:lnTo>
                      <a:pt x="1558" y="15"/>
                    </a:lnTo>
                    <a:lnTo>
                      <a:pt x="1525" y="10"/>
                    </a:lnTo>
                    <a:lnTo>
                      <a:pt x="1491" y="7"/>
                    </a:lnTo>
                    <a:lnTo>
                      <a:pt x="1456" y="4"/>
                    </a:lnTo>
                    <a:lnTo>
                      <a:pt x="1422" y="1"/>
                    </a:lnTo>
                    <a:lnTo>
                      <a:pt x="1387" y="0"/>
                    </a:lnTo>
                    <a:lnTo>
                      <a:pt x="1353" y="0"/>
                    </a:lnTo>
                    <a:lnTo>
                      <a:pt x="1353" y="0"/>
                    </a:lnTo>
                    <a:close/>
                    <a:moveTo>
                      <a:pt x="1353" y="2588"/>
                    </a:moveTo>
                    <a:lnTo>
                      <a:pt x="1353" y="2588"/>
                    </a:lnTo>
                    <a:lnTo>
                      <a:pt x="1321" y="2587"/>
                    </a:lnTo>
                    <a:lnTo>
                      <a:pt x="1289" y="2586"/>
                    </a:lnTo>
                    <a:lnTo>
                      <a:pt x="1258" y="2584"/>
                    </a:lnTo>
                    <a:lnTo>
                      <a:pt x="1226" y="2582"/>
                    </a:lnTo>
                    <a:lnTo>
                      <a:pt x="1196" y="2578"/>
                    </a:lnTo>
                    <a:lnTo>
                      <a:pt x="1165" y="2574"/>
                    </a:lnTo>
                    <a:lnTo>
                      <a:pt x="1134" y="2568"/>
                    </a:lnTo>
                    <a:lnTo>
                      <a:pt x="1104" y="2562"/>
                    </a:lnTo>
                    <a:lnTo>
                      <a:pt x="1074" y="2556"/>
                    </a:lnTo>
                    <a:lnTo>
                      <a:pt x="1045" y="2549"/>
                    </a:lnTo>
                    <a:lnTo>
                      <a:pt x="1015" y="2541"/>
                    </a:lnTo>
                    <a:lnTo>
                      <a:pt x="986" y="2532"/>
                    </a:lnTo>
                    <a:lnTo>
                      <a:pt x="957" y="2523"/>
                    </a:lnTo>
                    <a:lnTo>
                      <a:pt x="929" y="2512"/>
                    </a:lnTo>
                    <a:lnTo>
                      <a:pt x="900" y="2502"/>
                    </a:lnTo>
                    <a:lnTo>
                      <a:pt x="872" y="2490"/>
                    </a:lnTo>
                    <a:lnTo>
                      <a:pt x="845" y="2479"/>
                    </a:lnTo>
                    <a:lnTo>
                      <a:pt x="817" y="2465"/>
                    </a:lnTo>
                    <a:lnTo>
                      <a:pt x="791" y="2452"/>
                    </a:lnTo>
                    <a:lnTo>
                      <a:pt x="764" y="2438"/>
                    </a:lnTo>
                    <a:lnTo>
                      <a:pt x="738" y="2424"/>
                    </a:lnTo>
                    <a:lnTo>
                      <a:pt x="712" y="2408"/>
                    </a:lnTo>
                    <a:lnTo>
                      <a:pt x="687" y="2393"/>
                    </a:lnTo>
                    <a:lnTo>
                      <a:pt x="662" y="2377"/>
                    </a:lnTo>
                    <a:lnTo>
                      <a:pt x="638" y="2359"/>
                    </a:lnTo>
                    <a:lnTo>
                      <a:pt x="614" y="2342"/>
                    </a:lnTo>
                    <a:lnTo>
                      <a:pt x="590" y="2324"/>
                    </a:lnTo>
                    <a:lnTo>
                      <a:pt x="568" y="2305"/>
                    </a:lnTo>
                    <a:lnTo>
                      <a:pt x="544" y="2286"/>
                    </a:lnTo>
                    <a:lnTo>
                      <a:pt x="523" y="2267"/>
                    </a:lnTo>
                    <a:lnTo>
                      <a:pt x="500" y="2246"/>
                    </a:lnTo>
                    <a:lnTo>
                      <a:pt x="479" y="2225"/>
                    </a:lnTo>
                    <a:lnTo>
                      <a:pt x="459" y="2205"/>
                    </a:lnTo>
                    <a:lnTo>
                      <a:pt x="438" y="2182"/>
                    </a:lnTo>
                    <a:lnTo>
                      <a:pt x="419" y="2161"/>
                    </a:lnTo>
                    <a:lnTo>
                      <a:pt x="400" y="2137"/>
                    </a:lnTo>
                    <a:lnTo>
                      <a:pt x="381" y="2115"/>
                    </a:lnTo>
                    <a:lnTo>
                      <a:pt x="363" y="2091"/>
                    </a:lnTo>
                    <a:lnTo>
                      <a:pt x="346" y="2067"/>
                    </a:lnTo>
                    <a:lnTo>
                      <a:pt x="328" y="2043"/>
                    </a:lnTo>
                    <a:lnTo>
                      <a:pt x="312" y="2018"/>
                    </a:lnTo>
                    <a:lnTo>
                      <a:pt x="297" y="1993"/>
                    </a:lnTo>
                    <a:lnTo>
                      <a:pt x="281" y="1967"/>
                    </a:lnTo>
                    <a:lnTo>
                      <a:pt x="267" y="1941"/>
                    </a:lnTo>
                    <a:lnTo>
                      <a:pt x="253" y="1914"/>
                    </a:lnTo>
                    <a:lnTo>
                      <a:pt x="240" y="1888"/>
                    </a:lnTo>
                    <a:lnTo>
                      <a:pt x="226" y="1860"/>
                    </a:lnTo>
                    <a:lnTo>
                      <a:pt x="215" y="1833"/>
                    </a:lnTo>
                    <a:lnTo>
                      <a:pt x="203" y="1805"/>
                    </a:lnTo>
                    <a:lnTo>
                      <a:pt x="193" y="1776"/>
                    </a:lnTo>
                    <a:lnTo>
                      <a:pt x="182" y="1748"/>
                    </a:lnTo>
                    <a:lnTo>
                      <a:pt x="173" y="1719"/>
                    </a:lnTo>
                    <a:lnTo>
                      <a:pt x="164" y="1690"/>
                    </a:lnTo>
                    <a:lnTo>
                      <a:pt x="156" y="1660"/>
                    </a:lnTo>
                    <a:lnTo>
                      <a:pt x="149" y="1631"/>
                    </a:lnTo>
                    <a:lnTo>
                      <a:pt x="143" y="1601"/>
                    </a:lnTo>
                    <a:lnTo>
                      <a:pt x="137" y="1571"/>
                    </a:lnTo>
                    <a:lnTo>
                      <a:pt x="131" y="1540"/>
                    </a:lnTo>
                    <a:lnTo>
                      <a:pt x="127" y="1509"/>
                    </a:lnTo>
                    <a:lnTo>
                      <a:pt x="123" y="1479"/>
                    </a:lnTo>
                    <a:lnTo>
                      <a:pt x="121" y="1447"/>
                    </a:lnTo>
                    <a:lnTo>
                      <a:pt x="119" y="1416"/>
                    </a:lnTo>
                    <a:lnTo>
                      <a:pt x="118" y="1384"/>
                    </a:lnTo>
                    <a:lnTo>
                      <a:pt x="117" y="1353"/>
                    </a:lnTo>
                    <a:lnTo>
                      <a:pt x="117" y="1353"/>
                    </a:lnTo>
                    <a:lnTo>
                      <a:pt x="118" y="1321"/>
                    </a:lnTo>
                    <a:lnTo>
                      <a:pt x="119" y="1289"/>
                    </a:lnTo>
                    <a:lnTo>
                      <a:pt x="121" y="1258"/>
                    </a:lnTo>
                    <a:lnTo>
                      <a:pt x="123" y="1226"/>
                    </a:lnTo>
                    <a:lnTo>
                      <a:pt x="127" y="1196"/>
                    </a:lnTo>
                    <a:lnTo>
                      <a:pt x="131" y="1165"/>
                    </a:lnTo>
                    <a:lnTo>
                      <a:pt x="137" y="1134"/>
                    </a:lnTo>
                    <a:lnTo>
                      <a:pt x="143" y="1104"/>
                    </a:lnTo>
                    <a:lnTo>
                      <a:pt x="149" y="1074"/>
                    </a:lnTo>
                    <a:lnTo>
                      <a:pt x="156" y="1044"/>
                    </a:lnTo>
                    <a:lnTo>
                      <a:pt x="164" y="1015"/>
                    </a:lnTo>
                    <a:lnTo>
                      <a:pt x="173" y="986"/>
                    </a:lnTo>
                    <a:lnTo>
                      <a:pt x="182" y="957"/>
                    </a:lnTo>
                    <a:lnTo>
                      <a:pt x="193" y="929"/>
                    </a:lnTo>
                    <a:lnTo>
                      <a:pt x="203" y="900"/>
                    </a:lnTo>
                    <a:lnTo>
                      <a:pt x="215" y="872"/>
                    </a:lnTo>
                    <a:lnTo>
                      <a:pt x="226" y="845"/>
                    </a:lnTo>
                    <a:lnTo>
                      <a:pt x="240" y="817"/>
                    </a:lnTo>
                    <a:lnTo>
                      <a:pt x="253" y="791"/>
                    </a:lnTo>
                    <a:lnTo>
                      <a:pt x="267" y="764"/>
                    </a:lnTo>
                    <a:lnTo>
                      <a:pt x="281" y="738"/>
                    </a:lnTo>
                    <a:lnTo>
                      <a:pt x="297" y="712"/>
                    </a:lnTo>
                    <a:lnTo>
                      <a:pt x="312" y="687"/>
                    </a:lnTo>
                    <a:lnTo>
                      <a:pt x="328" y="662"/>
                    </a:lnTo>
                    <a:lnTo>
                      <a:pt x="346" y="638"/>
                    </a:lnTo>
                    <a:lnTo>
                      <a:pt x="363" y="614"/>
                    </a:lnTo>
                    <a:lnTo>
                      <a:pt x="381" y="590"/>
                    </a:lnTo>
                    <a:lnTo>
                      <a:pt x="400" y="567"/>
                    </a:lnTo>
                    <a:lnTo>
                      <a:pt x="419" y="544"/>
                    </a:lnTo>
                    <a:lnTo>
                      <a:pt x="438" y="522"/>
                    </a:lnTo>
                    <a:lnTo>
                      <a:pt x="459" y="500"/>
                    </a:lnTo>
                    <a:lnTo>
                      <a:pt x="479" y="479"/>
                    </a:lnTo>
                    <a:lnTo>
                      <a:pt x="500" y="459"/>
                    </a:lnTo>
                    <a:lnTo>
                      <a:pt x="523" y="438"/>
                    </a:lnTo>
                    <a:lnTo>
                      <a:pt x="544" y="419"/>
                    </a:lnTo>
                    <a:lnTo>
                      <a:pt x="568" y="400"/>
                    </a:lnTo>
                    <a:lnTo>
                      <a:pt x="590" y="381"/>
                    </a:lnTo>
                    <a:lnTo>
                      <a:pt x="614" y="363"/>
                    </a:lnTo>
                    <a:lnTo>
                      <a:pt x="638" y="346"/>
                    </a:lnTo>
                    <a:lnTo>
                      <a:pt x="662" y="328"/>
                    </a:lnTo>
                    <a:lnTo>
                      <a:pt x="687" y="312"/>
                    </a:lnTo>
                    <a:lnTo>
                      <a:pt x="712" y="297"/>
                    </a:lnTo>
                    <a:lnTo>
                      <a:pt x="738" y="281"/>
                    </a:lnTo>
                    <a:lnTo>
                      <a:pt x="764" y="266"/>
                    </a:lnTo>
                    <a:lnTo>
                      <a:pt x="791" y="253"/>
                    </a:lnTo>
                    <a:lnTo>
                      <a:pt x="817" y="240"/>
                    </a:lnTo>
                    <a:lnTo>
                      <a:pt x="845" y="226"/>
                    </a:lnTo>
                    <a:lnTo>
                      <a:pt x="872" y="214"/>
                    </a:lnTo>
                    <a:lnTo>
                      <a:pt x="900" y="203"/>
                    </a:lnTo>
                    <a:lnTo>
                      <a:pt x="929" y="193"/>
                    </a:lnTo>
                    <a:lnTo>
                      <a:pt x="957" y="182"/>
                    </a:lnTo>
                    <a:lnTo>
                      <a:pt x="986" y="173"/>
                    </a:lnTo>
                    <a:lnTo>
                      <a:pt x="1015" y="164"/>
                    </a:lnTo>
                    <a:lnTo>
                      <a:pt x="1045" y="156"/>
                    </a:lnTo>
                    <a:lnTo>
                      <a:pt x="1074" y="149"/>
                    </a:lnTo>
                    <a:lnTo>
                      <a:pt x="1104" y="143"/>
                    </a:lnTo>
                    <a:lnTo>
                      <a:pt x="1134" y="137"/>
                    </a:lnTo>
                    <a:lnTo>
                      <a:pt x="1165" y="131"/>
                    </a:lnTo>
                    <a:lnTo>
                      <a:pt x="1196" y="127"/>
                    </a:lnTo>
                    <a:lnTo>
                      <a:pt x="1226" y="123"/>
                    </a:lnTo>
                    <a:lnTo>
                      <a:pt x="1258" y="121"/>
                    </a:lnTo>
                    <a:lnTo>
                      <a:pt x="1289" y="119"/>
                    </a:lnTo>
                    <a:lnTo>
                      <a:pt x="1321" y="117"/>
                    </a:lnTo>
                    <a:lnTo>
                      <a:pt x="1353" y="117"/>
                    </a:lnTo>
                    <a:lnTo>
                      <a:pt x="1353" y="117"/>
                    </a:lnTo>
                    <a:lnTo>
                      <a:pt x="1384" y="117"/>
                    </a:lnTo>
                    <a:lnTo>
                      <a:pt x="1416" y="119"/>
                    </a:lnTo>
                    <a:lnTo>
                      <a:pt x="1447" y="121"/>
                    </a:lnTo>
                    <a:lnTo>
                      <a:pt x="1479" y="123"/>
                    </a:lnTo>
                    <a:lnTo>
                      <a:pt x="1509" y="127"/>
                    </a:lnTo>
                    <a:lnTo>
                      <a:pt x="1540" y="131"/>
                    </a:lnTo>
                    <a:lnTo>
                      <a:pt x="1571" y="137"/>
                    </a:lnTo>
                    <a:lnTo>
                      <a:pt x="1601" y="143"/>
                    </a:lnTo>
                    <a:lnTo>
                      <a:pt x="1631" y="149"/>
                    </a:lnTo>
                    <a:lnTo>
                      <a:pt x="1661" y="156"/>
                    </a:lnTo>
                    <a:lnTo>
                      <a:pt x="1690" y="164"/>
                    </a:lnTo>
                    <a:lnTo>
                      <a:pt x="1719" y="173"/>
                    </a:lnTo>
                    <a:lnTo>
                      <a:pt x="1748" y="182"/>
                    </a:lnTo>
                    <a:lnTo>
                      <a:pt x="1776" y="193"/>
                    </a:lnTo>
                    <a:lnTo>
                      <a:pt x="1805" y="203"/>
                    </a:lnTo>
                    <a:lnTo>
                      <a:pt x="1833" y="214"/>
                    </a:lnTo>
                    <a:lnTo>
                      <a:pt x="1860" y="226"/>
                    </a:lnTo>
                    <a:lnTo>
                      <a:pt x="1888" y="240"/>
                    </a:lnTo>
                    <a:lnTo>
                      <a:pt x="1914" y="253"/>
                    </a:lnTo>
                    <a:lnTo>
                      <a:pt x="1941" y="266"/>
                    </a:lnTo>
                    <a:lnTo>
                      <a:pt x="1967" y="281"/>
                    </a:lnTo>
                    <a:lnTo>
                      <a:pt x="1993" y="297"/>
                    </a:lnTo>
                    <a:lnTo>
                      <a:pt x="2018" y="312"/>
                    </a:lnTo>
                    <a:lnTo>
                      <a:pt x="2043" y="328"/>
                    </a:lnTo>
                    <a:lnTo>
                      <a:pt x="2067" y="346"/>
                    </a:lnTo>
                    <a:lnTo>
                      <a:pt x="2091" y="363"/>
                    </a:lnTo>
                    <a:lnTo>
                      <a:pt x="2115" y="381"/>
                    </a:lnTo>
                    <a:lnTo>
                      <a:pt x="2138" y="400"/>
                    </a:lnTo>
                    <a:lnTo>
                      <a:pt x="2161" y="419"/>
                    </a:lnTo>
                    <a:lnTo>
                      <a:pt x="2183" y="438"/>
                    </a:lnTo>
                    <a:lnTo>
                      <a:pt x="2205" y="459"/>
                    </a:lnTo>
                    <a:lnTo>
                      <a:pt x="2226" y="479"/>
                    </a:lnTo>
                    <a:lnTo>
                      <a:pt x="2246" y="500"/>
                    </a:lnTo>
                    <a:lnTo>
                      <a:pt x="2267" y="522"/>
                    </a:lnTo>
                    <a:lnTo>
                      <a:pt x="2286" y="544"/>
                    </a:lnTo>
                    <a:lnTo>
                      <a:pt x="2305" y="567"/>
                    </a:lnTo>
                    <a:lnTo>
                      <a:pt x="2324" y="590"/>
                    </a:lnTo>
                    <a:lnTo>
                      <a:pt x="2342" y="614"/>
                    </a:lnTo>
                    <a:lnTo>
                      <a:pt x="2359" y="638"/>
                    </a:lnTo>
                    <a:lnTo>
                      <a:pt x="2377" y="662"/>
                    </a:lnTo>
                    <a:lnTo>
                      <a:pt x="2393" y="687"/>
                    </a:lnTo>
                    <a:lnTo>
                      <a:pt x="2408" y="712"/>
                    </a:lnTo>
                    <a:lnTo>
                      <a:pt x="2424" y="738"/>
                    </a:lnTo>
                    <a:lnTo>
                      <a:pt x="2438" y="764"/>
                    </a:lnTo>
                    <a:lnTo>
                      <a:pt x="2452" y="791"/>
                    </a:lnTo>
                    <a:lnTo>
                      <a:pt x="2465" y="817"/>
                    </a:lnTo>
                    <a:lnTo>
                      <a:pt x="2479" y="845"/>
                    </a:lnTo>
                    <a:lnTo>
                      <a:pt x="2491" y="872"/>
                    </a:lnTo>
                    <a:lnTo>
                      <a:pt x="2502" y="900"/>
                    </a:lnTo>
                    <a:lnTo>
                      <a:pt x="2512" y="929"/>
                    </a:lnTo>
                    <a:lnTo>
                      <a:pt x="2523" y="957"/>
                    </a:lnTo>
                    <a:lnTo>
                      <a:pt x="2532" y="986"/>
                    </a:lnTo>
                    <a:lnTo>
                      <a:pt x="2541" y="1015"/>
                    </a:lnTo>
                    <a:lnTo>
                      <a:pt x="2549" y="1044"/>
                    </a:lnTo>
                    <a:lnTo>
                      <a:pt x="2556" y="1074"/>
                    </a:lnTo>
                    <a:lnTo>
                      <a:pt x="2562" y="1104"/>
                    </a:lnTo>
                    <a:lnTo>
                      <a:pt x="2568" y="1134"/>
                    </a:lnTo>
                    <a:lnTo>
                      <a:pt x="2574" y="1165"/>
                    </a:lnTo>
                    <a:lnTo>
                      <a:pt x="2578" y="1196"/>
                    </a:lnTo>
                    <a:lnTo>
                      <a:pt x="2582" y="1226"/>
                    </a:lnTo>
                    <a:lnTo>
                      <a:pt x="2584" y="1258"/>
                    </a:lnTo>
                    <a:lnTo>
                      <a:pt x="2586" y="1289"/>
                    </a:lnTo>
                    <a:lnTo>
                      <a:pt x="2588" y="1321"/>
                    </a:lnTo>
                    <a:lnTo>
                      <a:pt x="2588" y="1353"/>
                    </a:lnTo>
                    <a:lnTo>
                      <a:pt x="2588" y="1353"/>
                    </a:lnTo>
                    <a:lnTo>
                      <a:pt x="2588" y="1384"/>
                    </a:lnTo>
                    <a:lnTo>
                      <a:pt x="2586" y="1416"/>
                    </a:lnTo>
                    <a:lnTo>
                      <a:pt x="2584" y="1447"/>
                    </a:lnTo>
                    <a:lnTo>
                      <a:pt x="2582" y="1479"/>
                    </a:lnTo>
                    <a:lnTo>
                      <a:pt x="2578" y="1509"/>
                    </a:lnTo>
                    <a:lnTo>
                      <a:pt x="2574" y="1540"/>
                    </a:lnTo>
                    <a:lnTo>
                      <a:pt x="2568" y="1571"/>
                    </a:lnTo>
                    <a:lnTo>
                      <a:pt x="2562" y="1601"/>
                    </a:lnTo>
                    <a:lnTo>
                      <a:pt x="2556" y="1631"/>
                    </a:lnTo>
                    <a:lnTo>
                      <a:pt x="2549" y="1660"/>
                    </a:lnTo>
                    <a:lnTo>
                      <a:pt x="2541" y="1690"/>
                    </a:lnTo>
                    <a:lnTo>
                      <a:pt x="2532" y="1719"/>
                    </a:lnTo>
                    <a:lnTo>
                      <a:pt x="2523" y="1748"/>
                    </a:lnTo>
                    <a:lnTo>
                      <a:pt x="2512" y="1776"/>
                    </a:lnTo>
                    <a:lnTo>
                      <a:pt x="2502" y="1805"/>
                    </a:lnTo>
                    <a:lnTo>
                      <a:pt x="2491" y="1833"/>
                    </a:lnTo>
                    <a:lnTo>
                      <a:pt x="2479" y="1860"/>
                    </a:lnTo>
                    <a:lnTo>
                      <a:pt x="2465" y="1888"/>
                    </a:lnTo>
                    <a:lnTo>
                      <a:pt x="2452" y="1914"/>
                    </a:lnTo>
                    <a:lnTo>
                      <a:pt x="2438" y="1941"/>
                    </a:lnTo>
                    <a:lnTo>
                      <a:pt x="2424" y="1967"/>
                    </a:lnTo>
                    <a:lnTo>
                      <a:pt x="2408" y="1993"/>
                    </a:lnTo>
                    <a:lnTo>
                      <a:pt x="2393" y="2018"/>
                    </a:lnTo>
                    <a:lnTo>
                      <a:pt x="2377" y="2043"/>
                    </a:lnTo>
                    <a:lnTo>
                      <a:pt x="2359" y="2067"/>
                    </a:lnTo>
                    <a:lnTo>
                      <a:pt x="2342" y="2091"/>
                    </a:lnTo>
                    <a:lnTo>
                      <a:pt x="2324" y="2115"/>
                    </a:lnTo>
                    <a:lnTo>
                      <a:pt x="2305" y="2137"/>
                    </a:lnTo>
                    <a:lnTo>
                      <a:pt x="2286" y="2161"/>
                    </a:lnTo>
                    <a:lnTo>
                      <a:pt x="2267" y="2182"/>
                    </a:lnTo>
                    <a:lnTo>
                      <a:pt x="2246" y="2205"/>
                    </a:lnTo>
                    <a:lnTo>
                      <a:pt x="2226" y="2225"/>
                    </a:lnTo>
                    <a:lnTo>
                      <a:pt x="2205" y="2246"/>
                    </a:lnTo>
                    <a:lnTo>
                      <a:pt x="2183" y="2267"/>
                    </a:lnTo>
                    <a:lnTo>
                      <a:pt x="2161" y="2286"/>
                    </a:lnTo>
                    <a:lnTo>
                      <a:pt x="2138" y="2305"/>
                    </a:lnTo>
                    <a:lnTo>
                      <a:pt x="2115" y="2324"/>
                    </a:lnTo>
                    <a:lnTo>
                      <a:pt x="2091" y="2342"/>
                    </a:lnTo>
                    <a:lnTo>
                      <a:pt x="2067" y="2359"/>
                    </a:lnTo>
                    <a:lnTo>
                      <a:pt x="2043" y="2377"/>
                    </a:lnTo>
                    <a:lnTo>
                      <a:pt x="2018" y="2393"/>
                    </a:lnTo>
                    <a:lnTo>
                      <a:pt x="1993" y="2408"/>
                    </a:lnTo>
                    <a:lnTo>
                      <a:pt x="1967" y="2424"/>
                    </a:lnTo>
                    <a:lnTo>
                      <a:pt x="1941" y="2438"/>
                    </a:lnTo>
                    <a:lnTo>
                      <a:pt x="1914" y="2452"/>
                    </a:lnTo>
                    <a:lnTo>
                      <a:pt x="1888" y="2465"/>
                    </a:lnTo>
                    <a:lnTo>
                      <a:pt x="1860" y="2479"/>
                    </a:lnTo>
                    <a:lnTo>
                      <a:pt x="1833" y="2490"/>
                    </a:lnTo>
                    <a:lnTo>
                      <a:pt x="1805" y="2502"/>
                    </a:lnTo>
                    <a:lnTo>
                      <a:pt x="1776" y="2512"/>
                    </a:lnTo>
                    <a:lnTo>
                      <a:pt x="1748" y="2523"/>
                    </a:lnTo>
                    <a:lnTo>
                      <a:pt x="1719" y="2532"/>
                    </a:lnTo>
                    <a:lnTo>
                      <a:pt x="1690" y="2541"/>
                    </a:lnTo>
                    <a:lnTo>
                      <a:pt x="1661" y="2549"/>
                    </a:lnTo>
                    <a:lnTo>
                      <a:pt x="1631" y="2556"/>
                    </a:lnTo>
                    <a:lnTo>
                      <a:pt x="1601" y="2562"/>
                    </a:lnTo>
                    <a:lnTo>
                      <a:pt x="1571" y="2568"/>
                    </a:lnTo>
                    <a:lnTo>
                      <a:pt x="1540" y="2574"/>
                    </a:lnTo>
                    <a:lnTo>
                      <a:pt x="1509" y="2578"/>
                    </a:lnTo>
                    <a:lnTo>
                      <a:pt x="1479" y="2582"/>
                    </a:lnTo>
                    <a:lnTo>
                      <a:pt x="1447" y="2584"/>
                    </a:lnTo>
                    <a:lnTo>
                      <a:pt x="1416" y="2586"/>
                    </a:lnTo>
                    <a:lnTo>
                      <a:pt x="1384" y="2587"/>
                    </a:lnTo>
                    <a:lnTo>
                      <a:pt x="1353" y="2588"/>
                    </a:lnTo>
                    <a:lnTo>
                      <a:pt x="1353" y="25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8" name="TextBox 3"/>
            <p:cNvSpPr txBox="1">
              <a:spLocks noChangeArrowheads="1"/>
            </p:cNvSpPr>
            <p:nvPr/>
          </p:nvSpPr>
          <p:spPr bwMode="auto">
            <a:xfrm>
              <a:off x="3993133" y="4415492"/>
              <a:ext cx="78341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sz="1000" dirty="0">
                  <a:solidFill>
                    <a:schemeClr val="accent6"/>
                  </a:solidFill>
                  <a:latin typeface="+mj-lt"/>
                </a:rPr>
                <a:t>Delivery Controllers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80848" y="3649542"/>
            <a:ext cx="1343182" cy="674109"/>
            <a:chOff x="2508409" y="3863439"/>
            <a:chExt cx="1343182" cy="674109"/>
          </a:xfrm>
        </p:grpSpPr>
        <p:sp>
          <p:nvSpPr>
            <p:cNvPr id="30" name="TextBox 3"/>
            <p:cNvSpPr txBox="1">
              <a:spLocks noChangeArrowheads="1"/>
            </p:cNvSpPr>
            <p:nvPr/>
          </p:nvSpPr>
          <p:spPr bwMode="auto">
            <a:xfrm>
              <a:off x="2508409" y="4291327"/>
              <a:ext cx="134318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sz="1000" dirty="0">
                  <a:solidFill>
                    <a:schemeClr val="accent6"/>
                  </a:solidFill>
                  <a:latin typeface="+mj-lt"/>
                </a:rPr>
                <a:t>SQL Database (PaaS)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828060" y="3863439"/>
              <a:ext cx="703881" cy="467133"/>
              <a:chOff x="2828060" y="3863439"/>
              <a:chExt cx="703881" cy="467133"/>
            </a:xfrm>
          </p:grpSpPr>
          <p:sp>
            <p:nvSpPr>
              <p:cNvPr id="32" name="Freeform 9"/>
              <p:cNvSpPr>
                <a:spLocks noEditPoints="1"/>
              </p:cNvSpPr>
              <p:nvPr/>
            </p:nvSpPr>
            <p:spPr bwMode="auto">
              <a:xfrm>
                <a:off x="2828060" y="3863439"/>
                <a:ext cx="703881" cy="467133"/>
              </a:xfrm>
              <a:custGeom>
                <a:avLst/>
                <a:gdLst>
                  <a:gd name="T0" fmla="*/ 1967 w 3115"/>
                  <a:gd name="T1" fmla="*/ 30 h 2360"/>
                  <a:gd name="T2" fmla="*/ 1692 w 3115"/>
                  <a:gd name="T3" fmla="*/ 166 h 2360"/>
                  <a:gd name="T4" fmla="*/ 1515 w 3115"/>
                  <a:gd name="T5" fmla="*/ 334 h 2360"/>
                  <a:gd name="T6" fmla="*/ 1275 w 3115"/>
                  <a:gd name="T7" fmla="*/ 325 h 2360"/>
                  <a:gd name="T8" fmla="*/ 1010 w 3115"/>
                  <a:gd name="T9" fmla="*/ 435 h 2360"/>
                  <a:gd name="T10" fmla="*/ 814 w 3115"/>
                  <a:gd name="T11" fmla="*/ 619 h 2360"/>
                  <a:gd name="T12" fmla="*/ 658 w 3115"/>
                  <a:gd name="T13" fmla="*/ 809 h 2360"/>
                  <a:gd name="T14" fmla="*/ 466 w 3115"/>
                  <a:gd name="T15" fmla="*/ 829 h 2360"/>
                  <a:gd name="T16" fmla="*/ 251 w 3115"/>
                  <a:gd name="T17" fmla="*/ 954 h 2360"/>
                  <a:gd name="T18" fmla="*/ 92 w 3115"/>
                  <a:gd name="T19" fmla="*/ 1168 h 2360"/>
                  <a:gd name="T20" fmla="*/ 8 w 3115"/>
                  <a:gd name="T21" fmla="*/ 1448 h 2360"/>
                  <a:gd name="T22" fmla="*/ 11 w 3115"/>
                  <a:gd name="T23" fmla="*/ 1719 h 2360"/>
                  <a:gd name="T24" fmla="*/ 100 w 3115"/>
                  <a:gd name="T25" fmla="*/ 1994 h 2360"/>
                  <a:gd name="T26" fmla="*/ 264 w 3115"/>
                  <a:gd name="T27" fmla="*/ 2203 h 2360"/>
                  <a:gd name="T28" fmla="*/ 482 w 3115"/>
                  <a:gd name="T29" fmla="*/ 2321 h 2360"/>
                  <a:gd name="T30" fmla="*/ 2209 w 3115"/>
                  <a:gd name="T31" fmla="*/ 2360 h 2360"/>
                  <a:gd name="T32" fmla="*/ 2485 w 3115"/>
                  <a:gd name="T33" fmla="*/ 2294 h 2360"/>
                  <a:gd name="T34" fmla="*/ 2798 w 3115"/>
                  <a:gd name="T35" fmla="*/ 2063 h 2360"/>
                  <a:gd name="T36" fmla="*/ 3017 w 3115"/>
                  <a:gd name="T37" fmla="*/ 1704 h 2360"/>
                  <a:gd name="T38" fmla="*/ 3109 w 3115"/>
                  <a:gd name="T39" fmla="*/ 1314 h 2360"/>
                  <a:gd name="T40" fmla="*/ 3113 w 3115"/>
                  <a:gd name="T41" fmla="*/ 1103 h 2360"/>
                  <a:gd name="T42" fmla="*/ 3045 w 3115"/>
                  <a:gd name="T43" fmla="*/ 733 h 2360"/>
                  <a:gd name="T44" fmla="*/ 2846 w 3115"/>
                  <a:gd name="T45" fmla="*/ 355 h 2360"/>
                  <a:gd name="T46" fmla="*/ 2548 w 3115"/>
                  <a:gd name="T47" fmla="*/ 98 h 2360"/>
                  <a:gd name="T48" fmla="*/ 2254 w 3115"/>
                  <a:gd name="T49" fmla="*/ 4 h 2360"/>
                  <a:gd name="T50" fmla="*/ 2687 w 3115"/>
                  <a:gd name="T51" fmla="*/ 1983 h 2360"/>
                  <a:gd name="T52" fmla="*/ 2407 w 3115"/>
                  <a:gd name="T53" fmla="*/ 2166 h 2360"/>
                  <a:gd name="T54" fmla="*/ 607 w 3115"/>
                  <a:gd name="T55" fmla="*/ 2188 h 2360"/>
                  <a:gd name="T56" fmla="*/ 416 w 3115"/>
                  <a:gd name="T57" fmla="*/ 2136 h 2360"/>
                  <a:gd name="T58" fmla="*/ 260 w 3115"/>
                  <a:gd name="T59" fmla="*/ 2003 h 2360"/>
                  <a:gd name="T60" fmla="*/ 166 w 3115"/>
                  <a:gd name="T61" fmla="*/ 1833 h 2360"/>
                  <a:gd name="T62" fmla="*/ 121 w 3115"/>
                  <a:gd name="T63" fmla="*/ 1598 h 2360"/>
                  <a:gd name="T64" fmla="*/ 144 w 3115"/>
                  <a:gd name="T65" fmla="*/ 1383 h 2360"/>
                  <a:gd name="T66" fmla="*/ 236 w 3115"/>
                  <a:gd name="T67" fmla="*/ 1176 h 2360"/>
                  <a:gd name="T68" fmla="*/ 362 w 3115"/>
                  <a:gd name="T69" fmla="*/ 1043 h 2360"/>
                  <a:gd name="T70" fmla="*/ 543 w 3115"/>
                  <a:gd name="T71" fmla="*/ 964 h 2360"/>
                  <a:gd name="T72" fmla="*/ 621 w 3115"/>
                  <a:gd name="T73" fmla="*/ 1059 h 2360"/>
                  <a:gd name="T74" fmla="*/ 605 w 3115"/>
                  <a:gd name="T75" fmla="*/ 1294 h 2360"/>
                  <a:gd name="T76" fmla="*/ 744 w 3115"/>
                  <a:gd name="T77" fmla="*/ 1438 h 2360"/>
                  <a:gd name="T78" fmla="*/ 725 w 3115"/>
                  <a:gd name="T79" fmla="*/ 1261 h 2360"/>
                  <a:gd name="T80" fmla="*/ 761 w 3115"/>
                  <a:gd name="T81" fmla="*/ 995 h 2360"/>
                  <a:gd name="T82" fmla="*/ 895 w 3115"/>
                  <a:gd name="T83" fmla="*/ 731 h 2360"/>
                  <a:gd name="T84" fmla="*/ 1068 w 3115"/>
                  <a:gd name="T85" fmla="*/ 569 h 2360"/>
                  <a:gd name="T86" fmla="*/ 1292 w 3115"/>
                  <a:gd name="T87" fmla="*/ 474 h 2360"/>
                  <a:gd name="T88" fmla="*/ 1399 w 3115"/>
                  <a:gd name="T89" fmla="*/ 513 h 2360"/>
                  <a:gd name="T90" fmla="*/ 1296 w 3115"/>
                  <a:gd name="T91" fmla="*/ 823 h 2360"/>
                  <a:gd name="T92" fmla="*/ 1464 w 3115"/>
                  <a:gd name="T93" fmla="*/ 676 h 2360"/>
                  <a:gd name="T94" fmla="*/ 1621 w 3115"/>
                  <a:gd name="T95" fmla="*/ 416 h 2360"/>
                  <a:gd name="T96" fmla="*/ 1811 w 3115"/>
                  <a:gd name="T97" fmla="*/ 258 h 2360"/>
                  <a:gd name="T98" fmla="*/ 2056 w 3115"/>
                  <a:gd name="T99" fmla="*/ 161 h 2360"/>
                  <a:gd name="T100" fmla="*/ 2305 w 3115"/>
                  <a:gd name="T101" fmla="*/ 164 h 2360"/>
                  <a:gd name="T102" fmla="*/ 2606 w 3115"/>
                  <a:gd name="T103" fmla="*/ 306 h 2360"/>
                  <a:gd name="T104" fmla="*/ 2812 w 3115"/>
                  <a:gd name="T105" fmla="*/ 534 h 2360"/>
                  <a:gd name="T106" fmla="*/ 2960 w 3115"/>
                  <a:gd name="T107" fmla="*/ 885 h 2360"/>
                  <a:gd name="T108" fmla="*/ 2993 w 3115"/>
                  <a:gd name="T109" fmla="*/ 1245 h 2360"/>
                  <a:gd name="T110" fmla="*/ 2909 w 3115"/>
                  <a:gd name="T111" fmla="*/ 1636 h 2360"/>
                  <a:gd name="T112" fmla="*/ 2746 w 3115"/>
                  <a:gd name="T113" fmla="*/ 1916 h 2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115" h="2360">
                    <a:moveTo>
                      <a:pt x="2181" y="0"/>
                    </a:moveTo>
                    <a:lnTo>
                      <a:pt x="2181" y="0"/>
                    </a:lnTo>
                    <a:lnTo>
                      <a:pt x="2146" y="0"/>
                    </a:lnTo>
                    <a:lnTo>
                      <a:pt x="2110" y="3"/>
                    </a:lnTo>
                    <a:lnTo>
                      <a:pt x="2074" y="6"/>
                    </a:lnTo>
                    <a:lnTo>
                      <a:pt x="2038" y="13"/>
                    </a:lnTo>
                    <a:lnTo>
                      <a:pt x="2003" y="20"/>
                    </a:lnTo>
                    <a:lnTo>
                      <a:pt x="1967" y="30"/>
                    </a:lnTo>
                    <a:lnTo>
                      <a:pt x="1931" y="40"/>
                    </a:lnTo>
                    <a:lnTo>
                      <a:pt x="1896" y="54"/>
                    </a:lnTo>
                    <a:lnTo>
                      <a:pt x="1861" y="68"/>
                    </a:lnTo>
                    <a:lnTo>
                      <a:pt x="1826" y="84"/>
                    </a:lnTo>
                    <a:lnTo>
                      <a:pt x="1792" y="103"/>
                    </a:lnTo>
                    <a:lnTo>
                      <a:pt x="1758" y="121"/>
                    </a:lnTo>
                    <a:lnTo>
                      <a:pt x="1725" y="143"/>
                    </a:lnTo>
                    <a:lnTo>
                      <a:pt x="1692" y="166"/>
                    </a:lnTo>
                    <a:lnTo>
                      <a:pt x="1660" y="190"/>
                    </a:lnTo>
                    <a:lnTo>
                      <a:pt x="1629" y="216"/>
                    </a:lnTo>
                    <a:lnTo>
                      <a:pt x="1629" y="216"/>
                    </a:lnTo>
                    <a:lnTo>
                      <a:pt x="1599" y="244"/>
                    </a:lnTo>
                    <a:lnTo>
                      <a:pt x="1570" y="273"/>
                    </a:lnTo>
                    <a:lnTo>
                      <a:pt x="1542" y="303"/>
                    </a:lnTo>
                    <a:lnTo>
                      <a:pt x="1515" y="334"/>
                    </a:lnTo>
                    <a:lnTo>
                      <a:pt x="1515" y="334"/>
                    </a:lnTo>
                    <a:lnTo>
                      <a:pt x="1481" y="328"/>
                    </a:lnTo>
                    <a:lnTo>
                      <a:pt x="1446" y="321"/>
                    </a:lnTo>
                    <a:lnTo>
                      <a:pt x="1412" y="319"/>
                    </a:lnTo>
                    <a:lnTo>
                      <a:pt x="1376" y="316"/>
                    </a:lnTo>
                    <a:lnTo>
                      <a:pt x="1376" y="316"/>
                    </a:lnTo>
                    <a:lnTo>
                      <a:pt x="1343" y="318"/>
                    </a:lnTo>
                    <a:lnTo>
                      <a:pt x="1309" y="320"/>
                    </a:lnTo>
                    <a:lnTo>
                      <a:pt x="1275" y="325"/>
                    </a:lnTo>
                    <a:lnTo>
                      <a:pt x="1241" y="333"/>
                    </a:lnTo>
                    <a:lnTo>
                      <a:pt x="1208" y="341"/>
                    </a:lnTo>
                    <a:lnTo>
                      <a:pt x="1174" y="351"/>
                    </a:lnTo>
                    <a:lnTo>
                      <a:pt x="1141" y="365"/>
                    </a:lnTo>
                    <a:lnTo>
                      <a:pt x="1107" y="380"/>
                    </a:lnTo>
                    <a:lnTo>
                      <a:pt x="1075" y="396"/>
                    </a:lnTo>
                    <a:lnTo>
                      <a:pt x="1042" y="415"/>
                    </a:lnTo>
                    <a:lnTo>
                      <a:pt x="1010" y="435"/>
                    </a:lnTo>
                    <a:lnTo>
                      <a:pt x="979" y="458"/>
                    </a:lnTo>
                    <a:lnTo>
                      <a:pt x="949" y="481"/>
                    </a:lnTo>
                    <a:lnTo>
                      <a:pt x="919" y="508"/>
                    </a:lnTo>
                    <a:lnTo>
                      <a:pt x="890" y="535"/>
                    </a:lnTo>
                    <a:lnTo>
                      <a:pt x="861" y="564"/>
                    </a:lnTo>
                    <a:lnTo>
                      <a:pt x="861" y="564"/>
                    </a:lnTo>
                    <a:lnTo>
                      <a:pt x="837" y="591"/>
                    </a:lnTo>
                    <a:lnTo>
                      <a:pt x="814" y="619"/>
                    </a:lnTo>
                    <a:lnTo>
                      <a:pt x="792" y="649"/>
                    </a:lnTo>
                    <a:lnTo>
                      <a:pt x="771" y="679"/>
                    </a:lnTo>
                    <a:lnTo>
                      <a:pt x="751" y="711"/>
                    </a:lnTo>
                    <a:lnTo>
                      <a:pt x="732" y="745"/>
                    </a:lnTo>
                    <a:lnTo>
                      <a:pt x="714" y="779"/>
                    </a:lnTo>
                    <a:lnTo>
                      <a:pt x="697" y="814"/>
                    </a:lnTo>
                    <a:lnTo>
                      <a:pt x="697" y="814"/>
                    </a:lnTo>
                    <a:lnTo>
                      <a:pt x="658" y="809"/>
                    </a:lnTo>
                    <a:lnTo>
                      <a:pt x="638" y="808"/>
                    </a:lnTo>
                    <a:lnTo>
                      <a:pt x="619" y="806"/>
                    </a:lnTo>
                    <a:lnTo>
                      <a:pt x="619" y="806"/>
                    </a:lnTo>
                    <a:lnTo>
                      <a:pt x="588" y="808"/>
                    </a:lnTo>
                    <a:lnTo>
                      <a:pt x="557" y="810"/>
                    </a:lnTo>
                    <a:lnTo>
                      <a:pt x="526" y="814"/>
                    </a:lnTo>
                    <a:lnTo>
                      <a:pt x="496" y="820"/>
                    </a:lnTo>
                    <a:lnTo>
                      <a:pt x="466" y="829"/>
                    </a:lnTo>
                    <a:lnTo>
                      <a:pt x="437" y="839"/>
                    </a:lnTo>
                    <a:lnTo>
                      <a:pt x="408" y="850"/>
                    </a:lnTo>
                    <a:lnTo>
                      <a:pt x="380" y="864"/>
                    </a:lnTo>
                    <a:lnTo>
                      <a:pt x="353" y="879"/>
                    </a:lnTo>
                    <a:lnTo>
                      <a:pt x="326" y="895"/>
                    </a:lnTo>
                    <a:lnTo>
                      <a:pt x="300" y="913"/>
                    </a:lnTo>
                    <a:lnTo>
                      <a:pt x="275" y="933"/>
                    </a:lnTo>
                    <a:lnTo>
                      <a:pt x="251" y="954"/>
                    </a:lnTo>
                    <a:lnTo>
                      <a:pt x="228" y="976"/>
                    </a:lnTo>
                    <a:lnTo>
                      <a:pt x="205" y="1000"/>
                    </a:lnTo>
                    <a:lnTo>
                      <a:pt x="184" y="1025"/>
                    </a:lnTo>
                    <a:lnTo>
                      <a:pt x="163" y="1051"/>
                    </a:lnTo>
                    <a:lnTo>
                      <a:pt x="144" y="1079"/>
                    </a:lnTo>
                    <a:lnTo>
                      <a:pt x="125" y="1108"/>
                    </a:lnTo>
                    <a:lnTo>
                      <a:pt x="108" y="1138"/>
                    </a:lnTo>
                    <a:lnTo>
                      <a:pt x="92" y="1168"/>
                    </a:lnTo>
                    <a:lnTo>
                      <a:pt x="77" y="1200"/>
                    </a:lnTo>
                    <a:lnTo>
                      <a:pt x="63" y="1233"/>
                    </a:lnTo>
                    <a:lnTo>
                      <a:pt x="50" y="1266"/>
                    </a:lnTo>
                    <a:lnTo>
                      <a:pt x="39" y="1301"/>
                    </a:lnTo>
                    <a:lnTo>
                      <a:pt x="29" y="1336"/>
                    </a:lnTo>
                    <a:lnTo>
                      <a:pt x="21" y="1373"/>
                    </a:lnTo>
                    <a:lnTo>
                      <a:pt x="13" y="1410"/>
                    </a:lnTo>
                    <a:lnTo>
                      <a:pt x="8" y="1448"/>
                    </a:lnTo>
                    <a:lnTo>
                      <a:pt x="3" y="1485"/>
                    </a:lnTo>
                    <a:lnTo>
                      <a:pt x="1" y="1525"/>
                    </a:lnTo>
                    <a:lnTo>
                      <a:pt x="0" y="1564"/>
                    </a:lnTo>
                    <a:lnTo>
                      <a:pt x="0" y="1564"/>
                    </a:lnTo>
                    <a:lnTo>
                      <a:pt x="0" y="1604"/>
                    </a:lnTo>
                    <a:lnTo>
                      <a:pt x="2" y="1643"/>
                    </a:lnTo>
                    <a:lnTo>
                      <a:pt x="6" y="1680"/>
                    </a:lnTo>
                    <a:lnTo>
                      <a:pt x="11" y="1719"/>
                    </a:lnTo>
                    <a:lnTo>
                      <a:pt x="17" y="1755"/>
                    </a:lnTo>
                    <a:lnTo>
                      <a:pt x="25" y="1793"/>
                    </a:lnTo>
                    <a:lnTo>
                      <a:pt x="34" y="1828"/>
                    </a:lnTo>
                    <a:lnTo>
                      <a:pt x="45" y="1863"/>
                    </a:lnTo>
                    <a:lnTo>
                      <a:pt x="57" y="1896"/>
                    </a:lnTo>
                    <a:lnTo>
                      <a:pt x="70" y="1930"/>
                    </a:lnTo>
                    <a:lnTo>
                      <a:pt x="85" y="1963"/>
                    </a:lnTo>
                    <a:lnTo>
                      <a:pt x="100" y="1994"/>
                    </a:lnTo>
                    <a:lnTo>
                      <a:pt x="117" y="2024"/>
                    </a:lnTo>
                    <a:lnTo>
                      <a:pt x="135" y="2053"/>
                    </a:lnTo>
                    <a:lnTo>
                      <a:pt x="154" y="2081"/>
                    </a:lnTo>
                    <a:lnTo>
                      <a:pt x="174" y="2108"/>
                    </a:lnTo>
                    <a:lnTo>
                      <a:pt x="195" y="2134"/>
                    </a:lnTo>
                    <a:lnTo>
                      <a:pt x="217" y="2158"/>
                    </a:lnTo>
                    <a:lnTo>
                      <a:pt x="240" y="2181"/>
                    </a:lnTo>
                    <a:lnTo>
                      <a:pt x="264" y="2203"/>
                    </a:lnTo>
                    <a:lnTo>
                      <a:pt x="289" y="2223"/>
                    </a:lnTo>
                    <a:lnTo>
                      <a:pt x="314" y="2241"/>
                    </a:lnTo>
                    <a:lnTo>
                      <a:pt x="340" y="2259"/>
                    </a:lnTo>
                    <a:lnTo>
                      <a:pt x="367" y="2275"/>
                    </a:lnTo>
                    <a:lnTo>
                      <a:pt x="395" y="2289"/>
                    </a:lnTo>
                    <a:lnTo>
                      <a:pt x="423" y="2301"/>
                    </a:lnTo>
                    <a:lnTo>
                      <a:pt x="452" y="2313"/>
                    </a:lnTo>
                    <a:lnTo>
                      <a:pt x="482" y="2321"/>
                    </a:lnTo>
                    <a:lnTo>
                      <a:pt x="512" y="2329"/>
                    </a:lnTo>
                    <a:lnTo>
                      <a:pt x="543" y="2334"/>
                    </a:lnTo>
                    <a:lnTo>
                      <a:pt x="574" y="2338"/>
                    </a:lnTo>
                    <a:lnTo>
                      <a:pt x="605" y="2339"/>
                    </a:lnTo>
                    <a:lnTo>
                      <a:pt x="2160" y="2360"/>
                    </a:lnTo>
                    <a:lnTo>
                      <a:pt x="2160" y="2360"/>
                    </a:lnTo>
                    <a:lnTo>
                      <a:pt x="2184" y="2360"/>
                    </a:lnTo>
                    <a:lnTo>
                      <a:pt x="2209" y="2360"/>
                    </a:lnTo>
                    <a:lnTo>
                      <a:pt x="2233" y="2358"/>
                    </a:lnTo>
                    <a:lnTo>
                      <a:pt x="2257" y="2356"/>
                    </a:lnTo>
                    <a:lnTo>
                      <a:pt x="2280" y="2353"/>
                    </a:lnTo>
                    <a:lnTo>
                      <a:pt x="2304" y="2349"/>
                    </a:lnTo>
                    <a:lnTo>
                      <a:pt x="2351" y="2339"/>
                    </a:lnTo>
                    <a:lnTo>
                      <a:pt x="2396" y="2326"/>
                    </a:lnTo>
                    <a:lnTo>
                      <a:pt x="2441" y="2311"/>
                    </a:lnTo>
                    <a:lnTo>
                      <a:pt x="2485" y="2294"/>
                    </a:lnTo>
                    <a:lnTo>
                      <a:pt x="2528" y="2273"/>
                    </a:lnTo>
                    <a:lnTo>
                      <a:pt x="2570" y="2250"/>
                    </a:lnTo>
                    <a:lnTo>
                      <a:pt x="2611" y="2224"/>
                    </a:lnTo>
                    <a:lnTo>
                      <a:pt x="2651" y="2196"/>
                    </a:lnTo>
                    <a:lnTo>
                      <a:pt x="2690" y="2166"/>
                    </a:lnTo>
                    <a:lnTo>
                      <a:pt x="2727" y="2134"/>
                    </a:lnTo>
                    <a:lnTo>
                      <a:pt x="2763" y="2099"/>
                    </a:lnTo>
                    <a:lnTo>
                      <a:pt x="2798" y="2063"/>
                    </a:lnTo>
                    <a:lnTo>
                      <a:pt x="2831" y="2024"/>
                    </a:lnTo>
                    <a:lnTo>
                      <a:pt x="2862" y="1984"/>
                    </a:lnTo>
                    <a:lnTo>
                      <a:pt x="2893" y="1941"/>
                    </a:lnTo>
                    <a:lnTo>
                      <a:pt x="2921" y="1898"/>
                    </a:lnTo>
                    <a:lnTo>
                      <a:pt x="2948" y="1851"/>
                    </a:lnTo>
                    <a:lnTo>
                      <a:pt x="2973" y="1804"/>
                    </a:lnTo>
                    <a:lnTo>
                      <a:pt x="2996" y="1755"/>
                    </a:lnTo>
                    <a:lnTo>
                      <a:pt x="3017" y="1704"/>
                    </a:lnTo>
                    <a:lnTo>
                      <a:pt x="3037" y="1651"/>
                    </a:lnTo>
                    <a:lnTo>
                      <a:pt x="3054" y="1599"/>
                    </a:lnTo>
                    <a:lnTo>
                      <a:pt x="3069" y="1544"/>
                    </a:lnTo>
                    <a:lnTo>
                      <a:pt x="3083" y="1488"/>
                    </a:lnTo>
                    <a:lnTo>
                      <a:pt x="3094" y="1431"/>
                    </a:lnTo>
                    <a:lnTo>
                      <a:pt x="3102" y="1373"/>
                    </a:lnTo>
                    <a:lnTo>
                      <a:pt x="3106" y="1344"/>
                    </a:lnTo>
                    <a:lnTo>
                      <a:pt x="3109" y="1314"/>
                    </a:lnTo>
                    <a:lnTo>
                      <a:pt x="3111" y="1284"/>
                    </a:lnTo>
                    <a:lnTo>
                      <a:pt x="3113" y="1254"/>
                    </a:lnTo>
                    <a:lnTo>
                      <a:pt x="3114" y="1224"/>
                    </a:lnTo>
                    <a:lnTo>
                      <a:pt x="3115" y="1194"/>
                    </a:lnTo>
                    <a:lnTo>
                      <a:pt x="3115" y="1194"/>
                    </a:lnTo>
                    <a:lnTo>
                      <a:pt x="3115" y="1163"/>
                    </a:lnTo>
                    <a:lnTo>
                      <a:pt x="3114" y="1133"/>
                    </a:lnTo>
                    <a:lnTo>
                      <a:pt x="3113" y="1103"/>
                    </a:lnTo>
                    <a:lnTo>
                      <a:pt x="3111" y="1073"/>
                    </a:lnTo>
                    <a:lnTo>
                      <a:pt x="3109" y="1043"/>
                    </a:lnTo>
                    <a:lnTo>
                      <a:pt x="3106" y="1014"/>
                    </a:lnTo>
                    <a:lnTo>
                      <a:pt x="3098" y="955"/>
                    </a:lnTo>
                    <a:lnTo>
                      <a:pt x="3088" y="898"/>
                    </a:lnTo>
                    <a:lnTo>
                      <a:pt x="3076" y="841"/>
                    </a:lnTo>
                    <a:lnTo>
                      <a:pt x="3061" y="786"/>
                    </a:lnTo>
                    <a:lnTo>
                      <a:pt x="3045" y="733"/>
                    </a:lnTo>
                    <a:lnTo>
                      <a:pt x="3026" y="680"/>
                    </a:lnTo>
                    <a:lnTo>
                      <a:pt x="3006" y="629"/>
                    </a:lnTo>
                    <a:lnTo>
                      <a:pt x="2984" y="580"/>
                    </a:lnTo>
                    <a:lnTo>
                      <a:pt x="2960" y="531"/>
                    </a:lnTo>
                    <a:lnTo>
                      <a:pt x="2934" y="485"/>
                    </a:lnTo>
                    <a:lnTo>
                      <a:pt x="2906" y="440"/>
                    </a:lnTo>
                    <a:lnTo>
                      <a:pt x="2877" y="396"/>
                    </a:lnTo>
                    <a:lnTo>
                      <a:pt x="2846" y="355"/>
                    </a:lnTo>
                    <a:lnTo>
                      <a:pt x="2813" y="315"/>
                    </a:lnTo>
                    <a:lnTo>
                      <a:pt x="2780" y="278"/>
                    </a:lnTo>
                    <a:lnTo>
                      <a:pt x="2744" y="243"/>
                    </a:lnTo>
                    <a:lnTo>
                      <a:pt x="2707" y="209"/>
                    </a:lnTo>
                    <a:lnTo>
                      <a:pt x="2669" y="178"/>
                    </a:lnTo>
                    <a:lnTo>
                      <a:pt x="2630" y="149"/>
                    </a:lnTo>
                    <a:lnTo>
                      <a:pt x="2590" y="123"/>
                    </a:lnTo>
                    <a:lnTo>
                      <a:pt x="2548" y="98"/>
                    </a:lnTo>
                    <a:lnTo>
                      <a:pt x="2505" y="76"/>
                    </a:lnTo>
                    <a:lnTo>
                      <a:pt x="2462" y="58"/>
                    </a:lnTo>
                    <a:lnTo>
                      <a:pt x="2417" y="40"/>
                    </a:lnTo>
                    <a:lnTo>
                      <a:pt x="2371" y="26"/>
                    </a:lnTo>
                    <a:lnTo>
                      <a:pt x="2325" y="15"/>
                    </a:lnTo>
                    <a:lnTo>
                      <a:pt x="2302" y="11"/>
                    </a:lnTo>
                    <a:lnTo>
                      <a:pt x="2278" y="8"/>
                    </a:lnTo>
                    <a:lnTo>
                      <a:pt x="2254" y="4"/>
                    </a:lnTo>
                    <a:lnTo>
                      <a:pt x="2230" y="3"/>
                    </a:lnTo>
                    <a:lnTo>
                      <a:pt x="2206" y="0"/>
                    </a:lnTo>
                    <a:lnTo>
                      <a:pt x="2181" y="0"/>
                    </a:lnTo>
                    <a:lnTo>
                      <a:pt x="2181" y="0"/>
                    </a:lnTo>
                    <a:close/>
                    <a:moveTo>
                      <a:pt x="2746" y="1916"/>
                    </a:moveTo>
                    <a:lnTo>
                      <a:pt x="2746" y="1916"/>
                    </a:lnTo>
                    <a:lnTo>
                      <a:pt x="2718" y="1950"/>
                    </a:lnTo>
                    <a:lnTo>
                      <a:pt x="2687" y="1983"/>
                    </a:lnTo>
                    <a:lnTo>
                      <a:pt x="2656" y="2013"/>
                    </a:lnTo>
                    <a:lnTo>
                      <a:pt x="2623" y="2040"/>
                    </a:lnTo>
                    <a:lnTo>
                      <a:pt x="2590" y="2066"/>
                    </a:lnTo>
                    <a:lnTo>
                      <a:pt x="2555" y="2091"/>
                    </a:lnTo>
                    <a:lnTo>
                      <a:pt x="2519" y="2113"/>
                    </a:lnTo>
                    <a:lnTo>
                      <a:pt x="2483" y="2134"/>
                    </a:lnTo>
                    <a:lnTo>
                      <a:pt x="2445" y="2151"/>
                    </a:lnTo>
                    <a:lnTo>
                      <a:pt x="2407" y="2166"/>
                    </a:lnTo>
                    <a:lnTo>
                      <a:pt x="2368" y="2180"/>
                    </a:lnTo>
                    <a:lnTo>
                      <a:pt x="2328" y="2191"/>
                    </a:lnTo>
                    <a:lnTo>
                      <a:pt x="2287" y="2200"/>
                    </a:lnTo>
                    <a:lnTo>
                      <a:pt x="2246" y="2205"/>
                    </a:lnTo>
                    <a:lnTo>
                      <a:pt x="2204" y="2209"/>
                    </a:lnTo>
                    <a:lnTo>
                      <a:pt x="2161" y="2210"/>
                    </a:lnTo>
                    <a:lnTo>
                      <a:pt x="607" y="2188"/>
                    </a:lnTo>
                    <a:lnTo>
                      <a:pt x="607" y="2188"/>
                    </a:lnTo>
                    <a:lnTo>
                      <a:pt x="581" y="2186"/>
                    </a:lnTo>
                    <a:lnTo>
                      <a:pt x="556" y="2184"/>
                    </a:lnTo>
                    <a:lnTo>
                      <a:pt x="532" y="2180"/>
                    </a:lnTo>
                    <a:lnTo>
                      <a:pt x="508" y="2174"/>
                    </a:lnTo>
                    <a:lnTo>
                      <a:pt x="484" y="2166"/>
                    </a:lnTo>
                    <a:lnTo>
                      <a:pt x="461" y="2158"/>
                    </a:lnTo>
                    <a:lnTo>
                      <a:pt x="438" y="2148"/>
                    </a:lnTo>
                    <a:lnTo>
                      <a:pt x="416" y="2136"/>
                    </a:lnTo>
                    <a:lnTo>
                      <a:pt x="394" y="2124"/>
                    </a:lnTo>
                    <a:lnTo>
                      <a:pt x="373" y="2110"/>
                    </a:lnTo>
                    <a:lnTo>
                      <a:pt x="352" y="2095"/>
                    </a:lnTo>
                    <a:lnTo>
                      <a:pt x="333" y="2079"/>
                    </a:lnTo>
                    <a:lnTo>
                      <a:pt x="313" y="2061"/>
                    </a:lnTo>
                    <a:lnTo>
                      <a:pt x="295" y="2043"/>
                    </a:lnTo>
                    <a:lnTo>
                      <a:pt x="277" y="2024"/>
                    </a:lnTo>
                    <a:lnTo>
                      <a:pt x="260" y="2003"/>
                    </a:lnTo>
                    <a:lnTo>
                      <a:pt x="260" y="2003"/>
                    </a:lnTo>
                    <a:lnTo>
                      <a:pt x="244" y="1981"/>
                    </a:lnTo>
                    <a:lnTo>
                      <a:pt x="229" y="1959"/>
                    </a:lnTo>
                    <a:lnTo>
                      <a:pt x="215" y="1935"/>
                    </a:lnTo>
                    <a:lnTo>
                      <a:pt x="201" y="1910"/>
                    </a:lnTo>
                    <a:lnTo>
                      <a:pt x="189" y="1885"/>
                    </a:lnTo>
                    <a:lnTo>
                      <a:pt x="177" y="1860"/>
                    </a:lnTo>
                    <a:lnTo>
                      <a:pt x="166" y="1833"/>
                    </a:lnTo>
                    <a:lnTo>
                      <a:pt x="157" y="1805"/>
                    </a:lnTo>
                    <a:lnTo>
                      <a:pt x="148" y="1778"/>
                    </a:lnTo>
                    <a:lnTo>
                      <a:pt x="141" y="1749"/>
                    </a:lnTo>
                    <a:lnTo>
                      <a:pt x="134" y="1720"/>
                    </a:lnTo>
                    <a:lnTo>
                      <a:pt x="129" y="1690"/>
                    </a:lnTo>
                    <a:lnTo>
                      <a:pt x="125" y="1659"/>
                    </a:lnTo>
                    <a:lnTo>
                      <a:pt x="122" y="1629"/>
                    </a:lnTo>
                    <a:lnTo>
                      <a:pt x="121" y="1598"/>
                    </a:lnTo>
                    <a:lnTo>
                      <a:pt x="120" y="1565"/>
                    </a:lnTo>
                    <a:lnTo>
                      <a:pt x="120" y="1565"/>
                    </a:lnTo>
                    <a:lnTo>
                      <a:pt x="121" y="1534"/>
                    </a:lnTo>
                    <a:lnTo>
                      <a:pt x="123" y="1503"/>
                    </a:lnTo>
                    <a:lnTo>
                      <a:pt x="127" y="1471"/>
                    </a:lnTo>
                    <a:lnTo>
                      <a:pt x="131" y="1441"/>
                    </a:lnTo>
                    <a:lnTo>
                      <a:pt x="137" y="1413"/>
                    </a:lnTo>
                    <a:lnTo>
                      <a:pt x="144" y="1383"/>
                    </a:lnTo>
                    <a:lnTo>
                      <a:pt x="152" y="1355"/>
                    </a:lnTo>
                    <a:lnTo>
                      <a:pt x="161" y="1326"/>
                    </a:lnTo>
                    <a:lnTo>
                      <a:pt x="171" y="1300"/>
                    </a:lnTo>
                    <a:lnTo>
                      <a:pt x="182" y="1274"/>
                    </a:lnTo>
                    <a:lnTo>
                      <a:pt x="194" y="1248"/>
                    </a:lnTo>
                    <a:lnTo>
                      <a:pt x="207" y="1223"/>
                    </a:lnTo>
                    <a:lnTo>
                      <a:pt x="221" y="1199"/>
                    </a:lnTo>
                    <a:lnTo>
                      <a:pt x="236" y="1176"/>
                    </a:lnTo>
                    <a:lnTo>
                      <a:pt x="252" y="1154"/>
                    </a:lnTo>
                    <a:lnTo>
                      <a:pt x="268" y="1133"/>
                    </a:lnTo>
                    <a:lnTo>
                      <a:pt x="268" y="1133"/>
                    </a:lnTo>
                    <a:lnTo>
                      <a:pt x="286" y="1113"/>
                    </a:lnTo>
                    <a:lnTo>
                      <a:pt x="304" y="1094"/>
                    </a:lnTo>
                    <a:lnTo>
                      <a:pt x="322" y="1075"/>
                    </a:lnTo>
                    <a:lnTo>
                      <a:pt x="342" y="1059"/>
                    </a:lnTo>
                    <a:lnTo>
                      <a:pt x="362" y="1043"/>
                    </a:lnTo>
                    <a:lnTo>
                      <a:pt x="383" y="1029"/>
                    </a:lnTo>
                    <a:lnTo>
                      <a:pt x="404" y="1015"/>
                    </a:lnTo>
                    <a:lnTo>
                      <a:pt x="426" y="1003"/>
                    </a:lnTo>
                    <a:lnTo>
                      <a:pt x="448" y="993"/>
                    </a:lnTo>
                    <a:lnTo>
                      <a:pt x="471" y="983"/>
                    </a:lnTo>
                    <a:lnTo>
                      <a:pt x="495" y="975"/>
                    </a:lnTo>
                    <a:lnTo>
                      <a:pt x="519" y="969"/>
                    </a:lnTo>
                    <a:lnTo>
                      <a:pt x="543" y="964"/>
                    </a:lnTo>
                    <a:lnTo>
                      <a:pt x="567" y="960"/>
                    </a:lnTo>
                    <a:lnTo>
                      <a:pt x="593" y="958"/>
                    </a:lnTo>
                    <a:lnTo>
                      <a:pt x="618" y="958"/>
                    </a:lnTo>
                    <a:lnTo>
                      <a:pt x="643" y="959"/>
                    </a:lnTo>
                    <a:lnTo>
                      <a:pt x="643" y="959"/>
                    </a:lnTo>
                    <a:lnTo>
                      <a:pt x="635" y="991"/>
                    </a:lnTo>
                    <a:lnTo>
                      <a:pt x="627" y="1025"/>
                    </a:lnTo>
                    <a:lnTo>
                      <a:pt x="621" y="1059"/>
                    </a:lnTo>
                    <a:lnTo>
                      <a:pt x="615" y="1093"/>
                    </a:lnTo>
                    <a:lnTo>
                      <a:pt x="611" y="1128"/>
                    </a:lnTo>
                    <a:lnTo>
                      <a:pt x="607" y="1163"/>
                    </a:lnTo>
                    <a:lnTo>
                      <a:pt x="605" y="1199"/>
                    </a:lnTo>
                    <a:lnTo>
                      <a:pt x="604" y="1235"/>
                    </a:lnTo>
                    <a:lnTo>
                      <a:pt x="604" y="1235"/>
                    </a:lnTo>
                    <a:lnTo>
                      <a:pt x="604" y="1264"/>
                    </a:lnTo>
                    <a:lnTo>
                      <a:pt x="605" y="1294"/>
                    </a:lnTo>
                    <a:lnTo>
                      <a:pt x="607" y="1323"/>
                    </a:lnTo>
                    <a:lnTo>
                      <a:pt x="609" y="1353"/>
                    </a:lnTo>
                    <a:lnTo>
                      <a:pt x="612" y="1383"/>
                    </a:lnTo>
                    <a:lnTo>
                      <a:pt x="616" y="1413"/>
                    </a:lnTo>
                    <a:lnTo>
                      <a:pt x="621" y="1443"/>
                    </a:lnTo>
                    <a:lnTo>
                      <a:pt x="626" y="1473"/>
                    </a:lnTo>
                    <a:lnTo>
                      <a:pt x="744" y="1438"/>
                    </a:lnTo>
                    <a:lnTo>
                      <a:pt x="744" y="1438"/>
                    </a:lnTo>
                    <a:lnTo>
                      <a:pt x="744" y="1438"/>
                    </a:lnTo>
                    <a:lnTo>
                      <a:pt x="739" y="1411"/>
                    </a:lnTo>
                    <a:lnTo>
                      <a:pt x="735" y="1385"/>
                    </a:lnTo>
                    <a:lnTo>
                      <a:pt x="732" y="1360"/>
                    </a:lnTo>
                    <a:lnTo>
                      <a:pt x="729" y="1335"/>
                    </a:lnTo>
                    <a:lnTo>
                      <a:pt x="727" y="1310"/>
                    </a:lnTo>
                    <a:lnTo>
                      <a:pt x="726" y="1285"/>
                    </a:lnTo>
                    <a:lnTo>
                      <a:pt x="725" y="1261"/>
                    </a:lnTo>
                    <a:lnTo>
                      <a:pt x="725" y="1238"/>
                    </a:lnTo>
                    <a:lnTo>
                      <a:pt x="725" y="1238"/>
                    </a:lnTo>
                    <a:lnTo>
                      <a:pt x="726" y="1194"/>
                    </a:lnTo>
                    <a:lnTo>
                      <a:pt x="730" y="1153"/>
                    </a:lnTo>
                    <a:lnTo>
                      <a:pt x="735" y="1111"/>
                    </a:lnTo>
                    <a:lnTo>
                      <a:pt x="742" y="1071"/>
                    </a:lnTo>
                    <a:lnTo>
                      <a:pt x="751" y="1033"/>
                    </a:lnTo>
                    <a:lnTo>
                      <a:pt x="761" y="995"/>
                    </a:lnTo>
                    <a:lnTo>
                      <a:pt x="773" y="958"/>
                    </a:lnTo>
                    <a:lnTo>
                      <a:pt x="786" y="923"/>
                    </a:lnTo>
                    <a:lnTo>
                      <a:pt x="801" y="888"/>
                    </a:lnTo>
                    <a:lnTo>
                      <a:pt x="817" y="854"/>
                    </a:lnTo>
                    <a:lnTo>
                      <a:pt x="835" y="821"/>
                    </a:lnTo>
                    <a:lnTo>
                      <a:pt x="854" y="790"/>
                    </a:lnTo>
                    <a:lnTo>
                      <a:pt x="874" y="760"/>
                    </a:lnTo>
                    <a:lnTo>
                      <a:pt x="895" y="731"/>
                    </a:lnTo>
                    <a:lnTo>
                      <a:pt x="917" y="704"/>
                    </a:lnTo>
                    <a:lnTo>
                      <a:pt x="940" y="678"/>
                    </a:lnTo>
                    <a:lnTo>
                      <a:pt x="940" y="678"/>
                    </a:lnTo>
                    <a:lnTo>
                      <a:pt x="964" y="653"/>
                    </a:lnTo>
                    <a:lnTo>
                      <a:pt x="989" y="630"/>
                    </a:lnTo>
                    <a:lnTo>
                      <a:pt x="1015" y="608"/>
                    </a:lnTo>
                    <a:lnTo>
                      <a:pt x="1041" y="588"/>
                    </a:lnTo>
                    <a:lnTo>
                      <a:pt x="1068" y="569"/>
                    </a:lnTo>
                    <a:lnTo>
                      <a:pt x="1095" y="551"/>
                    </a:lnTo>
                    <a:lnTo>
                      <a:pt x="1123" y="535"/>
                    </a:lnTo>
                    <a:lnTo>
                      <a:pt x="1151" y="520"/>
                    </a:lnTo>
                    <a:lnTo>
                      <a:pt x="1179" y="508"/>
                    </a:lnTo>
                    <a:lnTo>
                      <a:pt x="1207" y="498"/>
                    </a:lnTo>
                    <a:lnTo>
                      <a:pt x="1236" y="488"/>
                    </a:lnTo>
                    <a:lnTo>
                      <a:pt x="1264" y="480"/>
                    </a:lnTo>
                    <a:lnTo>
                      <a:pt x="1292" y="474"/>
                    </a:lnTo>
                    <a:lnTo>
                      <a:pt x="1320" y="470"/>
                    </a:lnTo>
                    <a:lnTo>
                      <a:pt x="1348" y="468"/>
                    </a:lnTo>
                    <a:lnTo>
                      <a:pt x="1375" y="468"/>
                    </a:lnTo>
                    <a:lnTo>
                      <a:pt x="1375" y="468"/>
                    </a:lnTo>
                    <a:lnTo>
                      <a:pt x="1398" y="469"/>
                    </a:lnTo>
                    <a:lnTo>
                      <a:pt x="1422" y="471"/>
                    </a:lnTo>
                    <a:lnTo>
                      <a:pt x="1422" y="471"/>
                    </a:lnTo>
                    <a:lnTo>
                      <a:pt x="1399" y="513"/>
                    </a:lnTo>
                    <a:lnTo>
                      <a:pt x="1378" y="556"/>
                    </a:lnTo>
                    <a:lnTo>
                      <a:pt x="1359" y="601"/>
                    </a:lnTo>
                    <a:lnTo>
                      <a:pt x="1342" y="648"/>
                    </a:lnTo>
                    <a:lnTo>
                      <a:pt x="1326" y="695"/>
                    </a:lnTo>
                    <a:lnTo>
                      <a:pt x="1312" y="745"/>
                    </a:lnTo>
                    <a:lnTo>
                      <a:pt x="1306" y="770"/>
                    </a:lnTo>
                    <a:lnTo>
                      <a:pt x="1301" y="796"/>
                    </a:lnTo>
                    <a:lnTo>
                      <a:pt x="1296" y="823"/>
                    </a:lnTo>
                    <a:lnTo>
                      <a:pt x="1292" y="849"/>
                    </a:lnTo>
                    <a:lnTo>
                      <a:pt x="1410" y="878"/>
                    </a:lnTo>
                    <a:lnTo>
                      <a:pt x="1410" y="878"/>
                    </a:lnTo>
                    <a:lnTo>
                      <a:pt x="1418" y="835"/>
                    </a:lnTo>
                    <a:lnTo>
                      <a:pt x="1427" y="793"/>
                    </a:lnTo>
                    <a:lnTo>
                      <a:pt x="1438" y="753"/>
                    </a:lnTo>
                    <a:lnTo>
                      <a:pt x="1450" y="714"/>
                    </a:lnTo>
                    <a:lnTo>
                      <a:pt x="1464" y="676"/>
                    </a:lnTo>
                    <a:lnTo>
                      <a:pt x="1479" y="639"/>
                    </a:lnTo>
                    <a:lnTo>
                      <a:pt x="1495" y="604"/>
                    </a:lnTo>
                    <a:lnTo>
                      <a:pt x="1513" y="570"/>
                    </a:lnTo>
                    <a:lnTo>
                      <a:pt x="1532" y="536"/>
                    </a:lnTo>
                    <a:lnTo>
                      <a:pt x="1553" y="505"/>
                    </a:lnTo>
                    <a:lnTo>
                      <a:pt x="1575" y="474"/>
                    </a:lnTo>
                    <a:lnTo>
                      <a:pt x="1598" y="445"/>
                    </a:lnTo>
                    <a:lnTo>
                      <a:pt x="1621" y="416"/>
                    </a:lnTo>
                    <a:lnTo>
                      <a:pt x="1646" y="390"/>
                    </a:lnTo>
                    <a:lnTo>
                      <a:pt x="1672" y="365"/>
                    </a:lnTo>
                    <a:lnTo>
                      <a:pt x="1698" y="340"/>
                    </a:lnTo>
                    <a:lnTo>
                      <a:pt x="1698" y="340"/>
                    </a:lnTo>
                    <a:lnTo>
                      <a:pt x="1725" y="318"/>
                    </a:lnTo>
                    <a:lnTo>
                      <a:pt x="1753" y="296"/>
                    </a:lnTo>
                    <a:lnTo>
                      <a:pt x="1782" y="276"/>
                    </a:lnTo>
                    <a:lnTo>
                      <a:pt x="1811" y="258"/>
                    </a:lnTo>
                    <a:lnTo>
                      <a:pt x="1840" y="240"/>
                    </a:lnTo>
                    <a:lnTo>
                      <a:pt x="1870" y="225"/>
                    </a:lnTo>
                    <a:lnTo>
                      <a:pt x="1901" y="210"/>
                    </a:lnTo>
                    <a:lnTo>
                      <a:pt x="1932" y="198"/>
                    </a:lnTo>
                    <a:lnTo>
                      <a:pt x="1963" y="186"/>
                    </a:lnTo>
                    <a:lnTo>
                      <a:pt x="1994" y="176"/>
                    </a:lnTo>
                    <a:lnTo>
                      <a:pt x="2025" y="169"/>
                    </a:lnTo>
                    <a:lnTo>
                      <a:pt x="2056" y="161"/>
                    </a:lnTo>
                    <a:lnTo>
                      <a:pt x="2088" y="156"/>
                    </a:lnTo>
                    <a:lnTo>
                      <a:pt x="2119" y="153"/>
                    </a:lnTo>
                    <a:lnTo>
                      <a:pt x="2149" y="151"/>
                    </a:lnTo>
                    <a:lnTo>
                      <a:pt x="2180" y="151"/>
                    </a:lnTo>
                    <a:lnTo>
                      <a:pt x="2180" y="151"/>
                    </a:lnTo>
                    <a:lnTo>
                      <a:pt x="2222" y="153"/>
                    </a:lnTo>
                    <a:lnTo>
                      <a:pt x="2264" y="158"/>
                    </a:lnTo>
                    <a:lnTo>
                      <a:pt x="2305" y="164"/>
                    </a:lnTo>
                    <a:lnTo>
                      <a:pt x="2346" y="174"/>
                    </a:lnTo>
                    <a:lnTo>
                      <a:pt x="2386" y="186"/>
                    </a:lnTo>
                    <a:lnTo>
                      <a:pt x="2425" y="200"/>
                    </a:lnTo>
                    <a:lnTo>
                      <a:pt x="2463" y="218"/>
                    </a:lnTo>
                    <a:lnTo>
                      <a:pt x="2500" y="236"/>
                    </a:lnTo>
                    <a:lnTo>
                      <a:pt x="2536" y="258"/>
                    </a:lnTo>
                    <a:lnTo>
                      <a:pt x="2571" y="280"/>
                    </a:lnTo>
                    <a:lnTo>
                      <a:pt x="2606" y="306"/>
                    </a:lnTo>
                    <a:lnTo>
                      <a:pt x="2639" y="333"/>
                    </a:lnTo>
                    <a:lnTo>
                      <a:pt x="2671" y="363"/>
                    </a:lnTo>
                    <a:lnTo>
                      <a:pt x="2702" y="394"/>
                    </a:lnTo>
                    <a:lnTo>
                      <a:pt x="2731" y="426"/>
                    </a:lnTo>
                    <a:lnTo>
                      <a:pt x="2760" y="460"/>
                    </a:lnTo>
                    <a:lnTo>
                      <a:pt x="2760" y="460"/>
                    </a:lnTo>
                    <a:lnTo>
                      <a:pt x="2787" y="496"/>
                    </a:lnTo>
                    <a:lnTo>
                      <a:pt x="2812" y="534"/>
                    </a:lnTo>
                    <a:lnTo>
                      <a:pt x="2836" y="574"/>
                    </a:lnTo>
                    <a:lnTo>
                      <a:pt x="2859" y="614"/>
                    </a:lnTo>
                    <a:lnTo>
                      <a:pt x="2880" y="656"/>
                    </a:lnTo>
                    <a:lnTo>
                      <a:pt x="2899" y="700"/>
                    </a:lnTo>
                    <a:lnTo>
                      <a:pt x="2917" y="744"/>
                    </a:lnTo>
                    <a:lnTo>
                      <a:pt x="2933" y="790"/>
                    </a:lnTo>
                    <a:lnTo>
                      <a:pt x="2947" y="838"/>
                    </a:lnTo>
                    <a:lnTo>
                      <a:pt x="2960" y="885"/>
                    </a:lnTo>
                    <a:lnTo>
                      <a:pt x="2971" y="934"/>
                    </a:lnTo>
                    <a:lnTo>
                      <a:pt x="2979" y="984"/>
                    </a:lnTo>
                    <a:lnTo>
                      <a:pt x="2986" y="1035"/>
                    </a:lnTo>
                    <a:lnTo>
                      <a:pt x="2991" y="1086"/>
                    </a:lnTo>
                    <a:lnTo>
                      <a:pt x="2994" y="1139"/>
                    </a:lnTo>
                    <a:lnTo>
                      <a:pt x="2994" y="1191"/>
                    </a:lnTo>
                    <a:lnTo>
                      <a:pt x="2994" y="1191"/>
                    </a:lnTo>
                    <a:lnTo>
                      <a:pt x="2993" y="1245"/>
                    </a:lnTo>
                    <a:lnTo>
                      <a:pt x="2989" y="1298"/>
                    </a:lnTo>
                    <a:lnTo>
                      <a:pt x="2983" y="1349"/>
                    </a:lnTo>
                    <a:lnTo>
                      <a:pt x="2976" y="1399"/>
                    </a:lnTo>
                    <a:lnTo>
                      <a:pt x="2966" y="1449"/>
                    </a:lnTo>
                    <a:lnTo>
                      <a:pt x="2954" y="1498"/>
                    </a:lnTo>
                    <a:lnTo>
                      <a:pt x="2941" y="1545"/>
                    </a:lnTo>
                    <a:lnTo>
                      <a:pt x="2926" y="1591"/>
                    </a:lnTo>
                    <a:lnTo>
                      <a:pt x="2909" y="1636"/>
                    </a:lnTo>
                    <a:lnTo>
                      <a:pt x="2890" y="1681"/>
                    </a:lnTo>
                    <a:lnTo>
                      <a:pt x="2870" y="1724"/>
                    </a:lnTo>
                    <a:lnTo>
                      <a:pt x="2848" y="1765"/>
                    </a:lnTo>
                    <a:lnTo>
                      <a:pt x="2825" y="1805"/>
                    </a:lnTo>
                    <a:lnTo>
                      <a:pt x="2800" y="1844"/>
                    </a:lnTo>
                    <a:lnTo>
                      <a:pt x="2774" y="1881"/>
                    </a:lnTo>
                    <a:lnTo>
                      <a:pt x="2746" y="1916"/>
                    </a:lnTo>
                    <a:lnTo>
                      <a:pt x="2746" y="1916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3" name="Flowchart: Magnetic Disk 75"/>
              <p:cNvSpPr/>
              <p:nvPr/>
            </p:nvSpPr>
            <p:spPr>
              <a:xfrm>
                <a:off x="3181631" y="4023419"/>
                <a:ext cx="211092" cy="217445"/>
              </a:xfrm>
              <a:prstGeom prst="flowChartMagneticDisk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3000398" y="4501426"/>
            <a:ext cx="783411" cy="823128"/>
            <a:chOff x="2757530" y="4728746"/>
            <a:chExt cx="783411" cy="823128"/>
          </a:xfrm>
        </p:grpSpPr>
        <p:grpSp>
          <p:nvGrpSpPr>
            <p:cNvPr id="35" name="Group 34"/>
            <p:cNvGrpSpPr/>
            <p:nvPr/>
          </p:nvGrpSpPr>
          <p:grpSpPr>
            <a:xfrm>
              <a:off x="2826189" y="4728746"/>
              <a:ext cx="652775" cy="597242"/>
              <a:chOff x="6859373" y="2202229"/>
              <a:chExt cx="935037" cy="858838"/>
            </a:xfrm>
          </p:grpSpPr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59373" y="2202229"/>
                <a:ext cx="935037" cy="858838"/>
              </a:xfrm>
              <a:custGeom>
                <a:avLst/>
                <a:gdLst>
                  <a:gd name="T0" fmla="*/ 0 w 2945"/>
                  <a:gd name="T1" fmla="*/ 123 h 2705"/>
                  <a:gd name="T2" fmla="*/ 0 w 2945"/>
                  <a:gd name="T3" fmla="*/ 246 h 2705"/>
                  <a:gd name="T4" fmla="*/ 0 w 2945"/>
                  <a:gd name="T5" fmla="*/ 2705 h 2705"/>
                  <a:gd name="T6" fmla="*/ 2945 w 2945"/>
                  <a:gd name="T7" fmla="*/ 2705 h 2705"/>
                  <a:gd name="T8" fmla="*/ 2945 w 2945"/>
                  <a:gd name="T9" fmla="*/ 246 h 2705"/>
                  <a:gd name="T10" fmla="*/ 2945 w 2945"/>
                  <a:gd name="T11" fmla="*/ 123 h 2705"/>
                  <a:gd name="T12" fmla="*/ 2945 w 2945"/>
                  <a:gd name="T13" fmla="*/ 0 h 2705"/>
                  <a:gd name="T14" fmla="*/ 0 w 2945"/>
                  <a:gd name="T15" fmla="*/ 0 h 2705"/>
                  <a:gd name="T16" fmla="*/ 0 w 2945"/>
                  <a:gd name="T17" fmla="*/ 123 h 2705"/>
                  <a:gd name="T18" fmla="*/ 2821 w 2945"/>
                  <a:gd name="T19" fmla="*/ 2582 h 2705"/>
                  <a:gd name="T20" fmla="*/ 124 w 2945"/>
                  <a:gd name="T21" fmla="*/ 2582 h 2705"/>
                  <a:gd name="T22" fmla="*/ 124 w 2945"/>
                  <a:gd name="T23" fmla="*/ 369 h 2705"/>
                  <a:gd name="T24" fmla="*/ 2821 w 2945"/>
                  <a:gd name="T25" fmla="*/ 369 h 2705"/>
                  <a:gd name="T26" fmla="*/ 2821 w 2945"/>
                  <a:gd name="T27" fmla="*/ 2582 h 2705"/>
                  <a:gd name="T28" fmla="*/ 2821 w 2945"/>
                  <a:gd name="T29" fmla="*/ 123 h 2705"/>
                  <a:gd name="T30" fmla="*/ 2821 w 2945"/>
                  <a:gd name="T31" fmla="*/ 246 h 2705"/>
                  <a:gd name="T32" fmla="*/ 2699 w 2945"/>
                  <a:gd name="T33" fmla="*/ 246 h 2705"/>
                  <a:gd name="T34" fmla="*/ 2699 w 2945"/>
                  <a:gd name="T35" fmla="*/ 123 h 2705"/>
                  <a:gd name="T36" fmla="*/ 2821 w 2945"/>
                  <a:gd name="T37" fmla="*/ 123 h 2705"/>
                  <a:gd name="T38" fmla="*/ 2577 w 2945"/>
                  <a:gd name="T39" fmla="*/ 123 h 2705"/>
                  <a:gd name="T40" fmla="*/ 2577 w 2945"/>
                  <a:gd name="T41" fmla="*/ 246 h 2705"/>
                  <a:gd name="T42" fmla="*/ 2454 w 2945"/>
                  <a:gd name="T43" fmla="*/ 246 h 2705"/>
                  <a:gd name="T44" fmla="*/ 2454 w 2945"/>
                  <a:gd name="T45" fmla="*/ 123 h 2705"/>
                  <a:gd name="T46" fmla="*/ 2577 w 2945"/>
                  <a:gd name="T47" fmla="*/ 123 h 2705"/>
                  <a:gd name="T48" fmla="*/ 2331 w 2945"/>
                  <a:gd name="T49" fmla="*/ 123 h 2705"/>
                  <a:gd name="T50" fmla="*/ 2331 w 2945"/>
                  <a:gd name="T51" fmla="*/ 246 h 2705"/>
                  <a:gd name="T52" fmla="*/ 2208 w 2945"/>
                  <a:gd name="T53" fmla="*/ 246 h 2705"/>
                  <a:gd name="T54" fmla="*/ 2208 w 2945"/>
                  <a:gd name="T55" fmla="*/ 123 h 2705"/>
                  <a:gd name="T56" fmla="*/ 2331 w 2945"/>
                  <a:gd name="T57" fmla="*/ 123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45" h="2705">
                    <a:moveTo>
                      <a:pt x="0" y="123"/>
                    </a:moveTo>
                    <a:lnTo>
                      <a:pt x="0" y="246"/>
                    </a:lnTo>
                    <a:lnTo>
                      <a:pt x="0" y="2705"/>
                    </a:lnTo>
                    <a:lnTo>
                      <a:pt x="2945" y="2705"/>
                    </a:lnTo>
                    <a:lnTo>
                      <a:pt x="2945" y="246"/>
                    </a:lnTo>
                    <a:lnTo>
                      <a:pt x="2945" y="123"/>
                    </a:lnTo>
                    <a:lnTo>
                      <a:pt x="2945" y="0"/>
                    </a:lnTo>
                    <a:lnTo>
                      <a:pt x="0" y="0"/>
                    </a:lnTo>
                    <a:lnTo>
                      <a:pt x="0" y="123"/>
                    </a:lnTo>
                    <a:close/>
                    <a:moveTo>
                      <a:pt x="2821" y="2582"/>
                    </a:moveTo>
                    <a:lnTo>
                      <a:pt x="124" y="2582"/>
                    </a:lnTo>
                    <a:lnTo>
                      <a:pt x="124" y="369"/>
                    </a:lnTo>
                    <a:lnTo>
                      <a:pt x="2821" y="369"/>
                    </a:lnTo>
                    <a:lnTo>
                      <a:pt x="2821" y="2582"/>
                    </a:lnTo>
                    <a:close/>
                    <a:moveTo>
                      <a:pt x="2821" y="123"/>
                    </a:moveTo>
                    <a:lnTo>
                      <a:pt x="2821" y="246"/>
                    </a:lnTo>
                    <a:lnTo>
                      <a:pt x="2699" y="246"/>
                    </a:lnTo>
                    <a:lnTo>
                      <a:pt x="2699" y="123"/>
                    </a:lnTo>
                    <a:lnTo>
                      <a:pt x="2821" y="123"/>
                    </a:lnTo>
                    <a:close/>
                    <a:moveTo>
                      <a:pt x="2577" y="123"/>
                    </a:moveTo>
                    <a:lnTo>
                      <a:pt x="2577" y="246"/>
                    </a:lnTo>
                    <a:lnTo>
                      <a:pt x="2454" y="246"/>
                    </a:lnTo>
                    <a:lnTo>
                      <a:pt x="2454" y="123"/>
                    </a:lnTo>
                    <a:lnTo>
                      <a:pt x="2577" y="123"/>
                    </a:lnTo>
                    <a:close/>
                    <a:moveTo>
                      <a:pt x="2331" y="123"/>
                    </a:moveTo>
                    <a:lnTo>
                      <a:pt x="2331" y="246"/>
                    </a:lnTo>
                    <a:lnTo>
                      <a:pt x="2208" y="246"/>
                    </a:lnTo>
                    <a:lnTo>
                      <a:pt x="2208" y="123"/>
                    </a:lnTo>
                    <a:lnTo>
                      <a:pt x="2331" y="12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38" name="Group 37"/>
              <p:cNvGrpSpPr>
                <a:grpSpLocks noChangeAspect="1"/>
              </p:cNvGrpSpPr>
              <p:nvPr/>
            </p:nvGrpSpPr>
            <p:grpSpPr bwMode="auto">
              <a:xfrm>
                <a:off x="6965397" y="2527054"/>
                <a:ext cx="341167" cy="341167"/>
                <a:chOff x="2767" y="2994"/>
                <a:chExt cx="461" cy="461"/>
              </a:xfrm>
              <a:solidFill>
                <a:srgbClr val="737373"/>
              </a:solidFill>
            </p:grpSpPr>
            <p:sp>
              <p:nvSpPr>
                <p:cNvPr id="43" name="Freeform 80"/>
                <p:cNvSpPr>
                  <a:spLocks/>
                </p:cNvSpPr>
                <p:nvPr/>
              </p:nvSpPr>
              <p:spPr bwMode="auto">
                <a:xfrm>
                  <a:off x="2882" y="3130"/>
                  <a:ext cx="252" cy="210"/>
                </a:xfrm>
                <a:custGeom>
                  <a:avLst/>
                  <a:gdLst>
                    <a:gd name="T0" fmla="*/ 420 w 1260"/>
                    <a:gd name="T1" fmla="*/ 505 h 840"/>
                    <a:gd name="T2" fmla="*/ 210 w 1260"/>
                    <a:gd name="T3" fmla="*/ 336 h 840"/>
                    <a:gd name="T4" fmla="*/ 0 w 1260"/>
                    <a:gd name="T5" fmla="*/ 505 h 840"/>
                    <a:gd name="T6" fmla="*/ 420 w 1260"/>
                    <a:gd name="T7" fmla="*/ 840 h 840"/>
                    <a:gd name="T8" fmla="*/ 630 w 1260"/>
                    <a:gd name="T9" fmla="*/ 673 h 840"/>
                    <a:gd name="T10" fmla="*/ 1260 w 1260"/>
                    <a:gd name="T11" fmla="*/ 168 h 840"/>
                    <a:gd name="T12" fmla="*/ 1050 w 1260"/>
                    <a:gd name="T13" fmla="*/ 0 h 840"/>
                    <a:gd name="T14" fmla="*/ 420 w 1260"/>
                    <a:gd name="T15" fmla="*/ 505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60" h="840">
                      <a:moveTo>
                        <a:pt x="420" y="505"/>
                      </a:moveTo>
                      <a:lnTo>
                        <a:pt x="210" y="336"/>
                      </a:lnTo>
                      <a:lnTo>
                        <a:pt x="0" y="505"/>
                      </a:lnTo>
                      <a:lnTo>
                        <a:pt x="420" y="840"/>
                      </a:lnTo>
                      <a:lnTo>
                        <a:pt x="630" y="673"/>
                      </a:lnTo>
                      <a:lnTo>
                        <a:pt x="1260" y="168"/>
                      </a:lnTo>
                      <a:lnTo>
                        <a:pt x="1050" y="0"/>
                      </a:lnTo>
                      <a:lnTo>
                        <a:pt x="420" y="5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44" name="Freeform 81"/>
                <p:cNvSpPr>
                  <a:spLocks noEditPoints="1"/>
                </p:cNvSpPr>
                <p:nvPr/>
              </p:nvSpPr>
              <p:spPr bwMode="auto">
                <a:xfrm>
                  <a:off x="2767" y="2994"/>
                  <a:ext cx="461" cy="461"/>
                </a:xfrm>
                <a:custGeom>
                  <a:avLst/>
                  <a:gdLst>
                    <a:gd name="T0" fmla="*/ 1035 w 2305"/>
                    <a:gd name="T1" fmla="*/ 5 h 1844"/>
                    <a:gd name="T2" fmla="*/ 756 w 2305"/>
                    <a:gd name="T3" fmla="*/ 56 h 1844"/>
                    <a:gd name="T4" fmla="*/ 509 w 2305"/>
                    <a:gd name="T5" fmla="*/ 157 h 1844"/>
                    <a:gd name="T6" fmla="*/ 300 w 2305"/>
                    <a:gd name="T7" fmla="*/ 302 h 1844"/>
                    <a:gd name="T8" fmla="*/ 140 w 2305"/>
                    <a:gd name="T9" fmla="*/ 482 h 1844"/>
                    <a:gd name="T10" fmla="*/ 36 w 2305"/>
                    <a:gd name="T11" fmla="*/ 691 h 1844"/>
                    <a:gd name="T12" fmla="*/ 1 w 2305"/>
                    <a:gd name="T13" fmla="*/ 898 h 1844"/>
                    <a:gd name="T14" fmla="*/ 6 w 2305"/>
                    <a:gd name="T15" fmla="*/ 1017 h 1844"/>
                    <a:gd name="T16" fmla="*/ 70 w 2305"/>
                    <a:gd name="T17" fmla="*/ 1240 h 1844"/>
                    <a:gd name="T18" fmla="*/ 198 w 2305"/>
                    <a:gd name="T19" fmla="*/ 1438 h 1844"/>
                    <a:gd name="T20" fmla="*/ 378 w 2305"/>
                    <a:gd name="T21" fmla="*/ 1605 h 1844"/>
                    <a:gd name="T22" fmla="*/ 604 w 2305"/>
                    <a:gd name="T23" fmla="*/ 1733 h 1844"/>
                    <a:gd name="T24" fmla="*/ 865 w 2305"/>
                    <a:gd name="T25" fmla="*/ 1815 h 1844"/>
                    <a:gd name="T26" fmla="*/ 1123 w 2305"/>
                    <a:gd name="T27" fmla="*/ 1844 h 1844"/>
                    <a:gd name="T28" fmla="*/ 1270 w 2305"/>
                    <a:gd name="T29" fmla="*/ 1840 h 1844"/>
                    <a:gd name="T30" fmla="*/ 1549 w 2305"/>
                    <a:gd name="T31" fmla="*/ 1788 h 1844"/>
                    <a:gd name="T32" fmla="*/ 1796 w 2305"/>
                    <a:gd name="T33" fmla="*/ 1687 h 1844"/>
                    <a:gd name="T34" fmla="*/ 2005 w 2305"/>
                    <a:gd name="T35" fmla="*/ 1542 h 1844"/>
                    <a:gd name="T36" fmla="*/ 2166 w 2305"/>
                    <a:gd name="T37" fmla="*/ 1362 h 1844"/>
                    <a:gd name="T38" fmla="*/ 2269 w 2305"/>
                    <a:gd name="T39" fmla="*/ 1153 h 1844"/>
                    <a:gd name="T40" fmla="*/ 2305 w 2305"/>
                    <a:gd name="T41" fmla="*/ 946 h 1844"/>
                    <a:gd name="T42" fmla="*/ 2299 w 2305"/>
                    <a:gd name="T43" fmla="*/ 827 h 1844"/>
                    <a:gd name="T44" fmla="*/ 2235 w 2305"/>
                    <a:gd name="T45" fmla="*/ 605 h 1844"/>
                    <a:gd name="T46" fmla="*/ 2108 w 2305"/>
                    <a:gd name="T47" fmla="*/ 406 h 1844"/>
                    <a:gd name="T48" fmla="*/ 1928 w 2305"/>
                    <a:gd name="T49" fmla="*/ 239 h 1844"/>
                    <a:gd name="T50" fmla="*/ 1701 w 2305"/>
                    <a:gd name="T51" fmla="*/ 111 h 1844"/>
                    <a:gd name="T52" fmla="*/ 1440 w 2305"/>
                    <a:gd name="T53" fmla="*/ 29 h 1844"/>
                    <a:gd name="T54" fmla="*/ 1183 w 2305"/>
                    <a:gd name="T55" fmla="*/ 0 h 1844"/>
                    <a:gd name="T56" fmla="*/ 1830 w 2305"/>
                    <a:gd name="T57" fmla="*/ 1520 h 1844"/>
                    <a:gd name="T58" fmla="*/ 1634 w 2305"/>
                    <a:gd name="T59" fmla="*/ 1632 h 1844"/>
                    <a:gd name="T60" fmla="*/ 1405 w 2305"/>
                    <a:gd name="T61" fmla="*/ 1704 h 1844"/>
                    <a:gd name="T62" fmla="*/ 1153 w 2305"/>
                    <a:gd name="T63" fmla="*/ 1729 h 1844"/>
                    <a:gd name="T64" fmla="*/ 950 w 2305"/>
                    <a:gd name="T65" fmla="*/ 1713 h 1844"/>
                    <a:gd name="T66" fmla="*/ 715 w 2305"/>
                    <a:gd name="T67" fmla="*/ 1650 h 1844"/>
                    <a:gd name="T68" fmla="*/ 511 w 2305"/>
                    <a:gd name="T69" fmla="*/ 1545 h 1844"/>
                    <a:gd name="T70" fmla="*/ 375 w 2305"/>
                    <a:gd name="T71" fmla="*/ 1436 h 1844"/>
                    <a:gd name="T72" fmla="*/ 244 w 2305"/>
                    <a:gd name="T73" fmla="*/ 1272 h 1844"/>
                    <a:gd name="T74" fmla="*/ 165 w 2305"/>
                    <a:gd name="T75" fmla="*/ 1085 h 1844"/>
                    <a:gd name="T76" fmla="*/ 145 w 2305"/>
                    <a:gd name="T77" fmla="*/ 923 h 1844"/>
                    <a:gd name="T78" fmla="*/ 176 w 2305"/>
                    <a:gd name="T79" fmla="*/ 720 h 1844"/>
                    <a:gd name="T80" fmla="*/ 266 w 2305"/>
                    <a:gd name="T81" fmla="*/ 537 h 1844"/>
                    <a:gd name="T82" fmla="*/ 406 w 2305"/>
                    <a:gd name="T83" fmla="*/ 379 h 1844"/>
                    <a:gd name="T84" fmla="*/ 550 w 2305"/>
                    <a:gd name="T85" fmla="*/ 275 h 1844"/>
                    <a:gd name="T86" fmla="*/ 760 w 2305"/>
                    <a:gd name="T87" fmla="*/ 178 h 1844"/>
                    <a:gd name="T88" fmla="*/ 999 w 2305"/>
                    <a:gd name="T89" fmla="*/ 124 h 1844"/>
                    <a:gd name="T90" fmla="*/ 1205 w 2305"/>
                    <a:gd name="T91" fmla="*/ 116 h 1844"/>
                    <a:gd name="T92" fmla="*/ 1453 w 2305"/>
                    <a:gd name="T93" fmla="*/ 151 h 1844"/>
                    <a:gd name="T94" fmla="*/ 1675 w 2305"/>
                    <a:gd name="T95" fmla="*/ 232 h 1844"/>
                    <a:gd name="T96" fmla="*/ 1865 w 2305"/>
                    <a:gd name="T97" fmla="*/ 351 h 1844"/>
                    <a:gd name="T98" fmla="*/ 1989 w 2305"/>
                    <a:gd name="T99" fmla="*/ 471 h 1844"/>
                    <a:gd name="T100" fmla="*/ 2100 w 2305"/>
                    <a:gd name="T101" fmla="*/ 644 h 1844"/>
                    <a:gd name="T102" fmla="*/ 2155 w 2305"/>
                    <a:gd name="T103" fmla="*/ 839 h 1844"/>
                    <a:gd name="T104" fmla="*/ 2155 w 2305"/>
                    <a:gd name="T105" fmla="*/ 1005 h 1844"/>
                    <a:gd name="T106" fmla="*/ 2100 w 2305"/>
                    <a:gd name="T107" fmla="*/ 1200 h 1844"/>
                    <a:gd name="T108" fmla="*/ 1989 w 2305"/>
                    <a:gd name="T109" fmla="*/ 1373 h 1844"/>
                    <a:gd name="T110" fmla="*/ 1865 w 2305"/>
                    <a:gd name="T111" fmla="*/ 1493 h 1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305" h="1844">
                      <a:moveTo>
                        <a:pt x="1153" y="0"/>
                      </a:moveTo>
                      <a:lnTo>
                        <a:pt x="1153" y="0"/>
                      </a:lnTo>
                      <a:lnTo>
                        <a:pt x="1123" y="0"/>
                      </a:lnTo>
                      <a:lnTo>
                        <a:pt x="1094" y="1"/>
                      </a:lnTo>
                      <a:lnTo>
                        <a:pt x="1035" y="5"/>
                      </a:lnTo>
                      <a:lnTo>
                        <a:pt x="978" y="11"/>
                      </a:lnTo>
                      <a:lnTo>
                        <a:pt x="920" y="19"/>
                      </a:lnTo>
                      <a:lnTo>
                        <a:pt x="865" y="29"/>
                      </a:lnTo>
                      <a:lnTo>
                        <a:pt x="810" y="41"/>
                      </a:lnTo>
                      <a:lnTo>
                        <a:pt x="756" y="56"/>
                      </a:lnTo>
                      <a:lnTo>
                        <a:pt x="704" y="72"/>
                      </a:lnTo>
                      <a:lnTo>
                        <a:pt x="654" y="91"/>
                      </a:lnTo>
                      <a:lnTo>
                        <a:pt x="604" y="111"/>
                      </a:lnTo>
                      <a:lnTo>
                        <a:pt x="555" y="133"/>
                      </a:lnTo>
                      <a:lnTo>
                        <a:pt x="509" y="157"/>
                      </a:lnTo>
                      <a:lnTo>
                        <a:pt x="464" y="183"/>
                      </a:lnTo>
                      <a:lnTo>
                        <a:pt x="420" y="210"/>
                      </a:lnTo>
                      <a:lnTo>
                        <a:pt x="378" y="239"/>
                      </a:lnTo>
                      <a:lnTo>
                        <a:pt x="338" y="270"/>
                      </a:lnTo>
                      <a:lnTo>
                        <a:pt x="300" y="302"/>
                      </a:lnTo>
                      <a:lnTo>
                        <a:pt x="264" y="335"/>
                      </a:lnTo>
                      <a:lnTo>
                        <a:pt x="230" y="370"/>
                      </a:lnTo>
                      <a:lnTo>
                        <a:pt x="198" y="406"/>
                      </a:lnTo>
                      <a:lnTo>
                        <a:pt x="168" y="444"/>
                      </a:lnTo>
                      <a:lnTo>
                        <a:pt x="140" y="482"/>
                      </a:lnTo>
                      <a:lnTo>
                        <a:pt x="114" y="522"/>
                      </a:lnTo>
                      <a:lnTo>
                        <a:pt x="91" y="563"/>
                      </a:lnTo>
                      <a:lnTo>
                        <a:pt x="70" y="605"/>
                      </a:lnTo>
                      <a:lnTo>
                        <a:pt x="53" y="648"/>
                      </a:lnTo>
                      <a:lnTo>
                        <a:pt x="36" y="691"/>
                      </a:lnTo>
                      <a:lnTo>
                        <a:pt x="24" y="736"/>
                      </a:lnTo>
                      <a:lnTo>
                        <a:pt x="14" y="781"/>
                      </a:lnTo>
                      <a:lnTo>
                        <a:pt x="6" y="827"/>
                      </a:lnTo>
                      <a:lnTo>
                        <a:pt x="3" y="874"/>
                      </a:lnTo>
                      <a:lnTo>
                        <a:pt x="1" y="898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1" y="946"/>
                      </a:lnTo>
                      <a:lnTo>
                        <a:pt x="3" y="970"/>
                      </a:lnTo>
                      <a:lnTo>
                        <a:pt x="6" y="1017"/>
                      </a:lnTo>
                      <a:lnTo>
                        <a:pt x="14" y="1063"/>
                      </a:lnTo>
                      <a:lnTo>
                        <a:pt x="24" y="1108"/>
                      </a:lnTo>
                      <a:lnTo>
                        <a:pt x="36" y="1153"/>
                      </a:lnTo>
                      <a:lnTo>
                        <a:pt x="53" y="1197"/>
                      </a:lnTo>
                      <a:lnTo>
                        <a:pt x="70" y="1240"/>
                      </a:lnTo>
                      <a:lnTo>
                        <a:pt x="91" y="1281"/>
                      </a:lnTo>
                      <a:lnTo>
                        <a:pt x="114" y="1322"/>
                      </a:lnTo>
                      <a:lnTo>
                        <a:pt x="140" y="1362"/>
                      </a:lnTo>
                      <a:lnTo>
                        <a:pt x="168" y="1401"/>
                      </a:lnTo>
                      <a:lnTo>
                        <a:pt x="198" y="1438"/>
                      </a:lnTo>
                      <a:lnTo>
                        <a:pt x="230" y="1474"/>
                      </a:lnTo>
                      <a:lnTo>
                        <a:pt x="264" y="1509"/>
                      </a:lnTo>
                      <a:lnTo>
                        <a:pt x="300" y="1542"/>
                      </a:lnTo>
                      <a:lnTo>
                        <a:pt x="338" y="1574"/>
                      </a:lnTo>
                      <a:lnTo>
                        <a:pt x="378" y="1605"/>
                      </a:lnTo>
                      <a:lnTo>
                        <a:pt x="420" y="1634"/>
                      </a:lnTo>
                      <a:lnTo>
                        <a:pt x="464" y="1661"/>
                      </a:lnTo>
                      <a:lnTo>
                        <a:pt x="509" y="1687"/>
                      </a:lnTo>
                      <a:lnTo>
                        <a:pt x="555" y="1711"/>
                      </a:lnTo>
                      <a:lnTo>
                        <a:pt x="604" y="1733"/>
                      </a:lnTo>
                      <a:lnTo>
                        <a:pt x="654" y="1753"/>
                      </a:lnTo>
                      <a:lnTo>
                        <a:pt x="704" y="1772"/>
                      </a:lnTo>
                      <a:lnTo>
                        <a:pt x="756" y="1788"/>
                      </a:lnTo>
                      <a:lnTo>
                        <a:pt x="810" y="1803"/>
                      </a:lnTo>
                      <a:lnTo>
                        <a:pt x="865" y="1815"/>
                      </a:lnTo>
                      <a:lnTo>
                        <a:pt x="920" y="1826"/>
                      </a:lnTo>
                      <a:lnTo>
                        <a:pt x="978" y="1834"/>
                      </a:lnTo>
                      <a:lnTo>
                        <a:pt x="1035" y="1840"/>
                      </a:lnTo>
                      <a:lnTo>
                        <a:pt x="1094" y="1843"/>
                      </a:lnTo>
                      <a:lnTo>
                        <a:pt x="1123" y="1844"/>
                      </a:lnTo>
                      <a:lnTo>
                        <a:pt x="1153" y="1844"/>
                      </a:lnTo>
                      <a:lnTo>
                        <a:pt x="1153" y="1844"/>
                      </a:lnTo>
                      <a:lnTo>
                        <a:pt x="1183" y="1844"/>
                      </a:lnTo>
                      <a:lnTo>
                        <a:pt x="1213" y="1843"/>
                      </a:lnTo>
                      <a:lnTo>
                        <a:pt x="1270" y="1840"/>
                      </a:lnTo>
                      <a:lnTo>
                        <a:pt x="1328" y="1834"/>
                      </a:lnTo>
                      <a:lnTo>
                        <a:pt x="1385" y="1826"/>
                      </a:lnTo>
                      <a:lnTo>
                        <a:pt x="1440" y="1815"/>
                      </a:lnTo>
                      <a:lnTo>
                        <a:pt x="1495" y="1803"/>
                      </a:lnTo>
                      <a:lnTo>
                        <a:pt x="1549" y="1788"/>
                      </a:lnTo>
                      <a:lnTo>
                        <a:pt x="1601" y="1772"/>
                      </a:lnTo>
                      <a:lnTo>
                        <a:pt x="1653" y="1753"/>
                      </a:lnTo>
                      <a:lnTo>
                        <a:pt x="1701" y="1733"/>
                      </a:lnTo>
                      <a:lnTo>
                        <a:pt x="1750" y="1711"/>
                      </a:lnTo>
                      <a:lnTo>
                        <a:pt x="1796" y="1687"/>
                      </a:lnTo>
                      <a:lnTo>
                        <a:pt x="1843" y="1661"/>
                      </a:lnTo>
                      <a:lnTo>
                        <a:pt x="1885" y="1634"/>
                      </a:lnTo>
                      <a:lnTo>
                        <a:pt x="1928" y="1605"/>
                      </a:lnTo>
                      <a:lnTo>
                        <a:pt x="1968" y="1574"/>
                      </a:lnTo>
                      <a:lnTo>
                        <a:pt x="2005" y="1542"/>
                      </a:lnTo>
                      <a:lnTo>
                        <a:pt x="2041" y="1509"/>
                      </a:lnTo>
                      <a:lnTo>
                        <a:pt x="2076" y="1474"/>
                      </a:lnTo>
                      <a:lnTo>
                        <a:pt x="2108" y="1438"/>
                      </a:lnTo>
                      <a:lnTo>
                        <a:pt x="2138" y="1401"/>
                      </a:lnTo>
                      <a:lnTo>
                        <a:pt x="2166" y="1362"/>
                      </a:lnTo>
                      <a:lnTo>
                        <a:pt x="2191" y="1322"/>
                      </a:lnTo>
                      <a:lnTo>
                        <a:pt x="2214" y="1281"/>
                      </a:lnTo>
                      <a:lnTo>
                        <a:pt x="2235" y="1240"/>
                      </a:lnTo>
                      <a:lnTo>
                        <a:pt x="2253" y="1197"/>
                      </a:lnTo>
                      <a:lnTo>
                        <a:pt x="2269" y="1153"/>
                      </a:lnTo>
                      <a:lnTo>
                        <a:pt x="2281" y="1108"/>
                      </a:lnTo>
                      <a:lnTo>
                        <a:pt x="2291" y="1063"/>
                      </a:lnTo>
                      <a:lnTo>
                        <a:pt x="2299" y="1017"/>
                      </a:lnTo>
                      <a:lnTo>
                        <a:pt x="2304" y="970"/>
                      </a:lnTo>
                      <a:lnTo>
                        <a:pt x="2305" y="946"/>
                      </a:lnTo>
                      <a:lnTo>
                        <a:pt x="2305" y="923"/>
                      </a:lnTo>
                      <a:lnTo>
                        <a:pt x="2305" y="923"/>
                      </a:lnTo>
                      <a:lnTo>
                        <a:pt x="2305" y="898"/>
                      </a:lnTo>
                      <a:lnTo>
                        <a:pt x="2304" y="874"/>
                      </a:lnTo>
                      <a:lnTo>
                        <a:pt x="2299" y="827"/>
                      </a:lnTo>
                      <a:lnTo>
                        <a:pt x="2291" y="781"/>
                      </a:lnTo>
                      <a:lnTo>
                        <a:pt x="2281" y="736"/>
                      </a:lnTo>
                      <a:lnTo>
                        <a:pt x="2269" y="691"/>
                      </a:lnTo>
                      <a:lnTo>
                        <a:pt x="2253" y="648"/>
                      </a:lnTo>
                      <a:lnTo>
                        <a:pt x="2235" y="605"/>
                      </a:lnTo>
                      <a:lnTo>
                        <a:pt x="2214" y="563"/>
                      </a:lnTo>
                      <a:lnTo>
                        <a:pt x="2191" y="522"/>
                      </a:lnTo>
                      <a:lnTo>
                        <a:pt x="2166" y="482"/>
                      </a:lnTo>
                      <a:lnTo>
                        <a:pt x="2138" y="444"/>
                      </a:lnTo>
                      <a:lnTo>
                        <a:pt x="2108" y="406"/>
                      </a:lnTo>
                      <a:lnTo>
                        <a:pt x="2076" y="370"/>
                      </a:lnTo>
                      <a:lnTo>
                        <a:pt x="2041" y="335"/>
                      </a:lnTo>
                      <a:lnTo>
                        <a:pt x="2005" y="302"/>
                      </a:lnTo>
                      <a:lnTo>
                        <a:pt x="1968" y="270"/>
                      </a:lnTo>
                      <a:lnTo>
                        <a:pt x="1928" y="239"/>
                      </a:lnTo>
                      <a:lnTo>
                        <a:pt x="1885" y="210"/>
                      </a:lnTo>
                      <a:lnTo>
                        <a:pt x="1843" y="183"/>
                      </a:lnTo>
                      <a:lnTo>
                        <a:pt x="1796" y="157"/>
                      </a:lnTo>
                      <a:lnTo>
                        <a:pt x="1750" y="133"/>
                      </a:lnTo>
                      <a:lnTo>
                        <a:pt x="1701" y="111"/>
                      </a:lnTo>
                      <a:lnTo>
                        <a:pt x="1653" y="91"/>
                      </a:lnTo>
                      <a:lnTo>
                        <a:pt x="1601" y="72"/>
                      </a:lnTo>
                      <a:lnTo>
                        <a:pt x="1549" y="56"/>
                      </a:lnTo>
                      <a:lnTo>
                        <a:pt x="1495" y="41"/>
                      </a:lnTo>
                      <a:lnTo>
                        <a:pt x="1440" y="29"/>
                      </a:lnTo>
                      <a:lnTo>
                        <a:pt x="1385" y="19"/>
                      </a:lnTo>
                      <a:lnTo>
                        <a:pt x="1328" y="11"/>
                      </a:lnTo>
                      <a:lnTo>
                        <a:pt x="1270" y="5"/>
                      </a:lnTo>
                      <a:lnTo>
                        <a:pt x="1213" y="1"/>
                      </a:lnTo>
                      <a:lnTo>
                        <a:pt x="1183" y="0"/>
                      </a:lnTo>
                      <a:lnTo>
                        <a:pt x="1153" y="0"/>
                      </a:lnTo>
                      <a:lnTo>
                        <a:pt x="1153" y="0"/>
                      </a:lnTo>
                      <a:close/>
                      <a:moveTo>
                        <a:pt x="1865" y="1493"/>
                      </a:moveTo>
                      <a:lnTo>
                        <a:pt x="1865" y="1493"/>
                      </a:lnTo>
                      <a:lnTo>
                        <a:pt x="1830" y="1520"/>
                      </a:lnTo>
                      <a:lnTo>
                        <a:pt x="1794" y="1545"/>
                      </a:lnTo>
                      <a:lnTo>
                        <a:pt x="1756" y="1569"/>
                      </a:lnTo>
                      <a:lnTo>
                        <a:pt x="1716" y="1591"/>
                      </a:lnTo>
                      <a:lnTo>
                        <a:pt x="1675" y="1612"/>
                      </a:lnTo>
                      <a:lnTo>
                        <a:pt x="1634" y="1632"/>
                      </a:lnTo>
                      <a:lnTo>
                        <a:pt x="1590" y="1650"/>
                      </a:lnTo>
                      <a:lnTo>
                        <a:pt x="1545" y="1666"/>
                      </a:lnTo>
                      <a:lnTo>
                        <a:pt x="1499" y="1680"/>
                      </a:lnTo>
                      <a:lnTo>
                        <a:pt x="1453" y="1693"/>
                      </a:lnTo>
                      <a:lnTo>
                        <a:pt x="1405" y="1704"/>
                      </a:lnTo>
                      <a:lnTo>
                        <a:pt x="1356" y="1713"/>
                      </a:lnTo>
                      <a:lnTo>
                        <a:pt x="1306" y="1720"/>
                      </a:lnTo>
                      <a:lnTo>
                        <a:pt x="1256" y="1725"/>
                      </a:lnTo>
                      <a:lnTo>
                        <a:pt x="1205" y="1728"/>
                      </a:lnTo>
                      <a:lnTo>
                        <a:pt x="1153" y="1729"/>
                      </a:lnTo>
                      <a:lnTo>
                        <a:pt x="1153" y="1729"/>
                      </a:lnTo>
                      <a:lnTo>
                        <a:pt x="1101" y="1728"/>
                      </a:lnTo>
                      <a:lnTo>
                        <a:pt x="1050" y="1725"/>
                      </a:lnTo>
                      <a:lnTo>
                        <a:pt x="999" y="1720"/>
                      </a:lnTo>
                      <a:lnTo>
                        <a:pt x="950" y="1713"/>
                      </a:lnTo>
                      <a:lnTo>
                        <a:pt x="901" y="1704"/>
                      </a:lnTo>
                      <a:lnTo>
                        <a:pt x="853" y="1693"/>
                      </a:lnTo>
                      <a:lnTo>
                        <a:pt x="806" y="1680"/>
                      </a:lnTo>
                      <a:lnTo>
                        <a:pt x="760" y="1666"/>
                      </a:lnTo>
                      <a:lnTo>
                        <a:pt x="715" y="1650"/>
                      </a:lnTo>
                      <a:lnTo>
                        <a:pt x="673" y="1632"/>
                      </a:lnTo>
                      <a:lnTo>
                        <a:pt x="630" y="1612"/>
                      </a:lnTo>
                      <a:lnTo>
                        <a:pt x="589" y="1591"/>
                      </a:lnTo>
                      <a:lnTo>
                        <a:pt x="550" y="1569"/>
                      </a:lnTo>
                      <a:lnTo>
                        <a:pt x="511" y="1545"/>
                      </a:lnTo>
                      <a:lnTo>
                        <a:pt x="475" y="1520"/>
                      </a:lnTo>
                      <a:lnTo>
                        <a:pt x="440" y="1493"/>
                      </a:lnTo>
                      <a:lnTo>
                        <a:pt x="440" y="1493"/>
                      </a:lnTo>
                      <a:lnTo>
                        <a:pt x="406" y="1465"/>
                      </a:lnTo>
                      <a:lnTo>
                        <a:pt x="375" y="1436"/>
                      </a:lnTo>
                      <a:lnTo>
                        <a:pt x="345" y="1405"/>
                      </a:lnTo>
                      <a:lnTo>
                        <a:pt x="316" y="1373"/>
                      </a:lnTo>
                      <a:lnTo>
                        <a:pt x="290" y="1341"/>
                      </a:lnTo>
                      <a:lnTo>
                        <a:pt x="266" y="1307"/>
                      </a:lnTo>
                      <a:lnTo>
                        <a:pt x="244" y="1272"/>
                      </a:lnTo>
                      <a:lnTo>
                        <a:pt x="224" y="1237"/>
                      </a:lnTo>
                      <a:lnTo>
                        <a:pt x="206" y="1200"/>
                      </a:lnTo>
                      <a:lnTo>
                        <a:pt x="190" y="1162"/>
                      </a:lnTo>
                      <a:lnTo>
                        <a:pt x="176" y="1124"/>
                      </a:lnTo>
                      <a:lnTo>
                        <a:pt x="165" y="1085"/>
                      </a:lnTo>
                      <a:lnTo>
                        <a:pt x="156" y="1045"/>
                      </a:lnTo>
                      <a:lnTo>
                        <a:pt x="150" y="1005"/>
                      </a:lnTo>
                      <a:lnTo>
                        <a:pt x="146" y="964"/>
                      </a:lnTo>
                      <a:lnTo>
                        <a:pt x="145" y="923"/>
                      </a:lnTo>
                      <a:lnTo>
                        <a:pt x="145" y="923"/>
                      </a:lnTo>
                      <a:lnTo>
                        <a:pt x="146" y="880"/>
                      </a:lnTo>
                      <a:lnTo>
                        <a:pt x="150" y="839"/>
                      </a:lnTo>
                      <a:lnTo>
                        <a:pt x="156" y="799"/>
                      </a:lnTo>
                      <a:lnTo>
                        <a:pt x="165" y="759"/>
                      </a:lnTo>
                      <a:lnTo>
                        <a:pt x="176" y="720"/>
                      </a:lnTo>
                      <a:lnTo>
                        <a:pt x="190" y="682"/>
                      </a:lnTo>
                      <a:lnTo>
                        <a:pt x="206" y="644"/>
                      </a:lnTo>
                      <a:lnTo>
                        <a:pt x="224" y="608"/>
                      </a:lnTo>
                      <a:lnTo>
                        <a:pt x="244" y="572"/>
                      </a:lnTo>
                      <a:lnTo>
                        <a:pt x="266" y="537"/>
                      </a:lnTo>
                      <a:lnTo>
                        <a:pt x="290" y="503"/>
                      </a:lnTo>
                      <a:lnTo>
                        <a:pt x="316" y="471"/>
                      </a:lnTo>
                      <a:lnTo>
                        <a:pt x="345" y="439"/>
                      </a:lnTo>
                      <a:lnTo>
                        <a:pt x="375" y="409"/>
                      </a:lnTo>
                      <a:lnTo>
                        <a:pt x="406" y="379"/>
                      </a:lnTo>
                      <a:lnTo>
                        <a:pt x="440" y="351"/>
                      </a:lnTo>
                      <a:lnTo>
                        <a:pt x="440" y="351"/>
                      </a:lnTo>
                      <a:lnTo>
                        <a:pt x="475" y="325"/>
                      </a:lnTo>
                      <a:lnTo>
                        <a:pt x="511" y="299"/>
                      </a:lnTo>
                      <a:lnTo>
                        <a:pt x="550" y="275"/>
                      </a:lnTo>
                      <a:lnTo>
                        <a:pt x="589" y="253"/>
                      </a:lnTo>
                      <a:lnTo>
                        <a:pt x="630" y="232"/>
                      </a:lnTo>
                      <a:lnTo>
                        <a:pt x="673" y="212"/>
                      </a:lnTo>
                      <a:lnTo>
                        <a:pt x="715" y="195"/>
                      </a:lnTo>
                      <a:lnTo>
                        <a:pt x="760" y="178"/>
                      </a:lnTo>
                      <a:lnTo>
                        <a:pt x="806" y="164"/>
                      </a:lnTo>
                      <a:lnTo>
                        <a:pt x="853" y="151"/>
                      </a:lnTo>
                      <a:lnTo>
                        <a:pt x="901" y="140"/>
                      </a:lnTo>
                      <a:lnTo>
                        <a:pt x="950" y="131"/>
                      </a:lnTo>
                      <a:lnTo>
                        <a:pt x="999" y="124"/>
                      </a:lnTo>
                      <a:lnTo>
                        <a:pt x="1050" y="119"/>
                      </a:lnTo>
                      <a:lnTo>
                        <a:pt x="1101" y="116"/>
                      </a:lnTo>
                      <a:lnTo>
                        <a:pt x="1153" y="115"/>
                      </a:lnTo>
                      <a:lnTo>
                        <a:pt x="1153" y="115"/>
                      </a:lnTo>
                      <a:lnTo>
                        <a:pt x="1205" y="116"/>
                      </a:lnTo>
                      <a:lnTo>
                        <a:pt x="1256" y="119"/>
                      </a:lnTo>
                      <a:lnTo>
                        <a:pt x="1306" y="124"/>
                      </a:lnTo>
                      <a:lnTo>
                        <a:pt x="1356" y="131"/>
                      </a:lnTo>
                      <a:lnTo>
                        <a:pt x="1405" y="140"/>
                      </a:lnTo>
                      <a:lnTo>
                        <a:pt x="1453" y="151"/>
                      </a:lnTo>
                      <a:lnTo>
                        <a:pt x="1499" y="164"/>
                      </a:lnTo>
                      <a:lnTo>
                        <a:pt x="1545" y="178"/>
                      </a:lnTo>
                      <a:lnTo>
                        <a:pt x="1590" y="195"/>
                      </a:lnTo>
                      <a:lnTo>
                        <a:pt x="1634" y="212"/>
                      </a:lnTo>
                      <a:lnTo>
                        <a:pt x="1675" y="232"/>
                      </a:lnTo>
                      <a:lnTo>
                        <a:pt x="1716" y="253"/>
                      </a:lnTo>
                      <a:lnTo>
                        <a:pt x="1756" y="275"/>
                      </a:lnTo>
                      <a:lnTo>
                        <a:pt x="1794" y="299"/>
                      </a:lnTo>
                      <a:lnTo>
                        <a:pt x="1830" y="325"/>
                      </a:lnTo>
                      <a:lnTo>
                        <a:pt x="1865" y="351"/>
                      </a:lnTo>
                      <a:lnTo>
                        <a:pt x="1865" y="351"/>
                      </a:lnTo>
                      <a:lnTo>
                        <a:pt x="1899" y="379"/>
                      </a:lnTo>
                      <a:lnTo>
                        <a:pt x="1930" y="409"/>
                      </a:lnTo>
                      <a:lnTo>
                        <a:pt x="1960" y="439"/>
                      </a:lnTo>
                      <a:lnTo>
                        <a:pt x="1989" y="471"/>
                      </a:lnTo>
                      <a:lnTo>
                        <a:pt x="2015" y="503"/>
                      </a:lnTo>
                      <a:lnTo>
                        <a:pt x="2039" y="537"/>
                      </a:lnTo>
                      <a:lnTo>
                        <a:pt x="2061" y="572"/>
                      </a:lnTo>
                      <a:lnTo>
                        <a:pt x="2081" y="608"/>
                      </a:lnTo>
                      <a:lnTo>
                        <a:pt x="2100" y="644"/>
                      </a:lnTo>
                      <a:lnTo>
                        <a:pt x="2115" y="682"/>
                      </a:lnTo>
                      <a:lnTo>
                        <a:pt x="2129" y="720"/>
                      </a:lnTo>
                      <a:lnTo>
                        <a:pt x="2140" y="759"/>
                      </a:lnTo>
                      <a:lnTo>
                        <a:pt x="2149" y="799"/>
                      </a:lnTo>
                      <a:lnTo>
                        <a:pt x="2155" y="839"/>
                      </a:lnTo>
                      <a:lnTo>
                        <a:pt x="2160" y="880"/>
                      </a:lnTo>
                      <a:lnTo>
                        <a:pt x="2161" y="923"/>
                      </a:lnTo>
                      <a:lnTo>
                        <a:pt x="2161" y="923"/>
                      </a:lnTo>
                      <a:lnTo>
                        <a:pt x="2160" y="964"/>
                      </a:lnTo>
                      <a:lnTo>
                        <a:pt x="2155" y="1005"/>
                      </a:lnTo>
                      <a:lnTo>
                        <a:pt x="2149" y="1045"/>
                      </a:lnTo>
                      <a:lnTo>
                        <a:pt x="2140" y="1085"/>
                      </a:lnTo>
                      <a:lnTo>
                        <a:pt x="2129" y="1124"/>
                      </a:lnTo>
                      <a:lnTo>
                        <a:pt x="2115" y="1162"/>
                      </a:lnTo>
                      <a:lnTo>
                        <a:pt x="2100" y="1200"/>
                      </a:lnTo>
                      <a:lnTo>
                        <a:pt x="2081" y="1237"/>
                      </a:lnTo>
                      <a:lnTo>
                        <a:pt x="2061" y="1272"/>
                      </a:lnTo>
                      <a:lnTo>
                        <a:pt x="2039" y="1307"/>
                      </a:lnTo>
                      <a:lnTo>
                        <a:pt x="2015" y="1341"/>
                      </a:lnTo>
                      <a:lnTo>
                        <a:pt x="1989" y="1373"/>
                      </a:lnTo>
                      <a:lnTo>
                        <a:pt x="1960" y="1405"/>
                      </a:lnTo>
                      <a:lnTo>
                        <a:pt x="1930" y="1436"/>
                      </a:lnTo>
                      <a:lnTo>
                        <a:pt x="1899" y="1465"/>
                      </a:lnTo>
                      <a:lnTo>
                        <a:pt x="1865" y="1493"/>
                      </a:lnTo>
                      <a:lnTo>
                        <a:pt x="1865" y="14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9" name="Group 84"/>
              <p:cNvGrpSpPr>
                <a:grpSpLocks noChangeAspect="1"/>
              </p:cNvGrpSpPr>
              <p:nvPr/>
            </p:nvGrpSpPr>
            <p:grpSpPr bwMode="auto">
              <a:xfrm>
                <a:off x="7322106" y="2527054"/>
                <a:ext cx="365418" cy="308804"/>
                <a:chOff x="3598" y="2925"/>
                <a:chExt cx="639" cy="540"/>
              </a:xfrm>
              <a:solidFill>
                <a:srgbClr val="737373"/>
              </a:solidFill>
            </p:grpSpPr>
            <p:sp>
              <p:nvSpPr>
                <p:cNvPr id="40" name="Freeform 205"/>
                <p:cNvSpPr>
                  <a:spLocks noEditPoints="1"/>
                </p:cNvSpPr>
                <p:nvPr/>
              </p:nvSpPr>
              <p:spPr bwMode="auto">
                <a:xfrm>
                  <a:off x="3598" y="2925"/>
                  <a:ext cx="639" cy="540"/>
                </a:xfrm>
                <a:custGeom>
                  <a:avLst/>
                  <a:gdLst>
                    <a:gd name="T0" fmla="*/ 1598 w 3195"/>
                    <a:gd name="T1" fmla="*/ 0 h 2700"/>
                    <a:gd name="T2" fmla="*/ 0 w 3195"/>
                    <a:gd name="T3" fmla="*/ 2700 h 2700"/>
                    <a:gd name="T4" fmla="*/ 3195 w 3195"/>
                    <a:gd name="T5" fmla="*/ 2700 h 2700"/>
                    <a:gd name="T6" fmla="*/ 1598 w 3195"/>
                    <a:gd name="T7" fmla="*/ 0 h 2700"/>
                    <a:gd name="T8" fmla="*/ 1598 w 3195"/>
                    <a:gd name="T9" fmla="*/ 241 h 2700"/>
                    <a:gd name="T10" fmla="*/ 2980 w 3195"/>
                    <a:gd name="T11" fmla="*/ 2577 h 2700"/>
                    <a:gd name="T12" fmla="*/ 215 w 3195"/>
                    <a:gd name="T13" fmla="*/ 2577 h 2700"/>
                    <a:gd name="T14" fmla="*/ 1598 w 3195"/>
                    <a:gd name="T15" fmla="*/ 241 h 27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95" h="2700">
                      <a:moveTo>
                        <a:pt x="1598" y="0"/>
                      </a:moveTo>
                      <a:lnTo>
                        <a:pt x="0" y="2700"/>
                      </a:lnTo>
                      <a:lnTo>
                        <a:pt x="3195" y="2700"/>
                      </a:lnTo>
                      <a:lnTo>
                        <a:pt x="1598" y="0"/>
                      </a:lnTo>
                      <a:close/>
                      <a:moveTo>
                        <a:pt x="1598" y="241"/>
                      </a:moveTo>
                      <a:lnTo>
                        <a:pt x="2980" y="2577"/>
                      </a:lnTo>
                      <a:lnTo>
                        <a:pt x="215" y="2577"/>
                      </a:lnTo>
                      <a:lnTo>
                        <a:pt x="1598" y="2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41" name="Rectangle 40"/>
                <p:cNvSpPr>
                  <a:spLocks noChangeArrowheads="1"/>
                </p:cNvSpPr>
                <p:nvPr/>
              </p:nvSpPr>
              <p:spPr bwMode="auto">
                <a:xfrm>
                  <a:off x="3893" y="3072"/>
                  <a:ext cx="49" cy="24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42" name="Rectangle 41"/>
                <p:cNvSpPr>
                  <a:spLocks noChangeArrowheads="1"/>
                </p:cNvSpPr>
                <p:nvPr/>
              </p:nvSpPr>
              <p:spPr bwMode="auto">
                <a:xfrm>
                  <a:off x="3893" y="3367"/>
                  <a:ext cx="49" cy="4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36" name="TextBox 3"/>
            <p:cNvSpPr txBox="1">
              <a:spLocks noChangeArrowheads="1"/>
            </p:cNvSpPr>
            <p:nvPr/>
          </p:nvSpPr>
          <p:spPr bwMode="auto">
            <a:xfrm>
              <a:off x="2757530" y="5305653"/>
              <a:ext cx="78341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sz="1000" dirty="0">
                  <a:solidFill>
                    <a:schemeClr val="accent6"/>
                  </a:solidFill>
                  <a:latin typeface="+mj-lt"/>
                </a:rPr>
                <a:t>Director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000398" y="5502565"/>
            <a:ext cx="783411" cy="828510"/>
            <a:chOff x="2736842" y="5708941"/>
            <a:chExt cx="783411" cy="828510"/>
          </a:xfrm>
        </p:grpSpPr>
        <p:grpSp>
          <p:nvGrpSpPr>
            <p:cNvPr id="46" name="Group 45"/>
            <p:cNvGrpSpPr/>
            <p:nvPr/>
          </p:nvGrpSpPr>
          <p:grpSpPr>
            <a:xfrm>
              <a:off x="2805507" y="5708941"/>
              <a:ext cx="652775" cy="597242"/>
              <a:chOff x="9037521" y="877521"/>
              <a:chExt cx="935037" cy="858838"/>
            </a:xfrm>
          </p:grpSpPr>
          <p:grpSp>
            <p:nvGrpSpPr>
              <p:cNvPr id="48" name="Group 11"/>
              <p:cNvGrpSpPr>
                <a:grpSpLocks noChangeAspect="1"/>
              </p:cNvGrpSpPr>
              <p:nvPr/>
            </p:nvGrpSpPr>
            <p:grpSpPr bwMode="auto">
              <a:xfrm>
                <a:off x="9328154" y="1113879"/>
                <a:ext cx="353769" cy="470530"/>
                <a:chOff x="2786" y="603"/>
                <a:chExt cx="406" cy="540"/>
              </a:xfrm>
              <a:solidFill>
                <a:srgbClr val="737373"/>
              </a:solidFill>
            </p:grpSpPr>
            <p:sp>
              <p:nvSpPr>
                <p:cNvPr id="50" name="Freeform 12"/>
                <p:cNvSpPr>
                  <a:spLocks noEditPoints="1"/>
                </p:cNvSpPr>
                <p:nvPr/>
              </p:nvSpPr>
              <p:spPr bwMode="auto">
                <a:xfrm>
                  <a:off x="2865" y="783"/>
                  <a:ext cx="237" cy="231"/>
                </a:xfrm>
                <a:custGeom>
                  <a:avLst/>
                  <a:gdLst>
                    <a:gd name="T0" fmla="*/ 186 w 1422"/>
                    <a:gd name="T1" fmla="*/ 1327 h 1388"/>
                    <a:gd name="T2" fmla="*/ 124 w 1422"/>
                    <a:gd name="T3" fmla="*/ 1388 h 1388"/>
                    <a:gd name="T4" fmla="*/ 0 w 1422"/>
                    <a:gd name="T5" fmla="*/ 1265 h 1388"/>
                    <a:gd name="T6" fmla="*/ 63 w 1422"/>
                    <a:gd name="T7" fmla="*/ 1203 h 1388"/>
                    <a:gd name="T8" fmla="*/ 124 w 1422"/>
                    <a:gd name="T9" fmla="*/ 1265 h 1388"/>
                    <a:gd name="T10" fmla="*/ 309 w 1422"/>
                    <a:gd name="T11" fmla="*/ 1080 h 1388"/>
                    <a:gd name="T12" fmla="*/ 371 w 1422"/>
                    <a:gd name="T13" fmla="*/ 1142 h 1388"/>
                    <a:gd name="T14" fmla="*/ 186 w 1422"/>
                    <a:gd name="T15" fmla="*/ 1327 h 1388"/>
                    <a:gd name="T16" fmla="*/ 186 w 1422"/>
                    <a:gd name="T17" fmla="*/ 787 h 1388"/>
                    <a:gd name="T18" fmla="*/ 124 w 1422"/>
                    <a:gd name="T19" fmla="*/ 848 h 1388"/>
                    <a:gd name="T20" fmla="*/ 0 w 1422"/>
                    <a:gd name="T21" fmla="*/ 725 h 1388"/>
                    <a:gd name="T22" fmla="*/ 63 w 1422"/>
                    <a:gd name="T23" fmla="*/ 663 h 1388"/>
                    <a:gd name="T24" fmla="*/ 124 w 1422"/>
                    <a:gd name="T25" fmla="*/ 725 h 1388"/>
                    <a:gd name="T26" fmla="*/ 309 w 1422"/>
                    <a:gd name="T27" fmla="*/ 540 h 1388"/>
                    <a:gd name="T28" fmla="*/ 371 w 1422"/>
                    <a:gd name="T29" fmla="*/ 602 h 1388"/>
                    <a:gd name="T30" fmla="*/ 186 w 1422"/>
                    <a:gd name="T31" fmla="*/ 787 h 1388"/>
                    <a:gd name="T32" fmla="*/ 186 w 1422"/>
                    <a:gd name="T33" fmla="*/ 247 h 1388"/>
                    <a:gd name="T34" fmla="*/ 124 w 1422"/>
                    <a:gd name="T35" fmla="*/ 308 h 1388"/>
                    <a:gd name="T36" fmla="*/ 0 w 1422"/>
                    <a:gd name="T37" fmla="*/ 185 h 1388"/>
                    <a:gd name="T38" fmla="*/ 63 w 1422"/>
                    <a:gd name="T39" fmla="*/ 123 h 1388"/>
                    <a:gd name="T40" fmla="*/ 124 w 1422"/>
                    <a:gd name="T41" fmla="*/ 185 h 1388"/>
                    <a:gd name="T42" fmla="*/ 309 w 1422"/>
                    <a:gd name="T43" fmla="*/ 0 h 1388"/>
                    <a:gd name="T44" fmla="*/ 371 w 1422"/>
                    <a:gd name="T45" fmla="*/ 62 h 1388"/>
                    <a:gd name="T46" fmla="*/ 186 w 1422"/>
                    <a:gd name="T47" fmla="*/ 247 h 1388"/>
                    <a:gd name="T48" fmla="*/ 1422 w 1422"/>
                    <a:gd name="T49" fmla="*/ 1349 h 1388"/>
                    <a:gd name="T50" fmla="*/ 474 w 1422"/>
                    <a:gd name="T51" fmla="*/ 1349 h 1388"/>
                    <a:gd name="T52" fmla="*/ 474 w 1422"/>
                    <a:gd name="T53" fmla="*/ 1215 h 1388"/>
                    <a:gd name="T54" fmla="*/ 1422 w 1422"/>
                    <a:gd name="T55" fmla="*/ 1215 h 1388"/>
                    <a:gd name="T56" fmla="*/ 1422 w 1422"/>
                    <a:gd name="T57" fmla="*/ 1349 h 1388"/>
                    <a:gd name="T58" fmla="*/ 1422 w 1422"/>
                    <a:gd name="T59" fmla="*/ 809 h 1388"/>
                    <a:gd name="T60" fmla="*/ 474 w 1422"/>
                    <a:gd name="T61" fmla="*/ 809 h 1388"/>
                    <a:gd name="T62" fmla="*/ 474 w 1422"/>
                    <a:gd name="T63" fmla="*/ 675 h 1388"/>
                    <a:gd name="T64" fmla="*/ 1422 w 1422"/>
                    <a:gd name="T65" fmla="*/ 675 h 1388"/>
                    <a:gd name="T66" fmla="*/ 1422 w 1422"/>
                    <a:gd name="T67" fmla="*/ 809 h 1388"/>
                    <a:gd name="T68" fmla="*/ 1422 w 1422"/>
                    <a:gd name="T69" fmla="*/ 271 h 1388"/>
                    <a:gd name="T70" fmla="*/ 474 w 1422"/>
                    <a:gd name="T71" fmla="*/ 271 h 1388"/>
                    <a:gd name="T72" fmla="*/ 474 w 1422"/>
                    <a:gd name="T73" fmla="*/ 135 h 1388"/>
                    <a:gd name="T74" fmla="*/ 1422 w 1422"/>
                    <a:gd name="T75" fmla="*/ 135 h 1388"/>
                    <a:gd name="T76" fmla="*/ 1422 w 1422"/>
                    <a:gd name="T77" fmla="*/ 271 h 1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422" h="1388">
                      <a:moveTo>
                        <a:pt x="186" y="1327"/>
                      </a:moveTo>
                      <a:lnTo>
                        <a:pt x="124" y="1388"/>
                      </a:lnTo>
                      <a:lnTo>
                        <a:pt x="0" y="1265"/>
                      </a:lnTo>
                      <a:lnTo>
                        <a:pt x="63" y="1203"/>
                      </a:lnTo>
                      <a:lnTo>
                        <a:pt x="124" y="1265"/>
                      </a:lnTo>
                      <a:lnTo>
                        <a:pt x="309" y="1080"/>
                      </a:lnTo>
                      <a:lnTo>
                        <a:pt x="371" y="1142"/>
                      </a:lnTo>
                      <a:lnTo>
                        <a:pt x="186" y="1327"/>
                      </a:lnTo>
                      <a:close/>
                      <a:moveTo>
                        <a:pt x="186" y="787"/>
                      </a:moveTo>
                      <a:lnTo>
                        <a:pt x="124" y="848"/>
                      </a:lnTo>
                      <a:lnTo>
                        <a:pt x="0" y="725"/>
                      </a:lnTo>
                      <a:lnTo>
                        <a:pt x="63" y="663"/>
                      </a:lnTo>
                      <a:lnTo>
                        <a:pt x="124" y="725"/>
                      </a:lnTo>
                      <a:lnTo>
                        <a:pt x="309" y="540"/>
                      </a:lnTo>
                      <a:lnTo>
                        <a:pt x="371" y="602"/>
                      </a:lnTo>
                      <a:lnTo>
                        <a:pt x="186" y="787"/>
                      </a:lnTo>
                      <a:close/>
                      <a:moveTo>
                        <a:pt x="186" y="247"/>
                      </a:moveTo>
                      <a:lnTo>
                        <a:pt x="124" y="308"/>
                      </a:lnTo>
                      <a:lnTo>
                        <a:pt x="0" y="185"/>
                      </a:lnTo>
                      <a:lnTo>
                        <a:pt x="63" y="123"/>
                      </a:lnTo>
                      <a:lnTo>
                        <a:pt x="124" y="185"/>
                      </a:lnTo>
                      <a:lnTo>
                        <a:pt x="309" y="0"/>
                      </a:lnTo>
                      <a:lnTo>
                        <a:pt x="371" y="62"/>
                      </a:lnTo>
                      <a:lnTo>
                        <a:pt x="186" y="247"/>
                      </a:lnTo>
                      <a:close/>
                      <a:moveTo>
                        <a:pt x="1422" y="1349"/>
                      </a:moveTo>
                      <a:lnTo>
                        <a:pt x="474" y="1349"/>
                      </a:lnTo>
                      <a:lnTo>
                        <a:pt x="474" y="1215"/>
                      </a:lnTo>
                      <a:lnTo>
                        <a:pt x="1422" y="1215"/>
                      </a:lnTo>
                      <a:lnTo>
                        <a:pt x="1422" y="1349"/>
                      </a:lnTo>
                      <a:close/>
                      <a:moveTo>
                        <a:pt x="1422" y="809"/>
                      </a:moveTo>
                      <a:lnTo>
                        <a:pt x="474" y="809"/>
                      </a:lnTo>
                      <a:lnTo>
                        <a:pt x="474" y="675"/>
                      </a:lnTo>
                      <a:lnTo>
                        <a:pt x="1422" y="675"/>
                      </a:lnTo>
                      <a:lnTo>
                        <a:pt x="1422" y="809"/>
                      </a:lnTo>
                      <a:close/>
                      <a:moveTo>
                        <a:pt x="1422" y="271"/>
                      </a:moveTo>
                      <a:lnTo>
                        <a:pt x="474" y="271"/>
                      </a:lnTo>
                      <a:lnTo>
                        <a:pt x="474" y="135"/>
                      </a:lnTo>
                      <a:lnTo>
                        <a:pt x="1422" y="135"/>
                      </a:lnTo>
                      <a:lnTo>
                        <a:pt x="1422" y="2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51" name="Freeform 13"/>
                <p:cNvSpPr>
                  <a:spLocks/>
                </p:cNvSpPr>
                <p:nvPr/>
              </p:nvSpPr>
              <p:spPr bwMode="auto">
                <a:xfrm>
                  <a:off x="2865" y="783"/>
                  <a:ext cx="62" cy="51"/>
                </a:xfrm>
                <a:custGeom>
                  <a:avLst/>
                  <a:gdLst>
                    <a:gd name="T0" fmla="*/ 124 w 371"/>
                    <a:gd name="T1" fmla="*/ 185 h 308"/>
                    <a:gd name="T2" fmla="*/ 63 w 371"/>
                    <a:gd name="T3" fmla="*/ 123 h 308"/>
                    <a:gd name="T4" fmla="*/ 0 w 371"/>
                    <a:gd name="T5" fmla="*/ 185 h 308"/>
                    <a:gd name="T6" fmla="*/ 124 w 371"/>
                    <a:gd name="T7" fmla="*/ 308 h 308"/>
                    <a:gd name="T8" fmla="*/ 186 w 371"/>
                    <a:gd name="T9" fmla="*/ 247 h 308"/>
                    <a:gd name="T10" fmla="*/ 371 w 371"/>
                    <a:gd name="T11" fmla="*/ 62 h 308"/>
                    <a:gd name="T12" fmla="*/ 309 w 371"/>
                    <a:gd name="T13" fmla="*/ 0 h 308"/>
                    <a:gd name="T14" fmla="*/ 124 w 371"/>
                    <a:gd name="T15" fmla="*/ 185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71" h="308">
                      <a:moveTo>
                        <a:pt x="124" y="185"/>
                      </a:moveTo>
                      <a:lnTo>
                        <a:pt x="63" y="123"/>
                      </a:lnTo>
                      <a:lnTo>
                        <a:pt x="0" y="185"/>
                      </a:lnTo>
                      <a:lnTo>
                        <a:pt x="124" y="308"/>
                      </a:lnTo>
                      <a:lnTo>
                        <a:pt x="186" y="247"/>
                      </a:lnTo>
                      <a:lnTo>
                        <a:pt x="371" y="62"/>
                      </a:lnTo>
                      <a:lnTo>
                        <a:pt x="309" y="0"/>
                      </a:lnTo>
                      <a:lnTo>
                        <a:pt x="124" y="1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52" name="Freeform 14"/>
                <p:cNvSpPr>
                  <a:spLocks/>
                </p:cNvSpPr>
                <p:nvPr/>
              </p:nvSpPr>
              <p:spPr bwMode="auto">
                <a:xfrm>
                  <a:off x="2865" y="873"/>
                  <a:ext cx="62" cy="51"/>
                </a:xfrm>
                <a:custGeom>
                  <a:avLst/>
                  <a:gdLst>
                    <a:gd name="T0" fmla="*/ 124 w 371"/>
                    <a:gd name="T1" fmla="*/ 185 h 308"/>
                    <a:gd name="T2" fmla="*/ 63 w 371"/>
                    <a:gd name="T3" fmla="*/ 123 h 308"/>
                    <a:gd name="T4" fmla="*/ 0 w 371"/>
                    <a:gd name="T5" fmla="*/ 185 h 308"/>
                    <a:gd name="T6" fmla="*/ 124 w 371"/>
                    <a:gd name="T7" fmla="*/ 308 h 308"/>
                    <a:gd name="T8" fmla="*/ 186 w 371"/>
                    <a:gd name="T9" fmla="*/ 247 h 308"/>
                    <a:gd name="T10" fmla="*/ 371 w 371"/>
                    <a:gd name="T11" fmla="*/ 62 h 308"/>
                    <a:gd name="T12" fmla="*/ 309 w 371"/>
                    <a:gd name="T13" fmla="*/ 0 h 308"/>
                    <a:gd name="T14" fmla="*/ 124 w 371"/>
                    <a:gd name="T15" fmla="*/ 185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71" h="308">
                      <a:moveTo>
                        <a:pt x="124" y="185"/>
                      </a:moveTo>
                      <a:lnTo>
                        <a:pt x="63" y="123"/>
                      </a:lnTo>
                      <a:lnTo>
                        <a:pt x="0" y="185"/>
                      </a:lnTo>
                      <a:lnTo>
                        <a:pt x="124" y="308"/>
                      </a:lnTo>
                      <a:lnTo>
                        <a:pt x="186" y="247"/>
                      </a:lnTo>
                      <a:lnTo>
                        <a:pt x="371" y="62"/>
                      </a:lnTo>
                      <a:lnTo>
                        <a:pt x="309" y="0"/>
                      </a:lnTo>
                      <a:lnTo>
                        <a:pt x="124" y="1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53" name="Freeform 15"/>
                <p:cNvSpPr>
                  <a:spLocks/>
                </p:cNvSpPr>
                <p:nvPr/>
              </p:nvSpPr>
              <p:spPr bwMode="auto">
                <a:xfrm>
                  <a:off x="2865" y="963"/>
                  <a:ext cx="62" cy="51"/>
                </a:xfrm>
                <a:custGeom>
                  <a:avLst/>
                  <a:gdLst>
                    <a:gd name="T0" fmla="*/ 124 w 371"/>
                    <a:gd name="T1" fmla="*/ 185 h 308"/>
                    <a:gd name="T2" fmla="*/ 63 w 371"/>
                    <a:gd name="T3" fmla="*/ 123 h 308"/>
                    <a:gd name="T4" fmla="*/ 0 w 371"/>
                    <a:gd name="T5" fmla="*/ 185 h 308"/>
                    <a:gd name="T6" fmla="*/ 124 w 371"/>
                    <a:gd name="T7" fmla="*/ 308 h 308"/>
                    <a:gd name="T8" fmla="*/ 186 w 371"/>
                    <a:gd name="T9" fmla="*/ 247 h 308"/>
                    <a:gd name="T10" fmla="*/ 371 w 371"/>
                    <a:gd name="T11" fmla="*/ 62 h 308"/>
                    <a:gd name="T12" fmla="*/ 309 w 371"/>
                    <a:gd name="T13" fmla="*/ 0 h 308"/>
                    <a:gd name="T14" fmla="*/ 124 w 371"/>
                    <a:gd name="T15" fmla="*/ 185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71" h="308">
                      <a:moveTo>
                        <a:pt x="124" y="185"/>
                      </a:moveTo>
                      <a:lnTo>
                        <a:pt x="63" y="123"/>
                      </a:lnTo>
                      <a:lnTo>
                        <a:pt x="0" y="185"/>
                      </a:lnTo>
                      <a:lnTo>
                        <a:pt x="124" y="308"/>
                      </a:lnTo>
                      <a:lnTo>
                        <a:pt x="186" y="247"/>
                      </a:lnTo>
                      <a:lnTo>
                        <a:pt x="371" y="62"/>
                      </a:lnTo>
                      <a:lnTo>
                        <a:pt x="309" y="0"/>
                      </a:lnTo>
                      <a:lnTo>
                        <a:pt x="124" y="1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54" name="Freeform 16"/>
                <p:cNvSpPr>
                  <a:spLocks noEditPoints="1"/>
                </p:cNvSpPr>
                <p:nvPr/>
              </p:nvSpPr>
              <p:spPr bwMode="auto">
                <a:xfrm>
                  <a:off x="2786" y="603"/>
                  <a:ext cx="406" cy="540"/>
                </a:xfrm>
                <a:custGeom>
                  <a:avLst/>
                  <a:gdLst>
                    <a:gd name="T0" fmla="*/ 2301 w 2436"/>
                    <a:gd name="T1" fmla="*/ 405 h 3240"/>
                    <a:gd name="T2" fmla="*/ 2030 w 2436"/>
                    <a:gd name="T3" fmla="*/ 136 h 3240"/>
                    <a:gd name="T4" fmla="*/ 1895 w 2436"/>
                    <a:gd name="T5" fmla="*/ 0 h 3240"/>
                    <a:gd name="T6" fmla="*/ 0 w 2436"/>
                    <a:gd name="T7" fmla="*/ 0 h 3240"/>
                    <a:gd name="T8" fmla="*/ 0 w 2436"/>
                    <a:gd name="T9" fmla="*/ 3240 h 3240"/>
                    <a:gd name="T10" fmla="*/ 2436 w 2436"/>
                    <a:gd name="T11" fmla="*/ 3240 h 3240"/>
                    <a:gd name="T12" fmla="*/ 2436 w 2436"/>
                    <a:gd name="T13" fmla="*/ 540 h 3240"/>
                    <a:gd name="T14" fmla="*/ 2301 w 2436"/>
                    <a:gd name="T15" fmla="*/ 405 h 3240"/>
                    <a:gd name="T16" fmla="*/ 1895 w 2436"/>
                    <a:gd name="T17" fmla="*/ 203 h 3240"/>
                    <a:gd name="T18" fmla="*/ 2233 w 2436"/>
                    <a:gd name="T19" fmla="*/ 540 h 3240"/>
                    <a:gd name="T20" fmla="*/ 1895 w 2436"/>
                    <a:gd name="T21" fmla="*/ 540 h 3240"/>
                    <a:gd name="T22" fmla="*/ 1895 w 2436"/>
                    <a:gd name="T23" fmla="*/ 203 h 3240"/>
                    <a:gd name="T24" fmla="*/ 2301 w 2436"/>
                    <a:gd name="T25" fmla="*/ 3104 h 3240"/>
                    <a:gd name="T26" fmla="*/ 135 w 2436"/>
                    <a:gd name="T27" fmla="*/ 3104 h 3240"/>
                    <a:gd name="T28" fmla="*/ 135 w 2436"/>
                    <a:gd name="T29" fmla="*/ 136 h 3240"/>
                    <a:gd name="T30" fmla="*/ 1759 w 2436"/>
                    <a:gd name="T31" fmla="*/ 136 h 3240"/>
                    <a:gd name="T32" fmla="*/ 1759 w 2436"/>
                    <a:gd name="T33" fmla="*/ 608 h 3240"/>
                    <a:gd name="T34" fmla="*/ 1759 w 2436"/>
                    <a:gd name="T35" fmla="*/ 675 h 3240"/>
                    <a:gd name="T36" fmla="*/ 1826 w 2436"/>
                    <a:gd name="T37" fmla="*/ 675 h 3240"/>
                    <a:gd name="T38" fmla="*/ 1895 w 2436"/>
                    <a:gd name="T39" fmla="*/ 675 h 3240"/>
                    <a:gd name="T40" fmla="*/ 2301 w 2436"/>
                    <a:gd name="T41" fmla="*/ 675 h 3240"/>
                    <a:gd name="T42" fmla="*/ 2301 w 2436"/>
                    <a:gd name="T43" fmla="*/ 3104 h 3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36" h="3240">
                      <a:moveTo>
                        <a:pt x="2301" y="405"/>
                      </a:moveTo>
                      <a:lnTo>
                        <a:pt x="2030" y="136"/>
                      </a:lnTo>
                      <a:lnTo>
                        <a:pt x="1895" y="0"/>
                      </a:lnTo>
                      <a:lnTo>
                        <a:pt x="0" y="0"/>
                      </a:lnTo>
                      <a:lnTo>
                        <a:pt x="0" y="3240"/>
                      </a:lnTo>
                      <a:lnTo>
                        <a:pt x="2436" y="3240"/>
                      </a:lnTo>
                      <a:lnTo>
                        <a:pt x="2436" y="540"/>
                      </a:lnTo>
                      <a:lnTo>
                        <a:pt x="2301" y="405"/>
                      </a:lnTo>
                      <a:close/>
                      <a:moveTo>
                        <a:pt x="1895" y="203"/>
                      </a:moveTo>
                      <a:lnTo>
                        <a:pt x="2233" y="540"/>
                      </a:lnTo>
                      <a:lnTo>
                        <a:pt x="1895" y="540"/>
                      </a:lnTo>
                      <a:lnTo>
                        <a:pt x="1895" y="203"/>
                      </a:lnTo>
                      <a:close/>
                      <a:moveTo>
                        <a:pt x="2301" y="3104"/>
                      </a:moveTo>
                      <a:lnTo>
                        <a:pt x="135" y="3104"/>
                      </a:lnTo>
                      <a:lnTo>
                        <a:pt x="135" y="136"/>
                      </a:lnTo>
                      <a:lnTo>
                        <a:pt x="1759" y="136"/>
                      </a:lnTo>
                      <a:lnTo>
                        <a:pt x="1759" y="608"/>
                      </a:lnTo>
                      <a:lnTo>
                        <a:pt x="1759" y="675"/>
                      </a:lnTo>
                      <a:lnTo>
                        <a:pt x="1826" y="675"/>
                      </a:lnTo>
                      <a:lnTo>
                        <a:pt x="1895" y="675"/>
                      </a:lnTo>
                      <a:lnTo>
                        <a:pt x="2301" y="675"/>
                      </a:lnTo>
                      <a:lnTo>
                        <a:pt x="2301" y="3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55" name="Rectangle 17"/>
                <p:cNvSpPr>
                  <a:spLocks noChangeArrowheads="1"/>
                </p:cNvSpPr>
                <p:nvPr/>
              </p:nvSpPr>
              <p:spPr bwMode="auto">
                <a:xfrm>
                  <a:off x="2944" y="805"/>
                  <a:ext cx="158" cy="2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56" name="Rectangle 18"/>
                <p:cNvSpPr>
                  <a:spLocks noChangeArrowheads="1"/>
                </p:cNvSpPr>
                <p:nvPr/>
              </p:nvSpPr>
              <p:spPr bwMode="auto">
                <a:xfrm>
                  <a:off x="2944" y="895"/>
                  <a:ext cx="158" cy="2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57" name="Rectangle 19"/>
                <p:cNvSpPr>
                  <a:spLocks noChangeArrowheads="1"/>
                </p:cNvSpPr>
                <p:nvPr/>
              </p:nvSpPr>
              <p:spPr bwMode="auto">
                <a:xfrm>
                  <a:off x="2944" y="985"/>
                  <a:ext cx="158" cy="2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E90595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sp>
            <p:nvSpPr>
              <p:cNvPr id="49" name="Freeform 36"/>
              <p:cNvSpPr>
                <a:spLocks noEditPoints="1"/>
              </p:cNvSpPr>
              <p:nvPr/>
            </p:nvSpPr>
            <p:spPr bwMode="auto">
              <a:xfrm>
                <a:off x="9037521" y="877521"/>
                <a:ext cx="935037" cy="858838"/>
              </a:xfrm>
              <a:custGeom>
                <a:avLst/>
                <a:gdLst>
                  <a:gd name="T0" fmla="*/ 0 w 2945"/>
                  <a:gd name="T1" fmla="*/ 123 h 2705"/>
                  <a:gd name="T2" fmla="*/ 0 w 2945"/>
                  <a:gd name="T3" fmla="*/ 246 h 2705"/>
                  <a:gd name="T4" fmla="*/ 0 w 2945"/>
                  <a:gd name="T5" fmla="*/ 2705 h 2705"/>
                  <a:gd name="T6" fmla="*/ 2945 w 2945"/>
                  <a:gd name="T7" fmla="*/ 2705 h 2705"/>
                  <a:gd name="T8" fmla="*/ 2945 w 2945"/>
                  <a:gd name="T9" fmla="*/ 246 h 2705"/>
                  <a:gd name="T10" fmla="*/ 2945 w 2945"/>
                  <a:gd name="T11" fmla="*/ 123 h 2705"/>
                  <a:gd name="T12" fmla="*/ 2945 w 2945"/>
                  <a:gd name="T13" fmla="*/ 0 h 2705"/>
                  <a:gd name="T14" fmla="*/ 0 w 2945"/>
                  <a:gd name="T15" fmla="*/ 0 h 2705"/>
                  <a:gd name="T16" fmla="*/ 0 w 2945"/>
                  <a:gd name="T17" fmla="*/ 123 h 2705"/>
                  <a:gd name="T18" fmla="*/ 2821 w 2945"/>
                  <a:gd name="T19" fmla="*/ 2582 h 2705"/>
                  <a:gd name="T20" fmla="*/ 124 w 2945"/>
                  <a:gd name="T21" fmla="*/ 2582 h 2705"/>
                  <a:gd name="T22" fmla="*/ 124 w 2945"/>
                  <a:gd name="T23" fmla="*/ 369 h 2705"/>
                  <a:gd name="T24" fmla="*/ 2821 w 2945"/>
                  <a:gd name="T25" fmla="*/ 369 h 2705"/>
                  <a:gd name="T26" fmla="*/ 2821 w 2945"/>
                  <a:gd name="T27" fmla="*/ 2582 h 2705"/>
                  <a:gd name="T28" fmla="*/ 2821 w 2945"/>
                  <a:gd name="T29" fmla="*/ 123 h 2705"/>
                  <a:gd name="T30" fmla="*/ 2821 w 2945"/>
                  <a:gd name="T31" fmla="*/ 246 h 2705"/>
                  <a:gd name="T32" fmla="*/ 2699 w 2945"/>
                  <a:gd name="T33" fmla="*/ 246 h 2705"/>
                  <a:gd name="T34" fmla="*/ 2699 w 2945"/>
                  <a:gd name="T35" fmla="*/ 123 h 2705"/>
                  <a:gd name="T36" fmla="*/ 2821 w 2945"/>
                  <a:gd name="T37" fmla="*/ 123 h 2705"/>
                  <a:gd name="T38" fmla="*/ 2577 w 2945"/>
                  <a:gd name="T39" fmla="*/ 123 h 2705"/>
                  <a:gd name="T40" fmla="*/ 2577 w 2945"/>
                  <a:gd name="T41" fmla="*/ 246 h 2705"/>
                  <a:gd name="T42" fmla="*/ 2454 w 2945"/>
                  <a:gd name="T43" fmla="*/ 246 h 2705"/>
                  <a:gd name="T44" fmla="*/ 2454 w 2945"/>
                  <a:gd name="T45" fmla="*/ 123 h 2705"/>
                  <a:gd name="T46" fmla="*/ 2577 w 2945"/>
                  <a:gd name="T47" fmla="*/ 123 h 2705"/>
                  <a:gd name="T48" fmla="*/ 2331 w 2945"/>
                  <a:gd name="T49" fmla="*/ 123 h 2705"/>
                  <a:gd name="T50" fmla="*/ 2331 w 2945"/>
                  <a:gd name="T51" fmla="*/ 246 h 2705"/>
                  <a:gd name="T52" fmla="*/ 2208 w 2945"/>
                  <a:gd name="T53" fmla="*/ 246 h 2705"/>
                  <a:gd name="T54" fmla="*/ 2208 w 2945"/>
                  <a:gd name="T55" fmla="*/ 123 h 2705"/>
                  <a:gd name="T56" fmla="*/ 2331 w 2945"/>
                  <a:gd name="T57" fmla="*/ 123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45" h="2705">
                    <a:moveTo>
                      <a:pt x="0" y="123"/>
                    </a:moveTo>
                    <a:lnTo>
                      <a:pt x="0" y="246"/>
                    </a:lnTo>
                    <a:lnTo>
                      <a:pt x="0" y="2705"/>
                    </a:lnTo>
                    <a:lnTo>
                      <a:pt x="2945" y="2705"/>
                    </a:lnTo>
                    <a:lnTo>
                      <a:pt x="2945" y="246"/>
                    </a:lnTo>
                    <a:lnTo>
                      <a:pt x="2945" y="123"/>
                    </a:lnTo>
                    <a:lnTo>
                      <a:pt x="2945" y="0"/>
                    </a:lnTo>
                    <a:lnTo>
                      <a:pt x="0" y="0"/>
                    </a:lnTo>
                    <a:lnTo>
                      <a:pt x="0" y="123"/>
                    </a:lnTo>
                    <a:close/>
                    <a:moveTo>
                      <a:pt x="2821" y="2582"/>
                    </a:moveTo>
                    <a:lnTo>
                      <a:pt x="124" y="2582"/>
                    </a:lnTo>
                    <a:lnTo>
                      <a:pt x="124" y="369"/>
                    </a:lnTo>
                    <a:lnTo>
                      <a:pt x="2821" y="369"/>
                    </a:lnTo>
                    <a:lnTo>
                      <a:pt x="2821" y="2582"/>
                    </a:lnTo>
                    <a:close/>
                    <a:moveTo>
                      <a:pt x="2821" y="123"/>
                    </a:moveTo>
                    <a:lnTo>
                      <a:pt x="2821" y="246"/>
                    </a:lnTo>
                    <a:lnTo>
                      <a:pt x="2699" y="246"/>
                    </a:lnTo>
                    <a:lnTo>
                      <a:pt x="2699" y="123"/>
                    </a:lnTo>
                    <a:lnTo>
                      <a:pt x="2821" y="123"/>
                    </a:lnTo>
                    <a:close/>
                    <a:moveTo>
                      <a:pt x="2577" y="123"/>
                    </a:moveTo>
                    <a:lnTo>
                      <a:pt x="2577" y="246"/>
                    </a:lnTo>
                    <a:lnTo>
                      <a:pt x="2454" y="246"/>
                    </a:lnTo>
                    <a:lnTo>
                      <a:pt x="2454" y="123"/>
                    </a:lnTo>
                    <a:lnTo>
                      <a:pt x="2577" y="123"/>
                    </a:lnTo>
                    <a:close/>
                    <a:moveTo>
                      <a:pt x="2331" y="123"/>
                    </a:moveTo>
                    <a:lnTo>
                      <a:pt x="2331" y="246"/>
                    </a:lnTo>
                    <a:lnTo>
                      <a:pt x="2208" y="246"/>
                    </a:lnTo>
                    <a:lnTo>
                      <a:pt x="2208" y="123"/>
                    </a:lnTo>
                    <a:lnTo>
                      <a:pt x="2331" y="12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47" name="TextBox 3"/>
            <p:cNvSpPr txBox="1">
              <a:spLocks noChangeArrowheads="1"/>
            </p:cNvSpPr>
            <p:nvPr/>
          </p:nvSpPr>
          <p:spPr bwMode="auto">
            <a:xfrm>
              <a:off x="2736842" y="6291230"/>
              <a:ext cx="78341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sz="1000" dirty="0">
                  <a:solidFill>
                    <a:schemeClr val="accent6"/>
                  </a:solidFill>
                  <a:latin typeface="+mj-lt"/>
                </a:rPr>
                <a:t>Studio</a:t>
              </a:r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 flipH="1" flipV="1">
            <a:off x="3609975" y="3684218"/>
            <a:ext cx="896112" cy="3710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 bwMode="auto">
          <a:xfrm>
            <a:off x="1914555" y="3579805"/>
            <a:ext cx="520276" cy="2760672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138239" tIns="69119" rIns="138239" bIns="69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159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cs typeface="Arial" charset="0"/>
              </a:rPr>
              <a:t>Citrix Cloud</a:t>
            </a:r>
            <a:br>
              <a:rPr lang="en-US" sz="1000" dirty="0">
                <a:solidFill>
                  <a:schemeClr val="accent6"/>
                </a:solidFill>
                <a:latin typeface="+mj-lt"/>
                <a:cs typeface="Arial" charset="0"/>
              </a:rPr>
            </a:br>
            <a:r>
              <a:rPr lang="en-US" sz="1000" dirty="0">
                <a:solidFill>
                  <a:schemeClr val="accent6"/>
                </a:solidFill>
                <a:latin typeface="+mj-lt"/>
                <a:cs typeface="Arial" charset="0"/>
              </a:rPr>
              <a:t>Resource Provider</a:t>
            </a:r>
          </a:p>
        </p:txBody>
      </p:sp>
      <p:cxnSp>
        <p:nvCxnSpPr>
          <p:cNvPr id="60" name="Connector: Elbow 155"/>
          <p:cNvCxnSpPr>
            <a:stCxn id="8" idx="1"/>
            <a:endCxn id="149" idx="1"/>
          </p:cNvCxnSpPr>
          <p:nvPr/>
        </p:nvCxnSpPr>
        <p:spPr>
          <a:xfrm rot="10800000" flipH="1" flipV="1">
            <a:off x="1784617" y="1603395"/>
            <a:ext cx="129937" cy="3356746"/>
          </a:xfrm>
          <a:prstGeom prst="bentConnector3">
            <a:avLst>
              <a:gd name="adj1" fmla="val -175931"/>
            </a:avLst>
          </a:prstGeom>
          <a:ln w="12700" cap="rnd"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 bwMode="auto">
          <a:xfrm>
            <a:off x="2721243" y="3579805"/>
            <a:ext cx="2494205" cy="275645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138239" tIns="69119" rIns="138239" bIns="69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1590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accent6"/>
              </a:solidFill>
              <a:latin typeface="+mj-lt"/>
              <a:cs typeface="Arial" charset="0"/>
            </a:endParaRPr>
          </a:p>
        </p:txBody>
      </p:sp>
      <p:cxnSp>
        <p:nvCxnSpPr>
          <p:cNvPr id="62" name="Straight Arrow Connector 61"/>
          <p:cNvCxnSpPr>
            <a:stCxn id="207" idx="1"/>
            <a:endCxn id="149" idx="3"/>
          </p:cNvCxnSpPr>
          <p:nvPr/>
        </p:nvCxnSpPr>
        <p:spPr>
          <a:xfrm flipH="1">
            <a:off x="2434831" y="4958034"/>
            <a:ext cx="286412" cy="2107"/>
          </a:xfrm>
          <a:prstGeom prst="straightConnector1">
            <a:avLst/>
          </a:prstGeom>
          <a:ln w="12700" cap="rnd"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 bwMode="auto">
          <a:xfrm>
            <a:off x="1900392" y="567060"/>
            <a:ext cx="2743200" cy="320040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159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cs typeface="Arial" charset="0"/>
              </a:rPr>
              <a:t>Identity &amp; Access Management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1900392" y="972255"/>
            <a:ext cx="2743200" cy="320040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159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cs typeface="Arial" charset="0"/>
              </a:rPr>
              <a:t>Logging &amp; Health Services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1900392" y="1782645"/>
            <a:ext cx="2743200" cy="320040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159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cs typeface="Arial" charset="0"/>
              </a:rPr>
              <a:t>Licensing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1900392" y="2187840"/>
            <a:ext cx="2743200" cy="320040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159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cs typeface="Arial" charset="0"/>
              </a:rPr>
              <a:t>Customer Feedback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1900392" y="1377450"/>
            <a:ext cx="2743200" cy="320040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159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cs typeface="Arial" charset="0"/>
              </a:rPr>
              <a:t>Support Ticketing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1900392" y="2593033"/>
            <a:ext cx="2743200" cy="320040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159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cs typeface="Arial" charset="0"/>
              </a:rPr>
              <a:t>Other (e.g. What’s New, Trial Requests)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4024030" y="5514095"/>
            <a:ext cx="1192973" cy="819612"/>
            <a:chOff x="2867111" y="5516150"/>
            <a:chExt cx="1192973" cy="819612"/>
          </a:xfrm>
        </p:grpSpPr>
        <p:grpSp>
          <p:nvGrpSpPr>
            <p:cNvPr id="70" name="Group 54"/>
            <p:cNvGrpSpPr>
              <a:grpSpLocks noChangeAspect="1"/>
            </p:cNvGrpSpPr>
            <p:nvPr/>
          </p:nvGrpSpPr>
          <p:grpSpPr bwMode="auto">
            <a:xfrm>
              <a:off x="3118213" y="5516150"/>
              <a:ext cx="655060" cy="600657"/>
              <a:chOff x="4563" y="1786"/>
              <a:chExt cx="590" cy="541"/>
            </a:xfrm>
            <a:solidFill>
              <a:srgbClr val="737373"/>
            </a:solidFill>
          </p:grpSpPr>
          <p:sp>
            <p:nvSpPr>
              <p:cNvPr id="72" name="Freeform 55"/>
              <p:cNvSpPr>
                <a:spLocks noEditPoints="1"/>
              </p:cNvSpPr>
              <p:nvPr/>
            </p:nvSpPr>
            <p:spPr bwMode="auto">
              <a:xfrm>
                <a:off x="4563" y="1786"/>
                <a:ext cx="590" cy="541"/>
              </a:xfrm>
              <a:custGeom>
                <a:avLst/>
                <a:gdLst>
                  <a:gd name="T0" fmla="*/ 0 w 2950"/>
                  <a:gd name="T1" fmla="*/ 123 h 2705"/>
                  <a:gd name="T2" fmla="*/ 0 w 2950"/>
                  <a:gd name="T3" fmla="*/ 246 h 2705"/>
                  <a:gd name="T4" fmla="*/ 0 w 2950"/>
                  <a:gd name="T5" fmla="*/ 2705 h 2705"/>
                  <a:gd name="T6" fmla="*/ 2950 w 2950"/>
                  <a:gd name="T7" fmla="*/ 2705 h 2705"/>
                  <a:gd name="T8" fmla="*/ 2950 w 2950"/>
                  <a:gd name="T9" fmla="*/ 246 h 2705"/>
                  <a:gd name="T10" fmla="*/ 2950 w 2950"/>
                  <a:gd name="T11" fmla="*/ 123 h 2705"/>
                  <a:gd name="T12" fmla="*/ 2950 w 2950"/>
                  <a:gd name="T13" fmla="*/ 0 h 2705"/>
                  <a:gd name="T14" fmla="*/ 0 w 2950"/>
                  <a:gd name="T15" fmla="*/ 0 h 2705"/>
                  <a:gd name="T16" fmla="*/ 0 w 2950"/>
                  <a:gd name="T17" fmla="*/ 123 h 2705"/>
                  <a:gd name="T18" fmla="*/ 2827 w 2950"/>
                  <a:gd name="T19" fmla="*/ 2582 h 2705"/>
                  <a:gd name="T20" fmla="*/ 123 w 2950"/>
                  <a:gd name="T21" fmla="*/ 2582 h 2705"/>
                  <a:gd name="T22" fmla="*/ 123 w 2950"/>
                  <a:gd name="T23" fmla="*/ 368 h 2705"/>
                  <a:gd name="T24" fmla="*/ 2827 w 2950"/>
                  <a:gd name="T25" fmla="*/ 368 h 2705"/>
                  <a:gd name="T26" fmla="*/ 2827 w 2950"/>
                  <a:gd name="T27" fmla="*/ 2582 h 2705"/>
                  <a:gd name="T28" fmla="*/ 2827 w 2950"/>
                  <a:gd name="T29" fmla="*/ 123 h 2705"/>
                  <a:gd name="T30" fmla="*/ 2827 w 2950"/>
                  <a:gd name="T31" fmla="*/ 246 h 2705"/>
                  <a:gd name="T32" fmla="*/ 2705 w 2950"/>
                  <a:gd name="T33" fmla="*/ 246 h 2705"/>
                  <a:gd name="T34" fmla="*/ 2705 w 2950"/>
                  <a:gd name="T35" fmla="*/ 123 h 2705"/>
                  <a:gd name="T36" fmla="*/ 2827 w 2950"/>
                  <a:gd name="T37" fmla="*/ 123 h 2705"/>
                  <a:gd name="T38" fmla="*/ 2582 w 2950"/>
                  <a:gd name="T39" fmla="*/ 123 h 2705"/>
                  <a:gd name="T40" fmla="*/ 2582 w 2950"/>
                  <a:gd name="T41" fmla="*/ 246 h 2705"/>
                  <a:gd name="T42" fmla="*/ 2459 w 2950"/>
                  <a:gd name="T43" fmla="*/ 246 h 2705"/>
                  <a:gd name="T44" fmla="*/ 2459 w 2950"/>
                  <a:gd name="T45" fmla="*/ 123 h 2705"/>
                  <a:gd name="T46" fmla="*/ 2582 w 2950"/>
                  <a:gd name="T47" fmla="*/ 123 h 2705"/>
                  <a:gd name="T48" fmla="*/ 2335 w 2950"/>
                  <a:gd name="T49" fmla="*/ 123 h 2705"/>
                  <a:gd name="T50" fmla="*/ 2335 w 2950"/>
                  <a:gd name="T51" fmla="*/ 246 h 2705"/>
                  <a:gd name="T52" fmla="*/ 2213 w 2950"/>
                  <a:gd name="T53" fmla="*/ 246 h 2705"/>
                  <a:gd name="T54" fmla="*/ 2213 w 2950"/>
                  <a:gd name="T55" fmla="*/ 123 h 2705"/>
                  <a:gd name="T56" fmla="*/ 2335 w 2950"/>
                  <a:gd name="T57" fmla="*/ 123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0" h="2705">
                    <a:moveTo>
                      <a:pt x="0" y="123"/>
                    </a:moveTo>
                    <a:lnTo>
                      <a:pt x="0" y="246"/>
                    </a:lnTo>
                    <a:lnTo>
                      <a:pt x="0" y="2705"/>
                    </a:lnTo>
                    <a:lnTo>
                      <a:pt x="2950" y="2705"/>
                    </a:lnTo>
                    <a:lnTo>
                      <a:pt x="2950" y="246"/>
                    </a:lnTo>
                    <a:lnTo>
                      <a:pt x="2950" y="123"/>
                    </a:lnTo>
                    <a:lnTo>
                      <a:pt x="2950" y="0"/>
                    </a:lnTo>
                    <a:lnTo>
                      <a:pt x="0" y="0"/>
                    </a:lnTo>
                    <a:lnTo>
                      <a:pt x="0" y="123"/>
                    </a:lnTo>
                    <a:close/>
                    <a:moveTo>
                      <a:pt x="2827" y="2582"/>
                    </a:moveTo>
                    <a:lnTo>
                      <a:pt x="123" y="2582"/>
                    </a:lnTo>
                    <a:lnTo>
                      <a:pt x="123" y="368"/>
                    </a:lnTo>
                    <a:lnTo>
                      <a:pt x="2827" y="368"/>
                    </a:lnTo>
                    <a:lnTo>
                      <a:pt x="2827" y="2582"/>
                    </a:lnTo>
                    <a:close/>
                    <a:moveTo>
                      <a:pt x="2827" y="123"/>
                    </a:moveTo>
                    <a:lnTo>
                      <a:pt x="2827" y="246"/>
                    </a:lnTo>
                    <a:lnTo>
                      <a:pt x="2705" y="246"/>
                    </a:lnTo>
                    <a:lnTo>
                      <a:pt x="2705" y="123"/>
                    </a:lnTo>
                    <a:lnTo>
                      <a:pt x="2827" y="123"/>
                    </a:lnTo>
                    <a:close/>
                    <a:moveTo>
                      <a:pt x="2582" y="123"/>
                    </a:moveTo>
                    <a:lnTo>
                      <a:pt x="2582" y="246"/>
                    </a:lnTo>
                    <a:lnTo>
                      <a:pt x="2459" y="246"/>
                    </a:lnTo>
                    <a:lnTo>
                      <a:pt x="2459" y="123"/>
                    </a:lnTo>
                    <a:lnTo>
                      <a:pt x="2582" y="123"/>
                    </a:lnTo>
                    <a:close/>
                    <a:moveTo>
                      <a:pt x="2335" y="123"/>
                    </a:moveTo>
                    <a:lnTo>
                      <a:pt x="2335" y="246"/>
                    </a:lnTo>
                    <a:lnTo>
                      <a:pt x="2213" y="246"/>
                    </a:lnTo>
                    <a:lnTo>
                      <a:pt x="2213" y="123"/>
                    </a:lnTo>
                    <a:lnTo>
                      <a:pt x="2335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3" name="Rectangle 56"/>
              <p:cNvSpPr>
                <a:spLocks noChangeArrowheads="1"/>
              </p:cNvSpPr>
              <p:nvPr/>
            </p:nvSpPr>
            <p:spPr bwMode="auto">
              <a:xfrm>
                <a:off x="4637" y="1983"/>
                <a:ext cx="442" cy="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4" name="Freeform 57"/>
              <p:cNvSpPr>
                <a:spLocks noEditPoints="1"/>
              </p:cNvSpPr>
              <p:nvPr/>
            </p:nvSpPr>
            <p:spPr bwMode="auto">
              <a:xfrm>
                <a:off x="4637" y="2130"/>
                <a:ext cx="123" cy="123"/>
              </a:xfrm>
              <a:custGeom>
                <a:avLst/>
                <a:gdLst>
                  <a:gd name="T0" fmla="*/ 163 w 615"/>
                  <a:gd name="T1" fmla="*/ 0 h 615"/>
                  <a:gd name="T2" fmla="*/ 114 w 615"/>
                  <a:gd name="T3" fmla="*/ 7 h 615"/>
                  <a:gd name="T4" fmla="*/ 72 w 615"/>
                  <a:gd name="T5" fmla="*/ 28 h 615"/>
                  <a:gd name="T6" fmla="*/ 37 w 615"/>
                  <a:gd name="T7" fmla="*/ 59 h 615"/>
                  <a:gd name="T8" fmla="*/ 13 w 615"/>
                  <a:gd name="T9" fmla="*/ 99 h 615"/>
                  <a:gd name="T10" fmla="*/ 1 w 615"/>
                  <a:gd name="T11" fmla="*/ 146 h 615"/>
                  <a:gd name="T12" fmla="*/ 0 w 615"/>
                  <a:gd name="T13" fmla="*/ 451 h 615"/>
                  <a:gd name="T14" fmla="*/ 8 w 615"/>
                  <a:gd name="T15" fmla="*/ 499 h 615"/>
                  <a:gd name="T16" fmla="*/ 28 w 615"/>
                  <a:gd name="T17" fmla="*/ 542 h 615"/>
                  <a:gd name="T18" fmla="*/ 60 w 615"/>
                  <a:gd name="T19" fmla="*/ 577 h 615"/>
                  <a:gd name="T20" fmla="*/ 99 w 615"/>
                  <a:gd name="T21" fmla="*/ 602 h 615"/>
                  <a:gd name="T22" fmla="*/ 146 w 615"/>
                  <a:gd name="T23" fmla="*/ 614 h 615"/>
                  <a:gd name="T24" fmla="*/ 451 w 615"/>
                  <a:gd name="T25" fmla="*/ 615 h 615"/>
                  <a:gd name="T26" fmla="*/ 499 w 615"/>
                  <a:gd name="T27" fmla="*/ 607 h 615"/>
                  <a:gd name="T28" fmla="*/ 542 w 615"/>
                  <a:gd name="T29" fmla="*/ 587 h 615"/>
                  <a:gd name="T30" fmla="*/ 577 w 615"/>
                  <a:gd name="T31" fmla="*/ 555 h 615"/>
                  <a:gd name="T32" fmla="*/ 602 w 615"/>
                  <a:gd name="T33" fmla="*/ 514 h 615"/>
                  <a:gd name="T34" fmla="*/ 614 w 615"/>
                  <a:gd name="T35" fmla="*/ 467 h 615"/>
                  <a:gd name="T36" fmla="*/ 615 w 615"/>
                  <a:gd name="T37" fmla="*/ 162 h 615"/>
                  <a:gd name="T38" fmla="*/ 607 w 615"/>
                  <a:gd name="T39" fmla="*/ 114 h 615"/>
                  <a:gd name="T40" fmla="*/ 587 w 615"/>
                  <a:gd name="T41" fmla="*/ 71 h 615"/>
                  <a:gd name="T42" fmla="*/ 555 w 615"/>
                  <a:gd name="T43" fmla="*/ 37 h 615"/>
                  <a:gd name="T44" fmla="*/ 514 w 615"/>
                  <a:gd name="T45" fmla="*/ 13 h 615"/>
                  <a:gd name="T46" fmla="*/ 469 w 615"/>
                  <a:gd name="T47" fmla="*/ 0 h 615"/>
                  <a:gd name="T48" fmla="*/ 302 w 615"/>
                  <a:gd name="T49" fmla="*/ 560 h 615"/>
                  <a:gd name="T50" fmla="*/ 275 w 615"/>
                  <a:gd name="T51" fmla="*/ 559 h 615"/>
                  <a:gd name="T52" fmla="*/ 237 w 615"/>
                  <a:gd name="T53" fmla="*/ 552 h 615"/>
                  <a:gd name="T54" fmla="*/ 178 w 615"/>
                  <a:gd name="T55" fmla="*/ 528 h 615"/>
                  <a:gd name="T56" fmla="*/ 118 w 615"/>
                  <a:gd name="T57" fmla="*/ 483 h 615"/>
                  <a:gd name="T58" fmla="*/ 73 w 615"/>
                  <a:gd name="T59" fmla="*/ 424 h 615"/>
                  <a:gd name="T60" fmla="*/ 49 w 615"/>
                  <a:gd name="T61" fmla="*/ 364 h 615"/>
                  <a:gd name="T62" fmla="*/ 43 w 615"/>
                  <a:gd name="T63" fmla="*/ 325 h 615"/>
                  <a:gd name="T64" fmla="*/ 42 w 615"/>
                  <a:gd name="T65" fmla="*/ 299 h 615"/>
                  <a:gd name="T66" fmla="*/ 45 w 615"/>
                  <a:gd name="T67" fmla="*/ 259 h 615"/>
                  <a:gd name="T68" fmla="*/ 53 w 615"/>
                  <a:gd name="T69" fmla="*/ 221 h 615"/>
                  <a:gd name="T70" fmla="*/ 87 w 615"/>
                  <a:gd name="T71" fmla="*/ 152 h 615"/>
                  <a:gd name="T72" fmla="*/ 137 w 615"/>
                  <a:gd name="T73" fmla="*/ 98 h 615"/>
                  <a:gd name="T74" fmla="*/ 201 w 615"/>
                  <a:gd name="T75" fmla="*/ 59 h 615"/>
                  <a:gd name="T76" fmla="*/ 250 w 615"/>
                  <a:gd name="T77" fmla="*/ 44 h 615"/>
                  <a:gd name="T78" fmla="*/ 289 w 615"/>
                  <a:gd name="T79" fmla="*/ 38 h 615"/>
                  <a:gd name="T80" fmla="*/ 316 w 615"/>
                  <a:gd name="T81" fmla="*/ 38 h 615"/>
                  <a:gd name="T82" fmla="*/ 355 w 615"/>
                  <a:gd name="T83" fmla="*/ 44 h 615"/>
                  <a:gd name="T84" fmla="*/ 405 w 615"/>
                  <a:gd name="T85" fmla="*/ 59 h 615"/>
                  <a:gd name="T86" fmla="*/ 469 w 615"/>
                  <a:gd name="T87" fmla="*/ 98 h 615"/>
                  <a:gd name="T88" fmla="*/ 519 w 615"/>
                  <a:gd name="T89" fmla="*/ 152 h 615"/>
                  <a:gd name="T90" fmla="*/ 552 w 615"/>
                  <a:gd name="T91" fmla="*/ 221 h 615"/>
                  <a:gd name="T92" fmla="*/ 560 w 615"/>
                  <a:gd name="T93" fmla="*/ 259 h 615"/>
                  <a:gd name="T94" fmla="*/ 563 w 615"/>
                  <a:gd name="T95" fmla="*/ 299 h 615"/>
                  <a:gd name="T96" fmla="*/ 562 w 615"/>
                  <a:gd name="T97" fmla="*/ 325 h 615"/>
                  <a:gd name="T98" fmla="*/ 555 w 615"/>
                  <a:gd name="T99" fmla="*/ 364 h 615"/>
                  <a:gd name="T100" fmla="*/ 531 w 615"/>
                  <a:gd name="T101" fmla="*/ 424 h 615"/>
                  <a:gd name="T102" fmla="*/ 487 w 615"/>
                  <a:gd name="T103" fmla="*/ 483 h 615"/>
                  <a:gd name="T104" fmla="*/ 427 w 615"/>
                  <a:gd name="T105" fmla="*/ 528 h 615"/>
                  <a:gd name="T106" fmla="*/ 367 w 615"/>
                  <a:gd name="T107" fmla="*/ 552 h 615"/>
                  <a:gd name="T108" fmla="*/ 329 w 615"/>
                  <a:gd name="T109" fmla="*/ 559 h 615"/>
                  <a:gd name="T110" fmla="*/ 302 w 615"/>
                  <a:gd name="T111" fmla="*/ 56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5" h="615">
                    <a:moveTo>
                      <a:pt x="451" y="0"/>
                    </a:moveTo>
                    <a:lnTo>
                      <a:pt x="163" y="0"/>
                    </a:lnTo>
                    <a:lnTo>
                      <a:pt x="163" y="0"/>
                    </a:lnTo>
                    <a:lnTo>
                      <a:pt x="146" y="0"/>
                    </a:lnTo>
                    <a:lnTo>
                      <a:pt x="130" y="3"/>
                    </a:lnTo>
                    <a:lnTo>
                      <a:pt x="114" y="7"/>
                    </a:lnTo>
                    <a:lnTo>
                      <a:pt x="99" y="13"/>
                    </a:lnTo>
                    <a:lnTo>
                      <a:pt x="86" y="19"/>
                    </a:lnTo>
                    <a:lnTo>
                      <a:pt x="72" y="28"/>
                    </a:lnTo>
                    <a:lnTo>
                      <a:pt x="60" y="37"/>
                    </a:lnTo>
                    <a:lnTo>
                      <a:pt x="48" y="48"/>
                    </a:lnTo>
                    <a:lnTo>
                      <a:pt x="37" y="59"/>
                    </a:lnTo>
                    <a:lnTo>
                      <a:pt x="28" y="71"/>
                    </a:lnTo>
                    <a:lnTo>
                      <a:pt x="19" y="85"/>
                    </a:lnTo>
                    <a:lnTo>
                      <a:pt x="13" y="99"/>
                    </a:lnTo>
                    <a:lnTo>
                      <a:pt x="8" y="114"/>
                    </a:lnTo>
                    <a:lnTo>
                      <a:pt x="3" y="130"/>
                    </a:lnTo>
                    <a:lnTo>
                      <a:pt x="1" y="146"/>
                    </a:lnTo>
                    <a:lnTo>
                      <a:pt x="0" y="162"/>
                    </a:lnTo>
                    <a:lnTo>
                      <a:pt x="0" y="451"/>
                    </a:lnTo>
                    <a:lnTo>
                      <a:pt x="0" y="451"/>
                    </a:lnTo>
                    <a:lnTo>
                      <a:pt x="1" y="467"/>
                    </a:lnTo>
                    <a:lnTo>
                      <a:pt x="3" y="484"/>
                    </a:lnTo>
                    <a:lnTo>
                      <a:pt x="8" y="499"/>
                    </a:lnTo>
                    <a:lnTo>
                      <a:pt x="13" y="514"/>
                    </a:lnTo>
                    <a:lnTo>
                      <a:pt x="19" y="529"/>
                    </a:lnTo>
                    <a:lnTo>
                      <a:pt x="28" y="542"/>
                    </a:lnTo>
                    <a:lnTo>
                      <a:pt x="37" y="555"/>
                    </a:lnTo>
                    <a:lnTo>
                      <a:pt x="48" y="567"/>
                    </a:lnTo>
                    <a:lnTo>
                      <a:pt x="60" y="577"/>
                    </a:lnTo>
                    <a:lnTo>
                      <a:pt x="72" y="587"/>
                    </a:lnTo>
                    <a:lnTo>
                      <a:pt x="86" y="594"/>
                    </a:lnTo>
                    <a:lnTo>
                      <a:pt x="99" y="602"/>
                    </a:lnTo>
                    <a:lnTo>
                      <a:pt x="114" y="607"/>
                    </a:lnTo>
                    <a:lnTo>
                      <a:pt x="130" y="612"/>
                    </a:lnTo>
                    <a:lnTo>
                      <a:pt x="146" y="614"/>
                    </a:lnTo>
                    <a:lnTo>
                      <a:pt x="163" y="615"/>
                    </a:lnTo>
                    <a:lnTo>
                      <a:pt x="451" y="615"/>
                    </a:lnTo>
                    <a:lnTo>
                      <a:pt x="451" y="615"/>
                    </a:lnTo>
                    <a:lnTo>
                      <a:pt x="469" y="614"/>
                    </a:lnTo>
                    <a:lnTo>
                      <a:pt x="485" y="612"/>
                    </a:lnTo>
                    <a:lnTo>
                      <a:pt x="499" y="607"/>
                    </a:lnTo>
                    <a:lnTo>
                      <a:pt x="514" y="602"/>
                    </a:lnTo>
                    <a:lnTo>
                      <a:pt x="529" y="594"/>
                    </a:lnTo>
                    <a:lnTo>
                      <a:pt x="542" y="587"/>
                    </a:lnTo>
                    <a:lnTo>
                      <a:pt x="555" y="577"/>
                    </a:lnTo>
                    <a:lnTo>
                      <a:pt x="567" y="567"/>
                    </a:lnTo>
                    <a:lnTo>
                      <a:pt x="577" y="555"/>
                    </a:lnTo>
                    <a:lnTo>
                      <a:pt x="587" y="542"/>
                    </a:lnTo>
                    <a:lnTo>
                      <a:pt x="594" y="529"/>
                    </a:lnTo>
                    <a:lnTo>
                      <a:pt x="602" y="514"/>
                    </a:lnTo>
                    <a:lnTo>
                      <a:pt x="607" y="499"/>
                    </a:lnTo>
                    <a:lnTo>
                      <a:pt x="611" y="484"/>
                    </a:lnTo>
                    <a:lnTo>
                      <a:pt x="614" y="467"/>
                    </a:lnTo>
                    <a:lnTo>
                      <a:pt x="615" y="451"/>
                    </a:lnTo>
                    <a:lnTo>
                      <a:pt x="615" y="162"/>
                    </a:lnTo>
                    <a:lnTo>
                      <a:pt x="615" y="162"/>
                    </a:lnTo>
                    <a:lnTo>
                      <a:pt x="614" y="146"/>
                    </a:lnTo>
                    <a:lnTo>
                      <a:pt x="611" y="130"/>
                    </a:lnTo>
                    <a:lnTo>
                      <a:pt x="607" y="114"/>
                    </a:lnTo>
                    <a:lnTo>
                      <a:pt x="602" y="99"/>
                    </a:lnTo>
                    <a:lnTo>
                      <a:pt x="594" y="85"/>
                    </a:lnTo>
                    <a:lnTo>
                      <a:pt x="587" y="71"/>
                    </a:lnTo>
                    <a:lnTo>
                      <a:pt x="577" y="59"/>
                    </a:lnTo>
                    <a:lnTo>
                      <a:pt x="567" y="48"/>
                    </a:lnTo>
                    <a:lnTo>
                      <a:pt x="555" y="37"/>
                    </a:lnTo>
                    <a:lnTo>
                      <a:pt x="542" y="28"/>
                    </a:lnTo>
                    <a:lnTo>
                      <a:pt x="529" y="19"/>
                    </a:lnTo>
                    <a:lnTo>
                      <a:pt x="514" y="13"/>
                    </a:lnTo>
                    <a:lnTo>
                      <a:pt x="499" y="7"/>
                    </a:lnTo>
                    <a:lnTo>
                      <a:pt x="485" y="3"/>
                    </a:lnTo>
                    <a:lnTo>
                      <a:pt x="469" y="0"/>
                    </a:lnTo>
                    <a:lnTo>
                      <a:pt x="451" y="0"/>
                    </a:lnTo>
                    <a:lnTo>
                      <a:pt x="451" y="0"/>
                    </a:lnTo>
                    <a:close/>
                    <a:moveTo>
                      <a:pt x="302" y="560"/>
                    </a:moveTo>
                    <a:lnTo>
                      <a:pt x="302" y="560"/>
                    </a:lnTo>
                    <a:lnTo>
                      <a:pt x="289" y="559"/>
                    </a:lnTo>
                    <a:lnTo>
                      <a:pt x="275" y="559"/>
                    </a:lnTo>
                    <a:lnTo>
                      <a:pt x="263" y="557"/>
                    </a:lnTo>
                    <a:lnTo>
                      <a:pt x="250" y="555"/>
                    </a:lnTo>
                    <a:lnTo>
                      <a:pt x="237" y="552"/>
                    </a:lnTo>
                    <a:lnTo>
                      <a:pt x="225" y="549"/>
                    </a:lnTo>
                    <a:lnTo>
                      <a:pt x="201" y="540"/>
                    </a:lnTo>
                    <a:lnTo>
                      <a:pt x="178" y="528"/>
                    </a:lnTo>
                    <a:lnTo>
                      <a:pt x="157" y="515"/>
                    </a:lnTo>
                    <a:lnTo>
                      <a:pt x="137" y="500"/>
                    </a:lnTo>
                    <a:lnTo>
                      <a:pt x="118" y="483"/>
                    </a:lnTo>
                    <a:lnTo>
                      <a:pt x="102" y="465"/>
                    </a:lnTo>
                    <a:lnTo>
                      <a:pt x="87" y="445"/>
                    </a:lnTo>
                    <a:lnTo>
                      <a:pt x="73" y="424"/>
                    </a:lnTo>
                    <a:lnTo>
                      <a:pt x="62" y="400"/>
                    </a:lnTo>
                    <a:lnTo>
                      <a:pt x="53" y="377"/>
                    </a:lnTo>
                    <a:lnTo>
                      <a:pt x="49" y="364"/>
                    </a:lnTo>
                    <a:lnTo>
                      <a:pt x="47" y="352"/>
                    </a:lnTo>
                    <a:lnTo>
                      <a:pt x="45" y="338"/>
                    </a:lnTo>
                    <a:lnTo>
                      <a:pt x="43" y="325"/>
                    </a:lnTo>
                    <a:lnTo>
                      <a:pt x="42" y="313"/>
                    </a:lnTo>
                    <a:lnTo>
                      <a:pt x="42" y="299"/>
                    </a:lnTo>
                    <a:lnTo>
                      <a:pt x="42" y="299"/>
                    </a:lnTo>
                    <a:lnTo>
                      <a:pt x="42" y="286"/>
                    </a:lnTo>
                    <a:lnTo>
                      <a:pt x="43" y="272"/>
                    </a:lnTo>
                    <a:lnTo>
                      <a:pt x="45" y="259"/>
                    </a:lnTo>
                    <a:lnTo>
                      <a:pt x="47" y="246"/>
                    </a:lnTo>
                    <a:lnTo>
                      <a:pt x="49" y="234"/>
                    </a:lnTo>
                    <a:lnTo>
                      <a:pt x="53" y="221"/>
                    </a:lnTo>
                    <a:lnTo>
                      <a:pt x="62" y="197"/>
                    </a:lnTo>
                    <a:lnTo>
                      <a:pt x="73" y="175"/>
                    </a:lnTo>
                    <a:lnTo>
                      <a:pt x="87" y="152"/>
                    </a:lnTo>
                    <a:lnTo>
                      <a:pt x="102" y="133"/>
                    </a:lnTo>
                    <a:lnTo>
                      <a:pt x="118" y="114"/>
                    </a:lnTo>
                    <a:lnTo>
                      <a:pt x="137" y="98"/>
                    </a:lnTo>
                    <a:lnTo>
                      <a:pt x="157" y="82"/>
                    </a:lnTo>
                    <a:lnTo>
                      <a:pt x="178" y="69"/>
                    </a:lnTo>
                    <a:lnTo>
                      <a:pt x="201" y="59"/>
                    </a:lnTo>
                    <a:lnTo>
                      <a:pt x="225" y="50"/>
                    </a:lnTo>
                    <a:lnTo>
                      <a:pt x="237" y="46"/>
                    </a:lnTo>
                    <a:lnTo>
                      <a:pt x="250" y="44"/>
                    </a:lnTo>
                    <a:lnTo>
                      <a:pt x="263" y="40"/>
                    </a:lnTo>
                    <a:lnTo>
                      <a:pt x="275" y="39"/>
                    </a:lnTo>
                    <a:lnTo>
                      <a:pt x="289" y="38"/>
                    </a:lnTo>
                    <a:lnTo>
                      <a:pt x="302" y="38"/>
                    </a:lnTo>
                    <a:lnTo>
                      <a:pt x="302" y="38"/>
                    </a:lnTo>
                    <a:lnTo>
                      <a:pt x="316" y="38"/>
                    </a:lnTo>
                    <a:lnTo>
                      <a:pt x="329" y="39"/>
                    </a:lnTo>
                    <a:lnTo>
                      <a:pt x="343" y="40"/>
                    </a:lnTo>
                    <a:lnTo>
                      <a:pt x="355" y="44"/>
                    </a:lnTo>
                    <a:lnTo>
                      <a:pt x="367" y="46"/>
                    </a:lnTo>
                    <a:lnTo>
                      <a:pt x="380" y="50"/>
                    </a:lnTo>
                    <a:lnTo>
                      <a:pt x="405" y="59"/>
                    </a:lnTo>
                    <a:lnTo>
                      <a:pt x="427" y="69"/>
                    </a:lnTo>
                    <a:lnTo>
                      <a:pt x="448" y="82"/>
                    </a:lnTo>
                    <a:lnTo>
                      <a:pt x="469" y="98"/>
                    </a:lnTo>
                    <a:lnTo>
                      <a:pt x="487" y="114"/>
                    </a:lnTo>
                    <a:lnTo>
                      <a:pt x="504" y="133"/>
                    </a:lnTo>
                    <a:lnTo>
                      <a:pt x="519" y="152"/>
                    </a:lnTo>
                    <a:lnTo>
                      <a:pt x="531" y="175"/>
                    </a:lnTo>
                    <a:lnTo>
                      <a:pt x="543" y="197"/>
                    </a:lnTo>
                    <a:lnTo>
                      <a:pt x="552" y="221"/>
                    </a:lnTo>
                    <a:lnTo>
                      <a:pt x="555" y="234"/>
                    </a:lnTo>
                    <a:lnTo>
                      <a:pt x="558" y="246"/>
                    </a:lnTo>
                    <a:lnTo>
                      <a:pt x="560" y="259"/>
                    </a:lnTo>
                    <a:lnTo>
                      <a:pt x="562" y="272"/>
                    </a:lnTo>
                    <a:lnTo>
                      <a:pt x="563" y="286"/>
                    </a:lnTo>
                    <a:lnTo>
                      <a:pt x="563" y="299"/>
                    </a:lnTo>
                    <a:lnTo>
                      <a:pt x="563" y="299"/>
                    </a:lnTo>
                    <a:lnTo>
                      <a:pt x="563" y="313"/>
                    </a:lnTo>
                    <a:lnTo>
                      <a:pt x="562" y="325"/>
                    </a:lnTo>
                    <a:lnTo>
                      <a:pt x="560" y="338"/>
                    </a:lnTo>
                    <a:lnTo>
                      <a:pt x="558" y="352"/>
                    </a:lnTo>
                    <a:lnTo>
                      <a:pt x="555" y="364"/>
                    </a:lnTo>
                    <a:lnTo>
                      <a:pt x="552" y="377"/>
                    </a:lnTo>
                    <a:lnTo>
                      <a:pt x="543" y="400"/>
                    </a:lnTo>
                    <a:lnTo>
                      <a:pt x="531" y="424"/>
                    </a:lnTo>
                    <a:lnTo>
                      <a:pt x="519" y="445"/>
                    </a:lnTo>
                    <a:lnTo>
                      <a:pt x="504" y="465"/>
                    </a:lnTo>
                    <a:lnTo>
                      <a:pt x="487" y="483"/>
                    </a:lnTo>
                    <a:lnTo>
                      <a:pt x="469" y="500"/>
                    </a:lnTo>
                    <a:lnTo>
                      <a:pt x="448" y="515"/>
                    </a:lnTo>
                    <a:lnTo>
                      <a:pt x="427" y="528"/>
                    </a:lnTo>
                    <a:lnTo>
                      <a:pt x="405" y="540"/>
                    </a:lnTo>
                    <a:lnTo>
                      <a:pt x="380" y="549"/>
                    </a:lnTo>
                    <a:lnTo>
                      <a:pt x="367" y="552"/>
                    </a:lnTo>
                    <a:lnTo>
                      <a:pt x="355" y="555"/>
                    </a:lnTo>
                    <a:lnTo>
                      <a:pt x="343" y="557"/>
                    </a:lnTo>
                    <a:lnTo>
                      <a:pt x="329" y="559"/>
                    </a:lnTo>
                    <a:lnTo>
                      <a:pt x="316" y="559"/>
                    </a:lnTo>
                    <a:lnTo>
                      <a:pt x="302" y="560"/>
                    </a:lnTo>
                    <a:lnTo>
                      <a:pt x="302" y="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5" name="Freeform 58"/>
              <p:cNvSpPr>
                <a:spLocks noEditPoints="1"/>
              </p:cNvSpPr>
              <p:nvPr/>
            </p:nvSpPr>
            <p:spPr bwMode="auto">
              <a:xfrm>
                <a:off x="4797" y="2130"/>
                <a:ext cx="123" cy="123"/>
              </a:xfrm>
              <a:custGeom>
                <a:avLst/>
                <a:gdLst>
                  <a:gd name="T0" fmla="*/ 164 w 615"/>
                  <a:gd name="T1" fmla="*/ 0 h 615"/>
                  <a:gd name="T2" fmla="*/ 114 w 615"/>
                  <a:gd name="T3" fmla="*/ 7 h 615"/>
                  <a:gd name="T4" fmla="*/ 72 w 615"/>
                  <a:gd name="T5" fmla="*/ 28 h 615"/>
                  <a:gd name="T6" fmla="*/ 38 w 615"/>
                  <a:gd name="T7" fmla="*/ 59 h 615"/>
                  <a:gd name="T8" fmla="*/ 13 w 615"/>
                  <a:gd name="T9" fmla="*/ 99 h 615"/>
                  <a:gd name="T10" fmla="*/ 1 w 615"/>
                  <a:gd name="T11" fmla="*/ 146 h 615"/>
                  <a:gd name="T12" fmla="*/ 0 w 615"/>
                  <a:gd name="T13" fmla="*/ 451 h 615"/>
                  <a:gd name="T14" fmla="*/ 8 w 615"/>
                  <a:gd name="T15" fmla="*/ 499 h 615"/>
                  <a:gd name="T16" fmla="*/ 28 w 615"/>
                  <a:gd name="T17" fmla="*/ 542 h 615"/>
                  <a:gd name="T18" fmla="*/ 59 w 615"/>
                  <a:gd name="T19" fmla="*/ 577 h 615"/>
                  <a:gd name="T20" fmla="*/ 99 w 615"/>
                  <a:gd name="T21" fmla="*/ 602 h 615"/>
                  <a:gd name="T22" fmla="*/ 146 w 615"/>
                  <a:gd name="T23" fmla="*/ 614 h 615"/>
                  <a:gd name="T24" fmla="*/ 452 w 615"/>
                  <a:gd name="T25" fmla="*/ 615 h 615"/>
                  <a:gd name="T26" fmla="*/ 500 w 615"/>
                  <a:gd name="T27" fmla="*/ 607 h 615"/>
                  <a:gd name="T28" fmla="*/ 542 w 615"/>
                  <a:gd name="T29" fmla="*/ 587 h 615"/>
                  <a:gd name="T30" fmla="*/ 577 w 615"/>
                  <a:gd name="T31" fmla="*/ 555 h 615"/>
                  <a:gd name="T32" fmla="*/ 602 w 615"/>
                  <a:gd name="T33" fmla="*/ 514 h 615"/>
                  <a:gd name="T34" fmla="*/ 614 w 615"/>
                  <a:gd name="T35" fmla="*/ 467 h 615"/>
                  <a:gd name="T36" fmla="*/ 615 w 615"/>
                  <a:gd name="T37" fmla="*/ 162 h 615"/>
                  <a:gd name="T38" fmla="*/ 607 w 615"/>
                  <a:gd name="T39" fmla="*/ 114 h 615"/>
                  <a:gd name="T40" fmla="*/ 587 w 615"/>
                  <a:gd name="T41" fmla="*/ 71 h 615"/>
                  <a:gd name="T42" fmla="*/ 555 w 615"/>
                  <a:gd name="T43" fmla="*/ 37 h 615"/>
                  <a:gd name="T44" fmla="*/ 515 w 615"/>
                  <a:gd name="T45" fmla="*/ 13 h 615"/>
                  <a:gd name="T46" fmla="*/ 469 w 615"/>
                  <a:gd name="T47" fmla="*/ 0 h 615"/>
                  <a:gd name="T48" fmla="*/ 302 w 615"/>
                  <a:gd name="T49" fmla="*/ 560 h 615"/>
                  <a:gd name="T50" fmla="*/ 276 w 615"/>
                  <a:gd name="T51" fmla="*/ 559 h 615"/>
                  <a:gd name="T52" fmla="*/ 237 w 615"/>
                  <a:gd name="T53" fmla="*/ 552 h 615"/>
                  <a:gd name="T54" fmla="*/ 178 w 615"/>
                  <a:gd name="T55" fmla="*/ 528 h 615"/>
                  <a:gd name="T56" fmla="*/ 118 w 615"/>
                  <a:gd name="T57" fmla="*/ 483 h 615"/>
                  <a:gd name="T58" fmla="*/ 73 w 615"/>
                  <a:gd name="T59" fmla="*/ 424 h 615"/>
                  <a:gd name="T60" fmla="*/ 49 w 615"/>
                  <a:gd name="T61" fmla="*/ 364 h 615"/>
                  <a:gd name="T62" fmla="*/ 43 w 615"/>
                  <a:gd name="T63" fmla="*/ 325 h 615"/>
                  <a:gd name="T64" fmla="*/ 42 w 615"/>
                  <a:gd name="T65" fmla="*/ 299 h 615"/>
                  <a:gd name="T66" fmla="*/ 44 w 615"/>
                  <a:gd name="T67" fmla="*/ 259 h 615"/>
                  <a:gd name="T68" fmla="*/ 54 w 615"/>
                  <a:gd name="T69" fmla="*/ 221 h 615"/>
                  <a:gd name="T70" fmla="*/ 86 w 615"/>
                  <a:gd name="T71" fmla="*/ 152 h 615"/>
                  <a:gd name="T72" fmla="*/ 137 w 615"/>
                  <a:gd name="T73" fmla="*/ 98 h 615"/>
                  <a:gd name="T74" fmla="*/ 201 w 615"/>
                  <a:gd name="T75" fmla="*/ 59 h 615"/>
                  <a:gd name="T76" fmla="*/ 250 w 615"/>
                  <a:gd name="T77" fmla="*/ 44 h 615"/>
                  <a:gd name="T78" fmla="*/ 289 w 615"/>
                  <a:gd name="T79" fmla="*/ 38 h 615"/>
                  <a:gd name="T80" fmla="*/ 316 w 615"/>
                  <a:gd name="T81" fmla="*/ 38 h 615"/>
                  <a:gd name="T82" fmla="*/ 356 w 615"/>
                  <a:gd name="T83" fmla="*/ 44 h 615"/>
                  <a:gd name="T84" fmla="*/ 404 w 615"/>
                  <a:gd name="T85" fmla="*/ 59 h 615"/>
                  <a:gd name="T86" fmla="*/ 469 w 615"/>
                  <a:gd name="T87" fmla="*/ 98 h 615"/>
                  <a:gd name="T88" fmla="*/ 519 w 615"/>
                  <a:gd name="T89" fmla="*/ 152 h 615"/>
                  <a:gd name="T90" fmla="*/ 552 w 615"/>
                  <a:gd name="T91" fmla="*/ 221 h 615"/>
                  <a:gd name="T92" fmla="*/ 560 w 615"/>
                  <a:gd name="T93" fmla="*/ 259 h 615"/>
                  <a:gd name="T94" fmla="*/ 564 w 615"/>
                  <a:gd name="T95" fmla="*/ 299 h 615"/>
                  <a:gd name="T96" fmla="*/ 563 w 615"/>
                  <a:gd name="T97" fmla="*/ 325 h 615"/>
                  <a:gd name="T98" fmla="*/ 555 w 615"/>
                  <a:gd name="T99" fmla="*/ 364 h 615"/>
                  <a:gd name="T100" fmla="*/ 532 w 615"/>
                  <a:gd name="T101" fmla="*/ 424 h 615"/>
                  <a:gd name="T102" fmla="*/ 487 w 615"/>
                  <a:gd name="T103" fmla="*/ 483 h 615"/>
                  <a:gd name="T104" fmla="*/ 427 w 615"/>
                  <a:gd name="T105" fmla="*/ 528 h 615"/>
                  <a:gd name="T106" fmla="*/ 367 w 615"/>
                  <a:gd name="T107" fmla="*/ 552 h 615"/>
                  <a:gd name="T108" fmla="*/ 329 w 615"/>
                  <a:gd name="T109" fmla="*/ 559 h 615"/>
                  <a:gd name="T110" fmla="*/ 302 w 615"/>
                  <a:gd name="T111" fmla="*/ 56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5" h="615">
                    <a:moveTo>
                      <a:pt x="452" y="0"/>
                    </a:moveTo>
                    <a:lnTo>
                      <a:pt x="164" y="0"/>
                    </a:lnTo>
                    <a:lnTo>
                      <a:pt x="164" y="0"/>
                    </a:lnTo>
                    <a:lnTo>
                      <a:pt x="146" y="0"/>
                    </a:lnTo>
                    <a:lnTo>
                      <a:pt x="130" y="3"/>
                    </a:lnTo>
                    <a:lnTo>
                      <a:pt x="114" y="7"/>
                    </a:lnTo>
                    <a:lnTo>
                      <a:pt x="99" y="13"/>
                    </a:lnTo>
                    <a:lnTo>
                      <a:pt x="86" y="19"/>
                    </a:lnTo>
                    <a:lnTo>
                      <a:pt x="72" y="28"/>
                    </a:lnTo>
                    <a:lnTo>
                      <a:pt x="59" y="37"/>
                    </a:lnTo>
                    <a:lnTo>
                      <a:pt x="48" y="48"/>
                    </a:lnTo>
                    <a:lnTo>
                      <a:pt x="38" y="59"/>
                    </a:lnTo>
                    <a:lnTo>
                      <a:pt x="28" y="71"/>
                    </a:lnTo>
                    <a:lnTo>
                      <a:pt x="19" y="85"/>
                    </a:lnTo>
                    <a:lnTo>
                      <a:pt x="13" y="99"/>
                    </a:lnTo>
                    <a:lnTo>
                      <a:pt x="8" y="114"/>
                    </a:lnTo>
                    <a:lnTo>
                      <a:pt x="3" y="130"/>
                    </a:lnTo>
                    <a:lnTo>
                      <a:pt x="1" y="146"/>
                    </a:lnTo>
                    <a:lnTo>
                      <a:pt x="0" y="162"/>
                    </a:lnTo>
                    <a:lnTo>
                      <a:pt x="0" y="451"/>
                    </a:lnTo>
                    <a:lnTo>
                      <a:pt x="0" y="451"/>
                    </a:lnTo>
                    <a:lnTo>
                      <a:pt x="1" y="467"/>
                    </a:lnTo>
                    <a:lnTo>
                      <a:pt x="3" y="484"/>
                    </a:lnTo>
                    <a:lnTo>
                      <a:pt x="8" y="499"/>
                    </a:lnTo>
                    <a:lnTo>
                      <a:pt x="13" y="514"/>
                    </a:lnTo>
                    <a:lnTo>
                      <a:pt x="19" y="529"/>
                    </a:lnTo>
                    <a:lnTo>
                      <a:pt x="28" y="542"/>
                    </a:lnTo>
                    <a:lnTo>
                      <a:pt x="38" y="555"/>
                    </a:lnTo>
                    <a:lnTo>
                      <a:pt x="48" y="567"/>
                    </a:lnTo>
                    <a:lnTo>
                      <a:pt x="59" y="577"/>
                    </a:lnTo>
                    <a:lnTo>
                      <a:pt x="72" y="587"/>
                    </a:lnTo>
                    <a:lnTo>
                      <a:pt x="86" y="594"/>
                    </a:lnTo>
                    <a:lnTo>
                      <a:pt x="99" y="602"/>
                    </a:lnTo>
                    <a:lnTo>
                      <a:pt x="114" y="607"/>
                    </a:lnTo>
                    <a:lnTo>
                      <a:pt x="130" y="612"/>
                    </a:lnTo>
                    <a:lnTo>
                      <a:pt x="146" y="614"/>
                    </a:lnTo>
                    <a:lnTo>
                      <a:pt x="164" y="615"/>
                    </a:lnTo>
                    <a:lnTo>
                      <a:pt x="452" y="615"/>
                    </a:lnTo>
                    <a:lnTo>
                      <a:pt x="452" y="615"/>
                    </a:lnTo>
                    <a:lnTo>
                      <a:pt x="469" y="614"/>
                    </a:lnTo>
                    <a:lnTo>
                      <a:pt x="485" y="612"/>
                    </a:lnTo>
                    <a:lnTo>
                      <a:pt x="500" y="607"/>
                    </a:lnTo>
                    <a:lnTo>
                      <a:pt x="515" y="602"/>
                    </a:lnTo>
                    <a:lnTo>
                      <a:pt x="529" y="594"/>
                    </a:lnTo>
                    <a:lnTo>
                      <a:pt x="542" y="587"/>
                    </a:lnTo>
                    <a:lnTo>
                      <a:pt x="555" y="577"/>
                    </a:lnTo>
                    <a:lnTo>
                      <a:pt x="567" y="567"/>
                    </a:lnTo>
                    <a:lnTo>
                      <a:pt x="577" y="555"/>
                    </a:lnTo>
                    <a:lnTo>
                      <a:pt x="587" y="542"/>
                    </a:lnTo>
                    <a:lnTo>
                      <a:pt x="595" y="529"/>
                    </a:lnTo>
                    <a:lnTo>
                      <a:pt x="602" y="514"/>
                    </a:lnTo>
                    <a:lnTo>
                      <a:pt x="607" y="499"/>
                    </a:lnTo>
                    <a:lnTo>
                      <a:pt x="612" y="484"/>
                    </a:lnTo>
                    <a:lnTo>
                      <a:pt x="614" y="467"/>
                    </a:lnTo>
                    <a:lnTo>
                      <a:pt x="615" y="451"/>
                    </a:lnTo>
                    <a:lnTo>
                      <a:pt x="615" y="162"/>
                    </a:lnTo>
                    <a:lnTo>
                      <a:pt x="615" y="162"/>
                    </a:lnTo>
                    <a:lnTo>
                      <a:pt x="614" y="146"/>
                    </a:lnTo>
                    <a:lnTo>
                      <a:pt x="612" y="130"/>
                    </a:lnTo>
                    <a:lnTo>
                      <a:pt x="607" y="114"/>
                    </a:lnTo>
                    <a:lnTo>
                      <a:pt x="602" y="99"/>
                    </a:lnTo>
                    <a:lnTo>
                      <a:pt x="595" y="85"/>
                    </a:lnTo>
                    <a:lnTo>
                      <a:pt x="587" y="71"/>
                    </a:lnTo>
                    <a:lnTo>
                      <a:pt x="577" y="59"/>
                    </a:lnTo>
                    <a:lnTo>
                      <a:pt x="567" y="48"/>
                    </a:lnTo>
                    <a:lnTo>
                      <a:pt x="555" y="37"/>
                    </a:lnTo>
                    <a:lnTo>
                      <a:pt x="542" y="28"/>
                    </a:lnTo>
                    <a:lnTo>
                      <a:pt x="529" y="19"/>
                    </a:lnTo>
                    <a:lnTo>
                      <a:pt x="515" y="13"/>
                    </a:lnTo>
                    <a:lnTo>
                      <a:pt x="500" y="7"/>
                    </a:lnTo>
                    <a:lnTo>
                      <a:pt x="485" y="3"/>
                    </a:lnTo>
                    <a:lnTo>
                      <a:pt x="469" y="0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  <a:moveTo>
                      <a:pt x="302" y="560"/>
                    </a:moveTo>
                    <a:lnTo>
                      <a:pt x="302" y="560"/>
                    </a:lnTo>
                    <a:lnTo>
                      <a:pt x="289" y="559"/>
                    </a:lnTo>
                    <a:lnTo>
                      <a:pt x="276" y="559"/>
                    </a:lnTo>
                    <a:lnTo>
                      <a:pt x="263" y="557"/>
                    </a:lnTo>
                    <a:lnTo>
                      <a:pt x="250" y="555"/>
                    </a:lnTo>
                    <a:lnTo>
                      <a:pt x="237" y="552"/>
                    </a:lnTo>
                    <a:lnTo>
                      <a:pt x="225" y="549"/>
                    </a:lnTo>
                    <a:lnTo>
                      <a:pt x="201" y="540"/>
                    </a:lnTo>
                    <a:lnTo>
                      <a:pt x="178" y="528"/>
                    </a:lnTo>
                    <a:lnTo>
                      <a:pt x="157" y="515"/>
                    </a:lnTo>
                    <a:lnTo>
                      <a:pt x="137" y="500"/>
                    </a:lnTo>
                    <a:lnTo>
                      <a:pt x="118" y="483"/>
                    </a:lnTo>
                    <a:lnTo>
                      <a:pt x="102" y="465"/>
                    </a:lnTo>
                    <a:lnTo>
                      <a:pt x="86" y="445"/>
                    </a:lnTo>
                    <a:lnTo>
                      <a:pt x="73" y="424"/>
                    </a:lnTo>
                    <a:lnTo>
                      <a:pt x="62" y="400"/>
                    </a:lnTo>
                    <a:lnTo>
                      <a:pt x="54" y="377"/>
                    </a:lnTo>
                    <a:lnTo>
                      <a:pt x="49" y="364"/>
                    </a:lnTo>
                    <a:lnTo>
                      <a:pt x="47" y="352"/>
                    </a:lnTo>
                    <a:lnTo>
                      <a:pt x="44" y="338"/>
                    </a:lnTo>
                    <a:lnTo>
                      <a:pt x="43" y="325"/>
                    </a:lnTo>
                    <a:lnTo>
                      <a:pt x="42" y="313"/>
                    </a:lnTo>
                    <a:lnTo>
                      <a:pt x="42" y="299"/>
                    </a:lnTo>
                    <a:lnTo>
                      <a:pt x="42" y="299"/>
                    </a:lnTo>
                    <a:lnTo>
                      <a:pt x="42" y="286"/>
                    </a:lnTo>
                    <a:lnTo>
                      <a:pt x="43" y="272"/>
                    </a:lnTo>
                    <a:lnTo>
                      <a:pt x="44" y="259"/>
                    </a:lnTo>
                    <a:lnTo>
                      <a:pt x="47" y="246"/>
                    </a:lnTo>
                    <a:lnTo>
                      <a:pt x="49" y="234"/>
                    </a:lnTo>
                    <a:lnTo>
                      <a:pt x="54" y="221"/>
                    </a:lnTo>
                    <a:lnTo>
                      <a:pt x="62" y="197"/>
                    </a:lnTo>
                    <a:lnTo>
                      <a:pt x="73" y="175"/>
                    </a:lnTo>
                    <a:lnTo>
                      <a:pt x="86" y="152"/>
                    </a:lnTo>
                    <a:lnTo>
                      <a:pt x="102" y="133"/>
                    </a:lnTo>
                    <a:lnTo>
                      <a:pt x="118" y="114"/>
                    </a:lnTo>
                    <a:lnTo>
                      <a:pt x="137" y="98"/>
                    </a:lnTo>
                    <a:lnTo>
                      <a:pt x="157" y="82"/>
                    </a:lnTo>
                    <a:lnTo>
                      <a:pt x="178" y="69"/>
                    </a:lnTo>
                    <a:lnTo>
                      <a:pt x="201" y="59"/>
                    </a:lnTo>
                    <a:lnTo>
                      <a:pt x="225" y="50"/>
                    </a:lnTo>
                    <a:lnTo>
                      <a:pt x="237" y="46"/>
                    </a:lnTo>
                    <a:lnTo>
                      <a:pt x="250" y="44"/>
                    </a:lnTo>
                    <a:lnTo>
                      <a:pt x="263" y="40"/>
                    </a:lnTo>
                    <a:lnTo>
                      <a:pt x="276" y="39"/>
                    </a:lnTo>
                    <a:lnTo>
                      <a:pt x="289" y="38"/>
                    </a:lnTo>
                    <a:lnTo>
                      <a:pt x="302" y="38"/>
                    </a:lnTo>
                    <a:lnTo>
                      <a:pt x="302" y="38"/>
                    </a:lnTo>
                    <a:lnTo>
                      <a:pt x="316" y="38"/>
                    </a:lnTo>
                    <a:lnTo>
                      <a:pt x="329" y="39"/>
                    </a:lnTo>
                    <a:lnTo>
                      <a:pt x="342" y="40"/>
                    </a:lnTo>
                    <a:lnTo>
                      <a:pt x="356" y="44"/>
                    </a:lnTo>
                    <a:lnTo>
                      <a:pt x="367" y="46"/>
                    </a:lnTo>
                    <a:lnTo>
                      <a:pt x="380" y="50"/>
                    </a:lnTo>
                    <a:lnTo>
                      <a:pt x="404" y="59"/>
                    </a:lnTo>
                    <a:lnTo>
                      <a:pt x="427" y="69"/>
                    </a:lnTo>
                    <a:lnTo>
                      <a:pt x="448" y="82"/>
                    </a:lnTo>
                    <a:lnTo>
                      <a:pt x="469" y="98"/>
                    </a:lnTo>
                    <a:lnTo>
                      <a:pt x="487" y="114"/>
                    </a:lnTo>
                    <a:lnTo>
                      <a:pt x="504" y="133"/>
                    </a:lnTo>
                    <a:lnTo>
                      <a:pt x="519" y="152"/>
                    </a:lnTo>
                    <a:lnTo>
                      <a:pt x="532" y="175"/>
                    </a:lnTo>
                    <a:lnTo>
                      <a:pt x="543" y="197"/>
                    </a:lnTo>
                    <a:lnTo>
                      <a:pt x="552" y="221"/>
                    </a:lnTo>
                    <a:lnTo>
                      <a:pt x="555" y="234"/>
                    </a:lnTo>
                    <a:lnTo>
                      <a:pt x="558" y="246"/>
                    </a:lnTo>
                    <a:lnTo>
                      <a:pt x="560" y="259"/>
                    </a:lnTo>
                    <a:lnTo>
                      <a:pt x="563" y="272"/>
                    </a:lnTo>
                    <a:lnTo>
                      <a:pt x="563" y="286"/>
                    </a:lnTo>
                    <a:lnTo>
                      <a:pt x="564" y="299"/>
                    </a:lnTo>
                    <a:lnTo>
                      <a:pt x="564" y="299"/>
                    </a:lnTo>
                    <a:lnTo>
                      <a:pt x="563" y="313"/>
                    </a:lnTo>
                    <a:lnTo>
                      <a:pt x="563" y="325"/>
                    </a:lnTo>
                    <a:lnTo>
                      <a:pt x="560" y="338"/>
                    </a:lnTo>
                    <a:lnTo>
                      <a:pt x="558" y="352"/>
                    </a:lnTo>
                    <a:lnTo>
                      <a:pt x="555" y="364"/>
                    </a:lnTo>
                    <a:lnTo>
                      <a:pt x="552" y="377"/>
                    </a:lnTo>
                    <a:lnTo>
                      <a:pt x="543" y="400"/>
                    </a:lnTo>
                    <a:lnTo>
                      <a:pt x="532" y="424"/>
                    </a:lnTo>
                    <a:lnTo>
                      <a:pt x="519" y="445"/>
                    </a:lnTo>
                    <a:lnTo>
                      <a:pt x="504" y="465"/>
                    </a:lnTo>
                    <a:lnTo>
                      <a:pt x="487" y="483"/>
                    </a:lnTo>
                    <a:lnTo>
                      <a:pt x="469" y="500"/>
                    </a:lnTo>
                    <a:lnTo>
                      <a:pt x="448" y="515"/>
                    </a:lnTo>
                    <a:lnTo>
                      <a:pt x="427" y="528"/>
                    </a:lnTo>
                    <a:lnTo>
                      <a:pt x="404" y="540"/>
                    </a:lnTo>
                    <a:lnTo>
                      <a:pt x="380" y="549"/>
                    </a:lnTo>
                    <a:lnTo>
                      <a:pt x="367" y="552"/>
                    </a:lnTo>
                    <a:lnTo>
                      <a:pt x="356" y="555"/>
                    </a:lnTo>
                    <a:lnTo>
                      <a:pt x="342" y="557"/>
                    </a:lnTo>
                    <a:lnTo>
                      <a:pt x="329" y="559"/>
                    </a:lnTo>
                    <a:lnTo>
                      <a:pt x="316" y="559"/>
                    </a:lnTo>
                    <a:lnTo>
                      <a:pt x="302" y="560"/>
                    </a:lnTo>
                    <a:lnTo>
                      <a:pt x="302" y="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6" name="Freeform 59"/>
              <p:cNvSpPr>
                <a:spLocks noEditPoints="1"/>
              </p:cNvSpPr>
              <p:nvPr/>
            </p:nvSpPr>
            <p:spPr bwMode="auto">
              <a:xfrm>
                <a:off x="4956" y="2130"/>
                <a:ext cx="123" cy="123"/>
              </a:xfrm>
              <a:custGeom>
                <a:avLst/>
                <a:gdLst>
                  <a:gd name="T0" fmla="*/ 163 w 615"/>
                  <a:gd name="T1" fmla="*/ 0 h 615"/>
                  <a:gd name="T2" fmla="*/ 115 w 615"/>
                  <a:gd name="T3" fmla="*/ 7 h 615"/>
                  <a:gd name="T4" fmla="*/ 72 w 615"/>
                  <a:gd name="T5" fmla="*/ 28 h 615"/>
                  <a:gd name="T6" fmla="*/ 38 w 615"/>
                  <a:gd name="T7" fmla="*/ 59 h 615"/>
                  <a:gd name="T8" fmla="*/ 13 w 615"/>
                  <a:gd name="T9" fmla="*/ 99 h 615"/>
                  <a:gd name="T10" fmla="*/ 0 w 615"/>
                  <a:gd name="T11" fmla="*/ 146 h 615"/>
                  <a:gd name="T12" fmla="*/ 0 w 615"/>
                  <a:gd name="T13" fmla="*/ 451 h 615"/>
                  <a:gd name="T14" fmla="*/ 8 w 615"/>
                  <a:gd name="T15" fmla="*/ 499 h 615"/>
                  <a:gd name="T16" fmla="*/ 28 w 615"/>
                  <a:gd name="T17" fmla="*/ 542 h 615"/>
                  <a:gd name="T18" fmla="*/ 59 w 615"/>
                  <a:gd name="T19" fmla="*/ 577 h 615"/>
                  <a:gd name="T20" fmla="*/ 100 w 615"/>
                  <a:gd name="T21" fmla="*/ 602 h 615"/>
                  <a:gd name="T22" fmla="*/ 147 w 615"/>
                  <a:gd name="T23" fmla="*/ 614 h 615"/>
                  <a:gd name="T24" fmla="*/ 452 w 615"/>
                  <a:gd name="T25" fmla="*/ 615 h 615"/>
                  <a:gd name="T26" fmla="*/ 500 w 615"/>
                  <a:gd name="T27" fmla="*/ 607 h 615"/>
                  <a:gd name="T28" fmla="*/ 542 w 615"/>
                  <a:gd name="T29" fmla="*/ 587 h 615"/>
                  <a:gd name="T30" fmla="*/ 578 w 615"/>
                  <a:gd name="T31" fmla="*/ 555 h 615"/>
                  <a:gd name="T32" fmla="*/ 602 w 615"/>
                  <a:gd name="T33" fmla="*/ 514 h 615"/>
                  <a:gd name="T34" fmla="*/ 614 w 615"/>
                  <a:gd name="T35" fmla="*/ 467 h 615"/>
                  <a:gd name="T36" fmla="*/ 615 w 615"/>
                  <a:gd name="T37" fmla="*/ 162 h 615"/>
                  <a:gd name="T38" fmla="*/ 607 w 615"/>
                  <a:gd name="T39" fmla="*/ 114 h 615"/>
                  <a:gd name="T40" fmla="*/ 587 w 615"/>
                  <a:gd name="T41" fmla="*/ 71 h 615"/>
                  <a:gd name="T42" fmla="*/ 555 w 615"/>
                  <a:gd name="T43" fmla="*/ 37 h 615"/>
                  <a:gd name="T44" fmla="*/ 515 w 615"/>
                  <a:gd name="T45" fmla="*/ 13 h 615"/>
                  <a:gd name="T46" fmla="*/ 468 w 615"/>
                  <a:gd name="T47" fmla="*/ 0 h 615"/>
                  <a:gd name="T48" fmla="*/ 302 w 615"/>
                  <a:gd name="T49" fmla="*/ 560 h 615"/>
                  <a:gd name="T50" fmla="*/ 276 w 615"/>
                  <a:gd name="T51" fmla="*/ 559 h 615"/>
                  <a:gd name="T52" fmla="*/ 237 w 615"/>
                  <a:gd name="T53" fmla="*/ 552 h 615"/>
                  <a:gd name="T54" fmla="*/ 179 w 615"/>
                  <a:gd name="T55" fmla="*/ 528 h 615"/>
                  <a:gd name="T56" fmla="*/ 118 w 615"/>
                  <a:gd name="T57" fmla="*/ 483 h 615"/>
                  <a:gd name="T58" fmla="*/ 73 w 615"/>
                  <a:gd name="T59" fmla="*/ 424 h 615"/>
                  <a:gd name="T60" fmla="*/ 49 w 615"/>
                  <a:gd name="T61" fmla="*/ 364 h 615"/>
                  <a:gd name="T62" fmla="*/ 43 w 615"/>
                  <a:gd name="T63" fmla="*/ 325 h 615"/>
                  <a:gd name="T64" fmla="*/ 42 w 615"/>
                  <a:gd name="T65" fmla="*/ 299 h 615"/>
                  <a:gd name="T66" fmla="*/ 44 w 615"/>
                  <a:gd name="T67" fmla="*/ 259 h 615"/>
                  <a:gd name="T68" fmla="*/ 54 w 615"/>
                  <a:gd name="T69" fmla="*/ 221 h 615"/>
                  <a:gd name="T70" fmla="*/ 86 w 615"/>
                  <a:gd name="T71" fmla="*/ 152 h 615"/>
                  <a:gd name="T72" fmla="*/ 137 w 615"/>
                  <a:gd name="T73" fmla="*/ 98 h 615"/>
                  <a:gd name="T74" fmla="*/ 201 w 615"/>
                  <a:gd name="T75" fmla="*/ 59 h 615"/>
                  <a:gd name="T76" fmla="*/ 250 w 615"/>
                  <a:gd name="T77" fmla="*/ 44 h 615"/>
                  <a:gd name="T78" fmla="*/ 290 w 615"/>
                  <a:gd name="T79" fmla="*/ 38 h 615"/>
                  <a:gd name="T80" fmla="*/ 316 w 615"/>
                  <a:gd name="T81" fmla="*/ 38 h 615"/>
                  <a:gd name="T82" fmla="*/ 355 w 615"/>
                  <a:gd name="T83" fmla="*/ 44 h 615"/>
                  <a:gd name="T84" fmla="*/ 404 w 615"/>
                  <a:gd name="T85" fmla="*/ 59 h 615"/>
                  <a:gd name="T86" fmla="*/ 469 w 615"/>
                  <a:gd name="T87" fmla="*/ 98 h 615"/>
                  <a:gd name="T88" fmla="*/ 519 w 615"/>
                  <a:gd name="T89" fmla="*/ 152 h 615"/>
                  <a:gd name="T90" fmla="*/ 552 w 615"/>
                  <a:gd name="T91" fmla="*/ 221 h 615"/>
                  <a:gd name="T92" fmla="*/ 561 w 615"/>
                  <a:gd name="T93" fmla="*/ 259 h 615"/>
                  <a:gd name="T94" fmla="*/ 564 w 615"/>
                  <a:gd name="T95" fmla="*/ 299 h 615"/>
                  <a:gd name="T96" fmla="*/ 562 w 615"/>
                  <a:gd name="T97" fmla="*/ 325 h 615"/>
                  <a:gd name="T98" fmla="*/ 555 w 615"/>
                  <a:gd name="T99" fmla="*/ 364 h 615"/>
                  <a:gd name="T100" fmla="*/ 532 w 615"/>
                  <a:gd name="T101" fmla="*/ 424 h 615"/>
                  <a:gd name="T102" fmla="*/ 487 w 615"/>
                  <a:gd name="T103" fmla="*/ 483 h 615"/>
                  <a:gd name="T104" fmla="*/ 427 w 615"/>
                  <a:gd name="T105" fmla="*/ 528 h 615"/>
                  <a:gd name="T106" fmla="*/ 367 w 615"/>
                  <a:gd name="T107" fmla="*/ 552 h 615"/>
                  <a:gd name="T108" fmla="*/ 329 w 615"/>
                  <a:gd name="T109" fmla="*/ 559 h 615"/>
                  <a:gd name="T110" fmla="*/ 302 w 615"/>
                  <a:gd name="T111" fmla="*/ 56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5" h="615">
                    <a:moveTo>
                      <a:pt x="452" y="0"/>
                    </a:moveTo>
                    <a:lnTo>
                      <a:pt x="163" y="0"/>
                    </a:lnTo>
                    <a:lnTo>
                      <a:pt x="163" y="0"/>
                    </a:lnTo>
                    <a:lnTo>
                      <a:pt x="147" y="0"/>
                    </a:lnTo>
                    <a:lnTo>
                      <a:pt x="131" y="3"/>
                    </a:lnTo>
                    <a:lnTo>
                      <a:pt x="115" y="7"/>
                    </a:lnTo>
                    <a:lnTo>
                      <a:pt x="100" y="13"/>
                    </a:lnTo>
                    <a:lnTo>
                      <a:pt x="86" y="19"/>
                    </a:lnTo>
                    <a:lnTo>
                      <a:pt x="72" y="28"/>
                    </a:lnTo>
                    <a:lnTo>
                      <a:pt x="59" y="37"/>
                    </a:lnTo>
                    <a:lnTo>
                      <a:pt x="48" y="48"/>
                    </a:lnTo>
                    <a:lnTo>
                      <a:pt x="38" y="59"/>
                    </a:lnTo>
                    <a:lnTo>
                      <a:pt x="28" y="71"/>
                    </a:lnTo>
                    <a:lnTo>
                      <a:pt x="20" y="85"/>
                    </a:lnTo>
                    <a:lnTo>
                      <a:pt x="13" y="99"/>
                    </a:lnTo>
                    <a:lnTo>
                      <a:pt x="8" y="114"/>
                    </a:lnTo>
                    <a:lnTo>
                      <a:pt x="4" y="130"/>
                    </a:lnTo>
                    <a:lnTo>
                      <a:pt x="0" y="146"/>
                    </a:lnTo>
                    <a:lnTo>
                      <a:pt x="0" y="162"/>
                    </a:lnTo>
                    <a:lnTo>
                      <a:pt x="0" y="451"/>
                    </a:lnTo>
                    <a:lnTo>
                      <a:pt x="0" y="451"/>
                    </a:lnTo>
                    <a:lnTo>
                      <a:pt x="0" y="467"/>
                    </a:lnTo>
                    <a:lnTo>
                      <a:pt x="4" y="484"/>
                    </a:lnTo>
                    <a:lnTo>
                      <a:pt x="8" y="499"/>
                    </a:lnTo>
                    <a:lnTo>
                      <a:pt x="13" y="514"/>
                    </a:lnTo>
                    <a:lnTo>
                      <a:pt x="20" y="529"/>
                    </a:lnTo>
                    <a:lnTo>
                      <a:pt x="28" y="542"/>
                    </a:lnTo>
                    <a:lnTo>
                      <a:pt x="38" y="555"/>
                    </a:lnTo>
                    <a:lnTo>
                      <a:pt x="48" y="567"/>
                    </a:lnTo>
                    <a:lnTo>
                      <a:pt x="59" y="577"/>
                    </a:lnTo>
                    <a:lnTo>
                      <a:pt x="72" y="587"/>
                    </a:lnTo>
                    <a:lnTo>
                      <a:pt x="86" y="594"/>
                    </a:lnTo>
                    <a:lnTo>
                      <a:pt x="100" y="602"/>
                    </a:lnTo>
                    <a:lnTo>
                      <a:pt x="115" y="607"/>
                    </a:lnTo>
                    <a:lnTo>
                      <a:pt x="131" y="612"/>
                    </a:lnTo>
                    <a:lnTo>
                      <a:pt x="147" y="614"/>
                    </a:lnTo>
                    <a:lnTo>
                      <a:pt x="163" y="615"/>
                    </a:lnTo>
                    <a:lnTo>
                      <a:pt x="452" y="615"/>
                    </a:lnTo>
                    <a:lnTo>
                      <a:pt x="452" y="615"/>
                    </a:lnTo>
                    <a:lnTo>
                      <a:pt x="468" y="614"/>
                    </a:lnTo>
                    <a:lnTo>
                      <a:pt x="485" y="612"/>
                    </a:lnTo>
                    <a:lnTo>
                      <a:pt x="500" y="607"/>
                    </a:lnTo>
                    <a:lnTo>
                      <a:pt x="515" y="602"/>
                    </a:lnTo>
                    <a:lnTo>
                      <a:pt x="530" y="594"/>
                    </a:lnTo>
                    <a:lnTo>
                      <a:pt x="542" y="587"/>
                    </a:lnTo>
                    <a:lnTo>
                      <a:pt x="555" y="577"/>
                    </a:lnTo>
                    <a:lnTo>
                      <a:pt x="567" y="567"/>
                    </a:lnTo>
                    <a:lnTo>
                      <a:pt x="578" y="555"/>
                    </a:lnTo>
                    <a:lnTo>
                      <a:pt x="587" y="542"/>
                    </a:lnTo>
                    <a:lnTo>
                      <a:pt x="595" y="529"/>
                    </a:lnTo>
                    <a:lnTo>
                      <a:pt x="602" y="514"/>
                    </a:lnTo>
                    <a:lnTo>
                      <a:pt x="607" y="499"/>
                    </a:lnTo>
                    <a:lnTo>
                      <a:pt x="612" y="484"/>
                    </a:lnTo>
                    <a:lnTo>
                      <a:pt x="614" y="467"/>
                    </a:lnTo>
                    <a:lnTo>
                      <a:pt x="615" y="451"/>
                    </a:lnTo>
                    <a:lnTo>
                      <a:pt x="615" y="162"/>
                    </a:lnTo>
                    <a:lnTo>
                      <a:pt x="615" y="162"/>
                    </a:lnTo>
                    <a:lnTo>
                      <a:pt x="614" y="146"/>
                    </a:lnTo>
                    <a:lnTo>
                      <a:pt x="612" y="130"/>
                    </a:lnTo>
                    <a:lnTo>
                      <a:pt x="607" y="114"/>
                    </a:lnTo>
                    <a:lnTo>
                      <a:pt x="602" y="99"/>
                    </a:lnTo>
                    <a:lnTo>
                      <a:pt x="595" y="85"/>
                    </a:lnTo>
                    <a:lnTo>
                      <a:pt x="587" y="71"/>
                    </a:lnTo>
                    <a:lnTo>
                      <a:pt x="578" y="59"/>
                    </a:lnTo>
                    <a:lnTo>
                      <a:pt x="567" y="48"/>
                    </a:lnTo>
                    <a:lnTo>
                      <a:pt x="555" y="37"/>
                    </a:lnTo>
                    <a:lnTo>
                      <a:pt x="542" y="28"/>
                    </a:lnTo>
                    <a:lnTo>
                      <a:pt x="530" y="19"/>
                    </a:lnTo>
                    <a:lnTo>
                      <a:pt x="515" y="13"/>
                    </a:lnTo>
                    <a:lnTo>
                      <a:pt x="500" y="7"/>
                    </a:lnTo>
                    <a:lnTo>
                      <a:pt x="485" y="3"/>
                    </a:lnTo>
                    <a:lnTo>
                      <a:pt x="468" y="0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  <a:moveTo>
                      <a:pt x="302" y="560"/>
                    </a:moveTo>
                    <a:lnTo>
                      <a:pt x="302" y="560"/>
                    </a:lnTo>
                    <a:lnTo>
                      <a:pt x="290" y="559"/>
                    </a:lnTo>
                    <a:lnTo>
                      <a:pt x="276" y="559"/>
                    </a:lnTo>
                    <a:lnTo>
                      <a:pt x="263" y="557"/>
                    </a:lnTo>
                    <a:lnTo>
                      <a:pt x="250" y="555"/>
                    </a:lnTo>
                    <a:lnTo>
                      <a:pt x="237" y="552"/>
                    </a:lnTo>
                    <a:lnTo>
                      <a:pt x="224" y="549"/>
                    </a:lnTo>
                    <a:lnTo>
                      <a:pt x="201" y="540"/>
                    </a:lnTo>
                    <a:lnTo>
                      <a:pt x="179" y="528"/>
                    </a:lnTo>
                    <a:lnTo>
                      <a:pt x="156" y="515"/>
                    </a:lnTo>
                    <a:lnTo>
                      <a:pt x="137" y="500"/>
                    </a:lnTo>
                    <a:lnTo>
                      <a:pt x="118" y="483"/>
                    </a:lnTo>
                    <a:lnTo>
                      <a:pt x="101" y="465"/>
                    </a:lnTo>
                    <a:lnTo>
                      <a:pt x="86" y="445"/>
                    </a:lnTo>
                    <a:lnTo>
                      <a:pt x="73" y="424"/>
                    </a:lnTo>
                    <a:lnTo>
                      <a:pt x="62" y="400"/>
                    </a:lnTo>
                    <a:lnTo>
                      <a:pt x="54" y="377"/>
                    </a:lnTo>
                    <a:lnTo>
                      <a:pt x="49" y="364"/>
                    </a:lnTo>
                    <a:lnTo>
                      <a:pt x="47" y="352"/>
                    </a:lnTo>
                    <a:lnTo>
                      <a:pt x="44" y="338"/>
                    </a:lnTo>
                    <a:lnTo>
                      <a:pt x="43" y="325"/>
                    </a:lnTo>
                    <a:lnTo>
                      <a:pt x="42" y="313"/>
                    </a:lnTo>
                    <a:lnTo>
                      <a:pt x="42" y="299"/>
                    </a:lnTo>
                    <a:lnTo>
                      <a:pt x="42" y="299"/>
                    </a:lnTo>
                    <a:lnTo>
                      <a:pt x="42" y="286"/>
                    </a:lnTo>
                    <a:lnTo>
                      <a:pt x="43" y="272"/>
                    </a:lnTo>
                    <a:lnTo>
                      <a:pt x="44" y="259"/>
                    </a:lnTo>
                    <a:lnTo>
                      <a:pt x="47" y="246"/>
                    </a:lnTo>
                    <a:lnTo>
                      <a:pt x="49" y="234"/>
                    </a:lnTo>
                    <a:lnTo>
                      <a:pt x="54" y="221"/>
                    </a:lnTo>
                    <a:lnTo>
                      <a:pt x="62" y="197"/>
                    </a:lnTo>
                    <a:lnTo>
                      <a:pt x="73" y="175"/>
                    </a:lnTo>
                    <a:lnTo>
                      <a:pt x="86" y="152"/>
                    </a:lnTo>
                    <a:lnTo>
                      <a:pt x="101" y="133"/>
                    </a:lnTo>
                    <a:lnTo>
                      <a:pt x="118" y="114"/>
                    </a:lnTo>
                    <a:lnTo>
                      <a:pt x="137" y="98"/>
                    </a:lnTo>
                    <a:lnTo>
                      <a:pt x="156" y="82"/>
                    </a:lnTo>
                    <a:lnTo>
                      <a:pt x="179" y="69"/>
                    </a:lnTo>
                    <a:lnTo>
                      <a:pt x="201" y="59"/>
                    </a:lnTo>
                    <a:lnTo>
                      <a:pt x="224" y="50"/>
                    </a:lnTo>
                    <a:lnTo>
                      <a:pt x="237" y="46"/>
                    </a:lnTo>
                    <a:lnTo>
                      <a:pt x="250" y="44"/>
                    </a:lnTo>
                    <a:lnTo>
                      <a:pt x="263" y="40"/>
                    </a:lnTo>
                    <a:lnTo>
                      <a:pt x="276" y="39"/>
                    </a:lnTo>
                    <a:lnTo>
                      <a:pt x="290" y="38"/>
                    </a:lnTo>
                    <a:lnTo>
                      <a:pt x="302" y="38"/>
                    </a:lnTo>
                    <a:lnTo>
                      <a:pt x="302" y="38"/>
                    </a:lnTo>
                    <a:lnTo>
                      <a:pt x="316" y="38"/>
                    </a:lnTo>
                    <a:lnTo>
                      <a:pt x="329" y="39"/>
                    </a:lnTo>
                    <a:lnTo>
                      <a:pt x="342" y="40"/>
                    </a:lnTo>
                    <a:lnTo>
                      <a:pt x="355" y="44"/>
                    </a:lnTo>
                    <a:lnTo>
                      <a:pt x="367" y="46"/>
                    </a:lnTo>
                    <a:lnTo>
                      <a:pt x="380" y="50"/>
                    </a:lnTo>
                    <a:lnTo>
                      <a:pt x="404" y="59"/>
                    </a:lnTo>
                    <a:lnTo>
                      <a:pt x="427" y="69"/>
                    </a:lnTo>
                    <a:lnTo>
                      <a:pt x="448" y="82"/>
                    </a:lnTo>
                    <a:lnTo>
                      <a:pt x="469" y="98"/>
                    </a:lnTo>
                    <a:lnTo>
                      <a:pt x="487" y="114"/>
                    </a:lnTo>
                    <a:lnTo>
                      <a:pt x="504" y="133"/>
                    </a:lnTo>
                    <a:lnTo>
                      <a:pt x="519" y="152"/>
                    </a:lnTo>
                    <a:lnTo>
                      <a:pt x="532" y="175"/>
                    </a:lnTo>
                    <a:lnTo>
                      <a:pt x="543" y="197"/>
                    </a:lnTo>
                    <a:lnTo>
                      <a:pt x="552" y="221"/>
                    </a:lnTo>
                    <a:lnTo>
                      <a:pt x="555" y="234"/>
                    </a:lnTo>
                    <a:lnTo>
                      <a:pt x="558" y="246"/>
                    </a:lnTo>
                    <a:lnTo>
                      <a:pt x="561" y="259"/>
                    </a:lnTo>
                    <a:lnTo>
                      <a:pt x="562" y="272"/>
                    </a:lnTo>
                    <a:lnTo>
                      <a:pt x="563" y="286"/>
                    </a:lnTo>
                    <a:lnTo>
                      <a:pt x="564" y="299"/>
                    </a:lnTo>
                    <a:lnTo>
                      <a:pt x="564" y="299"/>
                    </a:lnTo>
                    <a:lnTo>
                      <a:pt x="563" y="313"/>
                    </a:lnTo>
                    <a:lnTo>
                      <a:pt x="562" y="325"/>
                    </a:lnTo>
                    <a:lnTo>
                      <a:pt x="561" y="338"/>
                    </a:lnTo>
                    <a:lnTo>
                      <a:pt x="558" y="352"/>
                    </a:lnTo>
                    <a:lnTo>
                      <a:pt x="555" y="364"/>
                    </a:lnTo>
                    <a:lnTo>
                      <a:pt x="552" y="377"/>
                    </a:lnTo>
                    <a:lnTo>
                      <a:pt x="543" y="400"/>
                    </a:lnTo>
                    <a:lnTo>
                      <a:pt x="532" y="424"/>
                    </a:lnTo>
                    <a:lnTo>
                      <a:pt x="519" y="445"/>
                    </a:lnTo>
                    <a:lnTo>
                      <a:pt x="504" y="465"/>
                    </a:lnTo>
                    <a:lnTo>
                      <a:pt x="487" y="483"/>
                    </a:lnTo>
                    <a:lnTo>
                      <a:pt x="469" y="500"/>
                    </a:lnTo>
                    <a:lnTo>
                      <a:pt x="448" y="515"/>
                    </a:lnTo>
                    <a:lnTo>
                      <a:pt x="427" y="528"/>
                    </a:lnTo>
                    <a:lnTo>
                      <a:pt x="404" y="540"/>
                    </a:lnTo>
                    <a:lnTo>
                      <a:pt x="380" y="549"/>
                    </a:lnTo>
                    <a:lnTo>
                      <a:pt x="367" y="552"/>
                    </a:lnTo>
                    <a:lnTo>
                      <a:pt x="355" y="555"/>
                    </a:lnTo>
                    <a:lnTo>
                      <a:pt x="342" y="557"/>
                    </a:lnTo>
                    <a:lnTo>
                      <a:pt x="329" y="559"/>
                    </a:lnTo>
                    <a:lnTo>
                      <a:pt x="316" y="559"/>
                    </a:lnTo>
                    <a:lnTo>
                      <a:pt x="302" y="560"/>
                    </a:lnTo>
                    <a:lnTo>
                      <a:pt x="302" y="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77" name="Freeform 60"/>
              <p:cNvSpPr>
                <a:spLocks noEditPoints="1"/>
              </p:cNvSpPr>
              <p:nvPr/>
            </p:nvSpPr>
            <p:spPr bwMode="auto">
              <a:xfrm>
                <a:off x="4637" y="1893"/>
                <a:ext cx="444" cy="68"/>
              </a:xfrm>
              <a:custGeom>
                <a:avLst/>
                <a:gdLst>
                  <a:gd name="T0" fmla="*/ 2109 w 2220"/>
                  <a:gd name="T1" fmla="*/ 295 h 342"/>
                  <a:gd name="T2" fmla="*/ 2208 w 2220"/>
                  <a:gd name="T3" fmla="*/ 337 h 342"/>
                  <a:gd name="T4" fmla="*/ 2149 w 2220"/>
                  <a:gd name="T5" fmla="*/ 298 h 342"/>
                  <a:gd name="T6" fmla="*/ 2011 w 2220"/>
                  <a:gd name="T7" fmla="*/ 113 h 342"/>
                  <a:gd name="T8" fmla="*/ 1920 w 2220"/>
                  <a:gd name="T9" fmla="*/ 77 h 342"/>
                  <a:gd name="T10" fmla="*/ 1858 w 2220"/>
                  <a:gd name="T11" fmla="*/ 131 h 342"/>
                  <a:gd name="T12" fmla="*/ 1945 w 2220"/>
                  <a:gd name="T13" fmla="*/ 106 h 342"/>
                  <a:gd name="T14" fmla="*/ 1724 w 2220"/>
                  <a:gd name="T15" fmla="*/ 307 h 342"/>
                  <a:gd name="T16" fmla="*/ 1753 w 2220"/>
                  <a:gd name="T17" fmla="*/ 179 h 342"/>
                  <a:gd name="T18" fmla="*/ 1677 w 2220"/>
                  <a:gd name="T19" fmla="*/ 80 h 342"/>
                  <a:gd name="T20" fmla="*/ 1555 w 2220"/>
                  <a:gd name="T21" fmla="*/ 110 h 342"/>
                  <a:gd name="T22" fmla="*/ 1526 w 2220"/>
                  <a:gd name="T23" fmla="*/ 239 h 342"/>
                  <a:gd name="T24" fmla="*/ 1603 w 2220"/>
                  <a:gd name="T25" fmla="*/ 337 h 342"/>
                  <a:gd name="T26" fmla="*/ 1724 w 2220"/>
                  <a:gd name="T27" fmla="*/ 307 h 342"/>
                  <a:gd name="T28" fmla="*/ 1562 w 2220"/>
                  <a:gd name="T29" fmla="*/ 209 h 342"/>
                  <a:gd name="T30" fmla="*/ 1601 w 2220"/>
                  <a:gd name="T31" fmla="*/ 117 h 342"/>
                  <a:gd name="T32" fmla="*/ 1685 w 2220"/>
                  <a:gd name="T33" fmla="*/ 121 h 342"/>
                  <a:gd name="T34" fmla="*/ 1717 w 2220"/>
                  <a:gd name="T35" fmla="*/ 209 h 342"/>
                  <a:gd name="T36" fmla="*/ 1678 w 2220"/>
                  <a:gd name="T37" fmla="*/ 301 h 342"/>
                  <a:gd name="T38" fmla="*/ 1594 w 2220"/>
                  <a:gd name="T39" fmla="*/ 295 h 342"/>
                  <a:gd name="T40" fmla="*/ 1442 w 2220"/>
                  <a:gd name="T41" fmla="*/ 118 h 342"/>
                  <a:gd name="T42" fmla="*/ 1478 w 2220"/>
                  <a:gd name="T43" fmla="*/ 76 h 342"/>
                  <a:gd name="T44" fmla="*/ 1380 w 2220"/>
                  <a:gd name="T45" fmla="*/ 337 h 342"/>
                  <a:gd name="T46" fmla="*/ 903 w 2220"/>
                  <a:gd name="T47" fmla="*/ 184 h 342"/>
                  <a:gd name="T48" fmla="*/ 944 w 2220"/>
                  <a:gd name="T49" fmla="*/ 110 h 342"/>
                  <a:gd name="T50" fmla="*/ 1013 w 2220"/>
                  <a:gd name="T51" fmla="*/ 120 h 342"/>
                  <a:gd name="T52" fmla="*/ 1068 w 2220"/>
                  <a:gd name="T53" fmla="*/ 178 h 342"/>
                  <a:gd name="T54" fmla="*/ 1013 w 2220"/>
                  <a:gd name="T55" fmla="*/ 83 h 342"/>
                  <a:gd name="T56" fmla="*/ 900 w 2220"/>
                  <a:gd name="T57" fmla="*/ 102 h 342"/>
                  <a:gd name="T58" fmla="*/ 865 w 2220"/>
                  <a:gd name="T59" fmla="*/ 227 h 342"/>
                  <a:gd name="T60" fmla="*/ 930 w 2220"/>
                  <a:gd name="T61" fmla="*/ 334 h 342"/>
                  <a:gd name="T62" fmla="*/ 1064 w 2220"/>
                  <a:gd name="T63" fmla="*/ 294 h 342"/>
                  <a:gd name="T64" fmla="*/ 936 w 2220"/>
                  <a:gd name="T65" fmla="*/ 298 h 342"/>
                  <a:gd name="T66" fmla="*/ 1068 w 2220"/>
                  <a:gd name="T67" fmla="*/ 213 h 342"/>
                  <a:gd name="T68" fmla="*/ 797 w 2220"/>
                  <a:gd name="T69" fmla="*/ 112 h 342"/>
                  <a:gd name="T70" fmla="*/ 799 w 2220"/>
                  <a:gd name="T71" fmla="*/ 78 h 342"/>
                  <a:gd name="T72" fmla="*/ 624 w 2220"/>
                  <a:gd name="T73" fmla="*/ 307 h 342"/>
                  <a:gd name="T74" fmla="*/ 651 w 2220"/>
                  <a:gd name="T75" fmla="*/ 165 h 342"/>
                  <a:gd name="T76" fmla="*/ 565 w 2220"/>
                  <a:gd name="T77" fmla="*/ 78 h 342"/>
                  <a:gd name="T78" fmla="*/ 455 w 2220"/>
                  <a:gd name="T79" fmla="*/ 110 h 342"/>
                  <a:gd name="T80" fmla="*/ 428 w 2220"/>
                  <a:gd name="T81" fmla="*/ 253 h 342"/>
                  <a:gd name="T82" fmla="*/ 513 w 2220"/>
                  <a:gd name="T83" fmla="*/ 340 h 342"/>
                  <a:gd name="T84" fmla="*/ 624 w 2220"/>
                  <a:gd name="T85" fmla="*/ 307 h 342"/>
                  <a:gd name="T86" fmla="*/ 462 w 2220"/>
                  <a:gd name="T87" fmla="*/ 197 h 342"/>
                  <a:gd name="T88" fmla="*/ 507 w 2220"/>
                  <a:gd name="T89" fmla="*/ 113 h 342"/>
                  <a:gd name="T90" fmla="*/ 591 w 2220"/>
                  <a:gd name="T91" fmla="*/ 127 h 342"/>
                  <a:gd name="T92" fmla="*/ 616 w 2220"/>
                  <a:gd name="T93" fmla="*/ 221 h 342"/>
                  <a:gd name="T94" fmla="*/ 572 w 2220"/>
                  <a:gd name="T95" fmla="*/ 304 h 342"/>
                  <a:gd name="T96" fmla="*/ 488 w 2220"/>
                  <a:gd name="T97" fmla="*/ 290 h 342"/>
                  <a:gd name="T98" fmla="*/ 278 w 2220"/>
                  <a:gd name="T99" fmla="*/ 282 h 342"/>
                  <a:gd name="T100" fmla="*/ 349 w 2220"/>
                  <a:gd name="T101" fmla="*/ 341 h 342"/>
                  <a:gd name="T102" fmla="*/ 321 w 2220"/>
                  <a:gd name="T103" fmla="*/ 303 h 342"/>
                  <a:gd name="T104" fmla="*/ 141 w 2220"/>
                  <a:gd name="T105" fmla="*/ 160 h 342"/>
                  <a:gd name="T106" fmla="*/ 44 w 2220"/>
                  <a:gd name="T107" fmla="*/ 79 h 342"/>
                  <a:gd name="T108" fmla="*/ 137 w 2220"/>
                  <a:gd name="T109" fmla="*/ 37 h 342"/>
                  <a:gd name="T110" fmla="*/ 81 w 2220"/>
                  <a:gd name="T111" fmla="*/ 2 h 342"/>
                  <a:gd name="T112" fmla="*/ 10 w 2220"/>
                  <a:gd name="T113" fmla="*/ 53 h 342"/>
                  <a:gd name="T114" fmla="*/ 26 w 2220"/>
                  <a:gd name="T115" fmla="*/ 136 h 342"/>
                  <a:gd name="T116" fmla="*/ 154 w 2220"/>
                  <a:gd name="T117" fmla="*/ 218 h 342"/>
                  <a:gd name="T118" fmla="*/ 147 w 2220"/>
                  <a:gd name="T119" fmla="*/ 293 h 342"/>
                  <a:gd name="T120" fmla="*/ 0 w 2220"/>
                  <a:gd name="T121" fmla="*/ 327 h 342"/>
                  <a:gd name="T122" fmla="*/ 159 w 2220"/>
                  <a:gd name="T123" fmla="*/ 329 h 342"/>
                  <a:gd name="T124" fmla="*/ 204 w 2220"/>
                  <a:gd name="T125" fmla="*/ 25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20" h="342">
                    <a:moveTo>
                      <a:pt x="2213" y="110"/>
                    </a:moveTo>
                    <a:lnTo>
                      <a:pt x="2213" y="80"/>
                    </a:lnTo>
                    <a:lnTo>
                      <a:pt x="2145" y="80"/>
                    </a:lnTo>
                    <a:lnTo>
                      <a:pt x="2145" y="19"/>
                    </a:lnTo>
                    <a:lnTo>
                      <a:pt x="2114" y="19"/>
                    </a:lnTo>
                    <a:lnTo>
                      <a:pt x="2109" y="80"/>
                    </a:lnTo>
                    <a:lnTo>
                      <a:pt x="2068" y="80"/>
                    </a:lnTo>
                    <a:lnTo>
                      <a:pt x="2068" y="110"/>
                    </a:lnTo>
                    <a:lnTo>
                      <a:pt x="2108" y="110"/>
                    </a:lnTo>
                    <a:lnTo>
                      <a:pt x="2108" y="282"/>
                    </a:lnTo>
                    <a:lnTo>
                      <a:pt x="2108" y="282"/>
                    </a:lnTo>
                    <a:lnTo>
                      <a:pt x="2109" y="295"/>
                    </a:lnTo>
                    <a:lnTo>
                      <a:pt x="2112" y="308"/>
                    </a:lnTo>
                    <a:lnTo>
                      <a:pt x="2116" y="319"/>
                    </a:lnTo>
                    <a:lnTo>
                      <a:pt x="2122" y="326"/>
                    </a:lnTo>
                    <a:lnTo>
                      <a:pt x="2125" y="331"/>
                    </a:lnTo>
                    <a:lnTo>
                      <a:pt x="2130" y="334"/>
                    </a:lnTo>
                    <a:lnTo>
                      <a:pt x="2139" y="338"/>
                    </a:lnTo>
                    <a:lnTo>
                      <a:pt x="2151" y="341"/>
                    </a:lnTo>
                    <a:lnTo>
                      <a:pt x="2164" y="342"/>
                    </a:lnTo>
                    <a:lnTo>
                      <a:pt x="2164" y="342"/>
                    </a:lnTo>
                    <a:lnTo>
                      <a:pt x="2180" y="341"/>
                    </a:lnTo>
                    <a:lnTo>
                      <a:pt x="2194" y="340"/>
                    </a:lnTo>
                    <a:lnTo>
                      <a:pt x="2208" y="337"/>
                    </a:lnTo>
                    <a:lnTo>
                      <a:pt x="2220" y="334"/>
                    </a:lnTo>
                    <a:lnTo>
                      <a:pt x="2215" y="305"/>
                    </a:lnTo>
                    <a:lnTo>
                      <a:pt x="2215" y="305"/>
                    </a:lnTo>
                    <a:lnTo>
                      <a:pt x="2191" y="309"/>
                    </a:lnTo>
                    <a:lnTo>
                      <a:pt x="2173" y="310"/>
                    </a:lnTo>
                    <a:lnTo>
                      <a:pt x="2173" y="310"/>
                    </a:lnTo>
                    <a:lnTo>
                      <a:pt x="2167" y="310"/>
                    </a:lnTo>
                    <a:lnTo>
                      <a:pt x="2161" y="308"/>
                    </a:lnTo>
                    <a:lnTo>
                      <a:pt x="2156" y="306"/>
                    </a:lnTo>
                    <a:lnTo>
                      <a:pt x="2152" y="303"/>
                    </a:lnTo>
                    <a:lnTo>
                      <a:pt x="2152" y="303"/>
                    </a:lnTo>
                    <a:lnTo>
                      <a:pt x="2149" y="298"/>
                    </a:lnTo>
                    <a:lnTo>
                      <a:pt x="2147" y="292"/>
                    </a:lnTo>
                    <a:lnTo>
                      <a:pt x="2145" y="285"/>
                    </a:lnTo>
                    <a:lnTo>
                      <a:pt x="2145" y="275"/>
                    </a:lnTo>
                    <a:lnTo>
                      <a:pt x="2145" y="110"/>
                    </a:lnTo>
                    <a:lnTo>
                      <a:pt x="2213" y="110"/>
                    </a:lnTo>
                    <a:close/>
                    <a:moveTo>
                      <a:pt x="2021" y="158"/>
                    </a:moveTo>
                    <a:lnTo>
                      <a:pt x="2021" y="158"/>
                    </a:lnTo>
                    <a:lnTo>
                      <a:pt x="2021" y="145"/>
                    </a:lnTo>
                    <a:lnTo>
                      <a:pt x="2019" y="133"/>
                    </a:lnTo>
                    <a:lnTo>
                      <a:pt x="2016" y="123"/>
                    </a:lnTo>
                    <a:lnTo>
                      <a:pt x="2011" y="113"/>
                    </a:lnTo>
                    <a:lnTo>
                      <a:pt x="2011" y="113"/>
                    </a:lnTo>
                    <a:lnTo>
                      <a:pt x="2006" y="104"/>
                    </a:lnTo>
                    <a:lnTo>
                      <a:pt x="2000" y="97"/>
                    </a:lnTo>
                    <a:lnTo>
                      <a:pt x="1992" y="90"/>
                    </a:lnTo>
                    <a:lnTo>
                      <a:pt x="1984" y="85"/>
                    </a:lnTo>
                    <a:lnTo>
                      <a:pt x="1984" y="85"/>
                    </a:lnTo>
                    <a:lnTo>
                      <a:pt x="1974" y="81"/>
                    </a:lnTo>
                    <a:lnTo>
                      <a:pt x="1964" y="78"/>
                    </a:lnTo>
                    <a:lnTo>
                      <a:pt x="1954" y="76"/>
                    </a:lnTo>
                    <a:lnTo>
                      <a:pt x="1943" y="76"/>
                    </a:lnTo>
                    <a:lnTo>
                      <a:pt x="1943" y="76"/>
                    </a:lnTo>
                    <a:lnTo>
                      <a:pt x="1931" y="76"/>
                    </a:lnTo>
                    <a:lnTo>
                      <a:pt x="1920" y="77"/>
                    </a:lnTo>
                    <a:lnTo>
                      <a:pt x="1908" y="79"/>
                    </a:lnTo>
                    <a:lnTo>
                      <a:pt x="1898" y="81"/>
                    </a:lnTo>
                    <a:lnTo>
                      <a:pt x="1898" y="81"/>
                    </a:lnTo>
                    <a:lnTo>
                      <a:pt x="1888" y="84"/>
                    </a:lnTo>
                    <a:lnTo>
                      <a:pt x="1877" y="89"/>
                    </a:lnTo>
                    <a:lnTo>
                      <a:pt x="1866" y="95"/>
                    </a:lnTo>
                    <a:lnTo>
                      <a:pt x="1856" y="101"/>
                    </a:lnTo>
                    <a:lnTo>
                      <a:pt x="1850" y="80"/>
                    </a:lnTo>
                    <a:lnTo>
                      <a:pt x="1821" y="80"/>
                    </a:lnTo>
                    <a:lnTo>
                      <a:pt x="1821" y="337"/>
                    </a:lnTo>
                    <a:lnTo>
                      <a:pt x="1858" y="337"/>
                    </a:lnTo>
                    <a:lnTo>
                      <a:pt x="1858" y="131"/>
                    </a:lnTo>
                    <a:lnTo>
                      <a:pt x="1858" y="131"/>
                    </a:lnTo>
                    <a:lnTo>
                      <a:pt x="1866" y="125"/>
                    </a:lnTo>
                    <a:lnTo>
                      <a:pt x="1876" y="119"/>
                    </a:lnTo>
                    <a:lnTo>
                      <a:pt x="1884" y="115"/>
                    </a:lnTo>
                    <a:lnTo>
                      <a:pt x="1894" y="112"/>
                    </a:lnTo>
                    <a:lnTo>
                      <a:pt x="1894" y="112"/>
                    </a:lnTo>
                    <a:lnTo>
                      <a:pt x="1902" y="110"/>
                    </a:lnTo>
                    <a:lnTo>
                      <a:pt x="1912" y="108"/>
                    </a:lnTo>
                    <a:lnTo>
                      <a:pt x="1923" y="106"/>
                    </a:lnTo>
                    <a:lnTo>
                      <a:pt x="1933" y="106"/>
                    </a:lnTo>
                    <a:lnTo>
                      <a:pt x="1933" y="106"/>
                    </a:lnTo>
                    <a:lnTo>
                      <a:pt x="1945" y="106"/>
                    </a:lnTo>
                    <a:lnTo>
                      <a:pt x="1955" y="110"/>
                    </a:lnTo>
                    <a:lnTo>
                      <a:pt x="1963" y="114"/>
                    </a:lnTo>
                    <a:lnTo>
                      <a:pt x="1971" y="120"/>
                    </a:lnTo>
                    <a:lnTo>
                      <a:pt x="1971" y="120"/>
                    </a:lnTo>
                    <a:lnTo>
                      <a:pt x="1977" y="129"/>
                    </a:lnTo>
                    <a:lnTo>
                      <a:pt x="1981" y="139"/>
                    </a:lnTo>
                    <a:lnTo>
                      <a:pt x="1985" y="149"/>
                    </a:lnTo>
                    <a:lnTo>
                      <a:pt x="1985" y="162"/>
                    </a:lnTo>
                    <a:lnTo>
                      <a:pt x="1985" y="337"/>
                    </a:lnTo>
                    <a:lnTo>
                      <a:pt x="2021" y="337"/>
                    </a:lnTo>
                    <a:lnTo>
                      <a:pt x="2021" y="158"/>
                    </a:lnTo>
                    <a:close/>
                    <a:moveTo>
                      <a:pt x="1724" y="307"/>
                    </a:moveTo>
                    <a:lnTo>
                      <a:pt x="1724" y="307"/>
                    </a:lnTo>
                    <a:lnTo>
                      <a:pt x="1732" y="298"/>
                    </a:lnTo>
                    <a:lnTo>
                      <a:pt x="1738" y="288"/>
                    </a:lnTo>
                    <a:lnTo>
                      <a:pt x="1743" y="276"/>
                    </a:lnTo>
                    <a:lnTo>
                      <a:pt x="1748" y="264"/>
                    </a:lnTo>
                    <a:lnTo>
                      <a:pt x="1751" y="252"/>
                    </a:lnTo>
                    <a:lnTo>
                      <a:pt x="1753" y="239"/>
                    </a:lnTo>
                    <a:lnTo>
                      <a:pt x="1755" y="224"/>
                    </a:lnTo>
                    <a:lnTo>
                      <a:pt x="1755" y="209"/>
                    </a:lnTo>
                    <a:lnTo>
                      <a:pt x="1755" y="209"/>
                    </a:lnTo>
                    <a:lnTo>
                      <a:pt x="1755" y="194"/>
                    </a:lnTo>
                    <a:lnTo>
                      <a:pt x="1753" y="179"/>
                    </a:lnTo>
                    <a:lnTo>
                      <a:pt x="1751" y="165"/>
                    </a:lnTo>
                    <a:lnTo>
                      <a:pt x="1748" y="152"/>
                    </a:lnTo>
                    <a:lnTo>
                      <a:pt x="1743" y="141"/>
                    </a:lnTo>
                    <a:lnTo>
                      <a:pt x="1738" y="130"/>
                    </a:lnTo>
                    <a:lnTo>
                      <a:pt x="1732" y="119"/>
                    </a:lnTo>
                    <a:lnTo>
                      <a:pt x="1724" y="111"/>
                    </a:lnTo>
                    <a:lnTo>
                      <a:pt x="1724" y="111"/>
                    </a:lnTo>
                    <a:lnTo>
                      <a:pt x="1717" y="102"/>
                    </a:lnTo>
                    <a:lnTo>
                      <a:pt x="1708" y="95"/>
                    </a:lnTo>
                    <a:lnTo>
                      <a:pt x="1699" y="89"/>
                    </a:lnTo>
                    <a:lnTo>
                      <a:pt x="1688" y="84"/>
                    </a:lnTo>
                    <a:lnTo>
                      <a:pt x="1677" y="80"/>
                    </a:lnTo>
                    <a:lnTo>
                      <a:pt x="1666" y="78"/>
                    </a:lnTo>
                    <a:lnTo>
                      <a:pt x="1653" y="76"/>
                    </a:lnTo>
                    <a:lnTo>
                      <a:pt x="1640" y="76"/>
                    </a:lnTo>
                    <a:lnTo>
                      <a:pt x="1640" y="76"/>
                    </a:lnTo>
                    <a:lnTo>
                      <a:pt x="1626" y="76"/>
                    </a:lnTo>
                    <a:lnTo>
                      <a:pt x="1614" y="78"/>
                    </a:lnTo>
                    <a:lnTo>
                      <a:pt x="1603" y="80"/>
                    </a:lnTo>
                    <a:lnTo>
                      <a:pt x="1591" y="84"/>
                    </a:lnTo>
                    <a:lnTo>
                      <a:pt x="1581" y="88"/>
                    </a:lnTo>
                    <a:lnTo>
                      <a:pt x="1572" y="95"/>
                    </a:lnTo>
                    <a:lnTo>
                      <a:pt x="1563" y="102"/>
                    </a:lnTo>
                    <a:lnTo>
                      <a:pt x="1555" y="110"/>
                    </a:lnTo>
                    <a:lnTo>
                      <a:pt x="1555" y="110"/>
                    </a:lnTo>
                    <a:lnTo>
                      <a:pt x="1547" y="119"/>
                    </a:lnTo>
                    <a:lnTo>
                      <a:pt x="1541" y="130"/>
                    </a:lnTo>
                    <a:lnTo>
                      <a:pt x="1535" y="141"/>
                    </a:lnTo>
                    <a:lnTo>
                      <a:pt x="1531" y="152"/>
                    </a:lnTo>
                    <a:lnTo>
                      <a:pt x="1528" y="165"/>
                    </a:lnTo>
                    <a:lnTo>
                      <a:pt x="1526" y="179"/>
                    </a:lnTo>
                    <a:lnTo>
                      <a:pt x="1525" y="194"/>
                    </a:lnTo>
                    <a:lnTo>
                      <a:pt x="1524" y="209"/>
                    </a:lnTo>
                    <a:lnTo>
                      <a:pt x="1524" y="209"/>
                    </a:lnTo>
                    <a:lnTo>
                      <a:pt x="1525" y="224"/>
                    </a:lnTo>
                    <a:lnTo>
                      <a:pt x="1526" y="239"/>
                    </a:lnTo>
                    <a:lnTo>
                      <a:pt x="1528" y="253"/>
                    </a:lnTo>
                    <a:lnTo>
                      <a:pt x="1531" y="266"/>
                    </a:lnTo>
                    <a:lnTo>
                      <a:pt x="1535" y="277"/>
                    </a:lnTo>
                    <a:lnTo>
                      <a:pt x="1541" y="288"/>
                    </a:lnTo>
                    <a:lnTo>
                      <a:pt x="1547" y="298"/>
                    </a:lnTo>
                    <a:lnTo>
                      <a:pt x="1555" y="307"/>
                    </a:lnTo>
                    <a:lnTo>
                      <a:pt x="1555" y="307"/>
                    </a:lnTo>
                    <a:lnTo>
                      <a:pt x="1563" y="316"/>
                    </a:lnTo>
                    <a:lnTo>
                      <a:pt x="1572" y="322"/>
                    </a:lnTo>
                    <a:lnTo>
                      <a:pt x="1581" y="329"/>
                    </a:lnTo>
                    <a:lnTo>
                      <a:pt x="1591" y="333"/>
                    </a:lnTo>
                    <a:lnTo>
                      <a:pt x="1603" y="337"/>
                    </a:lnTo>
                    <a:lnTo>
                      <a:pt x="1614" y="340"/>
                    </a:lnTo>
                    <a:lnTo>
                      <a:pt x="1626" y="341"/>
                    </a:lnTo>
                    <a:lnTo>
                      <a:pt x="1640" y="342"/>
                    </a:lnTo>
                    <a:lnTo>
                      <a:pt x="1640" y="342"/>
                    </a:lnTo>
                    <a:lnTo>
                      <a:pt x="1653" y="341"/>
                    </a:lnTo>
                    <a:lnTo>
                      <a:pt x="1666" y="340"/>
                    </a:lnTo>
                    <a:lnTo>
                      <a:pt x="1677" y="337"/>
                    </a:lnTo>
                    <a:lnTo>
                      <a:pt x="1688" y="333"/>
                    </a:lnTo>
                    <a:lnTo>
                      <a:pt x="1699" y="329"/>
                    </a:lnTo>
                    <a:lnTo>
                      <a:pt x="1708" y="322"/>
                    </a:lnTo>
                    <a:lnTo>
                      <a:pt x="1717" y="315"/>
                    </a:lnTo>
                    <a:lnTo>
                      <a:pt x="1724" y="307"/>
                    </a:lnTo>
                    <a:lnTo>
                      <a:pt x="1724" y="307"/>
                    </a:lnTo>
                    <a:close/>
                    <a:moveTo>
                      <a:pt x="1582" y="284"/>
                    </a:moveTo>
                    <a:lnTo>
                      <a:pt x="1582" y="284"/>
                    </a:lnTo>
                    <a:lnTo>
                      <a:pt x="1578" y="277"/>
                    </a:lnTo>
                    <a:lnTo>
                      <a:pt x="1574" y="269"/>
                    </a:lnTo>
                    <a:lnTo>
                      <a:pt x="1571" y="261"/>
                    </a:lnTo>
                    <a:lnTo>
                      <a:pt x="1567" y="252"/>
                    </a:lnTo>
                    <a:lnTo>
                      <a:pt x="1565" y="242"/>
                    </a:lnTo>
                    <a:lnTo>
                      <a:pt x="1563" y="231"/>
                    </a:lnTo>
                    <a:lnTo>
                      <a:pt x="1563" y="221"/>
                    </a:lnTo>
                    <a:lnTo>
                      <a:pt x="1562" y="209"/>
                    </a:lnTo>
                    <a:lnTo>
                      <a:pt x="1562" y="209"/>
                    </a:lnTo>
                    <a:lnTo>
                      <a:pt x="1563" y="197"/>
                    </a:lnTo>
                    <a:lnTo>
                      <a:pt x="1563" y="185"/>
                    </a:lnTo>
                    <a:lnTo>
                      <a:pt x="1565" y="176"/>
                    </a:lnTo>
                    <a:lnTo>
                      <a:pt x="1567" y="165"/>
                    </a:lnTo>
                    <a:lnTo>
                      <a:pt x="1571" y="157"/>
                    </a:lnTo>
                    <a:lnTo>
                      <a:pt x="1574" y="148"/>
                    </a:lnTo>
                    <a:lnTo>
                      <a:pt x="1578" y="141"/>
                    </a:lnTo>
                    <a:lnTo>
                      <a:pt x="1582" y="133"/>
                    </a:lnTo>
                    <a:lnTo>
                      <a:pt x="1582" y="133"/>
                    </a:lnTo>
                    <a:lnTo>
                      <a:pt x="1588" y="127"/>
                    </a:lnTo>
                    <a:lnTo>
                      <a:pt x="1594" y="121"/>
                    </a:lnTo>
                    <a:lnTo>
                      <a:pt x="1601" y="117"/>
                    </a:lnTo>
                    <a:lnTo>
                      <a:pt x="1607" y="113"/>
                    </a:lnTo>
                    <a:lnTo>
                      <a:pt x="1614" y="111"/>
                    </a:lnTo>
                    <a:lnTo>
                      <a:pt x="1622" y="109"/>
                    </a:lnTo>
                    <a:lnTo>
                      <a:pt x="1630" y="106"/>
                    </a:lnTo>
                    <a:lnTo>
                      <a:pt x="1640" y="106"/>
                    </a:lnTo>
                    <a:lnTo>
                      <a:pt x="1640" y="106"/>
                    </a:lnTo>
                    <a:lnTo>
                      <a:pt x="1649" y="106"/>
                    </a:lnTo>
                    <a:lnTo>
                      <a:pt x="1657" y="109"/>
                    </a:lnTo>
                    <a:lnTo>
                      <a:pt x="1665" y="110"/>
                    </a:lnTo>
                    <a:lnTo>
                      <a:pt x="1672" y="113"/>
                    </a:lnTo>
                    <a:lnTo>
                      <a:pt x="1678" y="117"/>
                    </a:lnTo>
                    <a:lnTo>
                      <a:pt x="1685" y="121"/>
                    </a:lnTo>
                    <a:lnTo>
                      <a:pt x="1691" y="127"/>
                    </a:lnTo>
                    <a:lnTo>
                      <a:pt x="1697" y="133"/>
                    </a:lnTo>
                    <a:lnTo>
                      <a:pt x="1697" y="133"/>
                    </a:lnTo>
                    <a:lnTo>
                      <a:pt x="1701" y="141"/>
                    </a:lnTo>
                    <a:lnTo>
                      <a:pt x="1705" y="148"/>
                    </a:lnTo>
                    <a:lnTo>
                      <a:pt x="1709" y="157"/>
                    </a:lnTo>
                    <a:lnTo>
                      <a:pt x="1711" y="165"/>
                    </a:lnTo>
                    <a:lnTo>
                      <a:pt x="1714" y="175"/>
                    </a:lnTo>
                    <a:lnTo>
                      <a:pt x="1716" y="185"/>
                    </a:lnTo>
                    <a:lnTo>
                      <a:pt x="1717" y="197"/>
                    </a:lnTo>
                    <a:lnTo>
                      <a:pt x="1717" y="209"/>
                    </a:lnTo>
                    <a:lnTo>
                      <a:pt x="1717" y="209"/>
                    </a:lnTo>
                    <a:lnTo>
                      <a:pt x="1717" y="221"/>
                    </a:lnTo>
                    <a:lnTo>
                      <a:pt x="1716" y="231"/>
                    </a:lnTo>
                    <a:lnTo>
                      <a:pt x="1714" y="242"/>
                    </a:lnTo>
                    <a:lnTo>
                      <a:pt x="1711" y="252"/>
                    </a:lnTo>
                    <a:lnTo>
                      <a:pt x="1709" y="261"/>
                    </a:lnTo>
                    <a:lnTo>
                      <a:pt x="1705" y="270"/>
                    </a:lnTo>
                    <a:lnTo>
                      <a:pt x="1701" y="277"/>
                    </a:lnTo>
                    <a:lnTo>
                      <a:pt x="1697" y="284"/>
                    </a:lnTo>
                    <a:lnTo>
                      <a:pt x="1697" y="284"/>
                    </a:lnTo>
                    <a:lnTo>
                      <a:pt x="1691" y="290"/>
                    </a:lnTo>
                    <a:lnTo>
                      <a:pt x="1685" y="295"/>
                    </a:lnTo>
                    <a:lnTo>
                      <a:pt x="1678" y="301"/>
                    </a:lnTo>
                    <a:lnTo>
                      <a:pt x="1672" y="304"/>
                    </a:lnTo>
                    <a:lnTo>
                      <a:pt x="1665" y="307"/>
                    </a:lnTo>
                    <a:lnTo>
                      <a:pt x="1657" y="309"/>
                    </a:lnTo>
                    <a:lnTo>
                      <a:pt x="1649" y="310"/>
                    </a:lnTo>
                    <a:lnTo>
                      <a:pt x="1640" y="310"/>
                    </a:lnTo>
                    <a:lnTo>
                      <a:pt x="1640" y="310"/>
                    </a:lnTo>
                    <a:lnTo>
                      <a:pt x="1630" y="310"/>
                    </a:lnTo>
                    <a:lnTo>
                      <a:pt x="1622" y="309"/>
                    </a:lnTo>
                    <a:lnTo>
                      <a:pt x="1614" y="307"/>
                    </a:lnTo>
                    <a:lnTo>
                      <a:pt x="1607" y="304"/>
                    </a:lnTo>
                    <a:lnTo>
                      <a:pt x="1601" y="300"/>
                    </a:lnTo>
                    <a:lnTo>
                      <a:pt x="1594" y="295"/>
                    </a:lnTo>
                    <a:lnTo>
                      <a:pt x="1588" y="290"/>
                    </a:lnTo>
                    <a:lnTo>
                      <a:pt x="1582" y="284"/>
                    </a:lnTo>
                    <a:lnTo>
                      <a:pt x="1582" y="284"/>
                    </a:lnTo>
                    <a:close/>
                    <a:moveTo>
                      <a:pt x="1380" y="337"/>
                    </a:moveTo>
                    <a:lnTo>
                      <a:pt x="1416" y="337"/>
                    </a:lnTo>
                    <a:lnTo>
                      <a:pt x="1416" y="144"/>
                    </a:lnTo>
                    <a:lnTo>
                      <a:pt x="1416" y="144"/>
                    </a:lnTo>
                    <a:lnTo>
                      <a:pt x="1422" y="135"/>
                    </a:lnTo>
                    <a:lnTo>
                      <a:pt x="1428" y="129"/>
                    </a:lnTo>
                    <a:lnTo>
                      <a:pt x="1434" y="123"/>
                    </a:lnTo>
                    <a:lnTo>
                      <a:pt x="1442" y="118"/>
                    </a:lnTo>
                    <a:lnTo>
                      <a:pt x="1442" y="118"/>
                    </a:lnTo>
                    <a:lnTo>
                      <a:pt x="1448" y="114"/>
                    </a:lnTo>
                    <a:lnTo>
                      <a:pt x="1455" y="112"/>
                    </a:lnTo>
                    <a:lnTo>
                      <a:pt x="1464" y="110"/>
                    </a:lnTo>
                    <a:lnTo>
                      <a:pt x="1472" y="110"/>
                    </a:lnTo>
                    <a:lnTo>
                      <a:pt x="1472" y="110"/>
                    </a:lnTo>
                    <a:lnTo>
                      <a:pt x="1487" y="110"/>
                    </a:lnTo>
                    <a:lnTo>
                      <a:pt x="1498" y="113"/>
                    </a:lnTo>
                    <a:lnTo>
                      <a:pt x="1503" y="78"/>
                    </a:lnTo>
                    <a:lnTo>
                      <a:pt x="1503" y="78"/>
                    </a:lnTo>
                    <a:lnTo>
                      <a:pt x="1492" y="76"/>
                    </a:lnTo>
                    <a:lnTo>
                      <a:pt x="1478" y="76"/>
                    </a:lnTo>
                    <a:lnTo>
                      <a:pt x="1478" y="76"/>
                    </a:lnTo>
                    <a:lnTo>
                      <a:pt x="1467" y="76"/>
                    </a:lnTo>
                    <a:lnTo>
                      <a:pt x="1458" y="78"/>
                    </a:lnTo>
                    <a:lnTo>
                      <a:pt x="1449" y="80"/>
                    </a:lnTo>
                    <a:lnTo>
                      <a:pt x="1442" y="84"/>
                    </a:lnTo>
                    <a:lnTo>
                      <a:pt x="1442" y="84"/>
                    </a:lnTo>
                    <a:lnTo>
                      <a:pt x="1434" y="89"/>
                    </a:lnTo>
                    <a:lnTo>
                      <a:pt x="1427" y="95"/>
                    </a:lnTo>
                    <a:lnTo>
                      <a:pt x="1420" y="102"/>
                    </a:lnTo>
                    <a:lnTo>
                      <a:pt x="1413" y="111"/>
                    </a:lnTo>
                    <a:lnTo>
                      <a:pt x="1408" y="80"/>
                    </a:lnTo>
                    <a:lnTo>
                      <a:pt x="1380" y="80"/>
                    </a:lnTo>
                    <a:lnTo>
                      <a:pt x="1380" y="337"/>
                    </a:lnTo>
                    <a:close/>
                    <a:moveTo>
                      <a:pt x="1178" y="337"/>
                    </a:moveTo>
                    <a:lnTo>
                      <a:pt x="1178" y="180"/>
                    </a:lnTo>
                    <a:lnTo>
                      <a:pt x="1312" y="180"/>
                    </a:lnTo>
                    <a:lnTo>
                      <a:pt x="1312" y="147"/>
                    </a:lnTo>
                    <a:lnTo>
                      <a:pt x="1178" y="147"/>
                    </a:lnTo>
                    <a:lnTo>
                      <a:pt x="1178" y="38"/>
                    </a:lnTo>
                    <a:lnTo>
                      <a:pt x="1324" y="38"/>
                    </a:lnTo>
                    <a:lnTo>
                      <a:pt x="1324" y="5"/>
                    </a:lnTo>
                    <a:lnTo>
                      <a:pt x="1141" y="5"/>
                    </a:lnTo>
                    <a:lnTo>
                      <a:pt x="1141" y="337"/>
                    </a:lnTo>
                    <a:lnTo>
                      <a:pt x="1178" y="337"/>
                    </a:lnTo>
                    <a:close/>
                    <a:moveTo>
                      <a:pt x="903" y="184"/>
                    </a:moveTo>
                    <a:lnTo>
                      <a:pt x="903" y="184"/>
                    </a:lnTo>
                    <a:lnTo>
                      <a:pt x="905" y="166"/>
                    </a:lnTo>
                    <a:lnTo>
                      <a:pt x="910" y="150"/>
                    </a:lnTo>
                    <a:lnTo>
                      <a:pt x="912" y="143"/>
                    </a:lnTo>
                    <a:lnTo>
                      <a:pt x="916" y="136"/>
                    </a:lnTo>
                    <a:lnTo>
                      <a:pt x="920" y="130"/>
                    </a:lnTo>
                    <a:lnTo>
                      <a:pt x="924" y="125"/>
                    </a:lnTo>
                    <a:lnTo>
                      <a:pt x="924" y="125"/>
                    </a:lnTo>
                    <a:lnTo>
                      <a:pt x="928" y="120"/>
                    </a:lnTo>
                    <a:lnTo>
                      <a:pt x="934" y="116"/>
                    </a:lnTo>
                    <a:lnTo>
                      <a:pt x="939" y="113"/>
                    </a:lnTo>
                    <a:lnTo>
                      <a:pt x="944" y="110"/>
                    </a:lnTo>
                    <a:lnTo>
                      <a:pt x="951" y="108"/>
                    </a:lnTo>
                    <a:lnTo>
                      <a:pt x="957" y="105"/>
                    </a:lnTo>
                    <a:lnTo>
                      <a:pt x="964" y="105"/>
                    </a:lnTo>
                    <a:lnTo>
                      <a:pt x="971" y="104"/>
                    </a:lnTo>
                    <a:lnTo>
                      <a:pt x="971" y="104"/>
                    </a:lnTo>
                    <a:lnTo>
                      <a:pt x="979" y="105"/>
                    </a:lnTo>
                    <a:lnTo>
                      <a:pt x="986" y="105"/>
                    </a:lnTo>
                    <a:lnTo>
                      <a:pt x="992" y="108"/>
                    </a:lnTo>
                    <a:lnTo>
                      <a:pt x="998" y="110"/>
                    </a:lnTo>
                    <a:lnTo>
                      <a:pt x="1003" y="113"/>
                    </a:lnTo>
                    <a:lnTo>
                      <a:pt x="1008" y="116"/>
                    </a:lnTo>
                    <a:lnTo>
                      <a:pt x="1013" y="120"/>
                    </a:lnTo>
                    <a:lnTo>
                      <a:pt x="1017" y="125"/>
                    </a:lnTo>
                    <a:lnTo>
                      <a:pt x="1017" y="125"/>
                    </a:lnTo>
                    <a:lnTo>
                      <a:pt x="1020" y="130"/>
                    </a:lnTo>
                    <a:lnTo>
                      <a:pt x="1023" y="136"/>
                    </a:lnTo>
                    <a:lnTo>
                      <a:pt x="1027" y="143"/>
                    </a:lnTo>
                    <a:lnTo>
                      <a:pt x="1029" y="150"/>
                    </a:lnTo>
                    <a:lnTo>
                      <a:pt x="1031" y="166"/>
                    </a:lnTo>
                    <a:lnTo>
                      <a:pt x="1032" y="184"/>
                    </a:lnTo>
                    <a:lnTo>
                      <a:pt x="903" y="184"/>
                    </a:lnTo>
                    <a:close/>
                    <a:moveTo>
                      <a:pt x="1068" y="193"/>
                    </a:moveTo>
                    <a:lnTo>
                      <a:pt x="1068" y="193"/>
                    </a:lnTo>
                    <a:lnTo>
                      <a:pt x="1068" y="178"/>
                    </a:lnTo>
                    <a:lnTo>
                      <a:pt x="1067" y="165"/>
                    </a:lnTo>
                    <a:lnTo>
                      <a:pt x="1065" y="153"/>
                    </a:lnTo>
                    <a:lnTo>
                      <a:pt x="1062" y="142"/>
                    </a:lnTo>
                    <a:lnTo>
                      <a:pt x="1059" y="131"/>
                    </a:lnTo>
                    <a:lnTo>
                      <a:pt x="1054" y="121"/>
                    </a:lnTo>
                    <a:lnTo>
                      <a:pt x="1049" y="113"/>
                    </a:lnTo>
                    <a:lnTo>
                      <a:pt x="1044" y="104"/>
                    </a:lnTo>
                    <a:lnTo>
                      <a:pt x="1044" y="104"/>
                    </a:lnTo>
                    <a:lnTo>
                      <a:pt x="1036" y="98"/>
                    </a:lnTo>
                    <a:lnTo>
                      <a:pt x="1030" y="92"/>
                    </a:lnTo>
                    <a:lnTo>
                      <a:pt x="1021" y="86"/>
                    </a:lnTo>
                    <a:lnTo>
                      <a:pt x="1013" y="83"/>
                    </a:lnTo>
                    <a:lnTo>
                      <a:pt x="1003" y="79"/>
                    </a:lnTo>
                    <a:lnTo>
                      <a:pt x="992" y="77"/>
                    </a:lnTo>
                    <a:lnTo>
                      <a:pt x="982" y="76"/>
                    </a:lnTo>
                    <a:lnTo>
                      <a:pt x="970" y="76"/>
                    </a:lnTo>
                    <a:lnTo>
                      <a:pt x="970" y="76"/>
                    </a:lnTo>
                    <a:lnTo>
                      <a:pt x="957" y="76"/>
                    </a:lnTo>
                    <a:lnTo>
                      <a:pt x="946" y="78"/>
                    </a:lnTo>
                    <a:lnTo>
                      <a:pt x="935" y="80"/>
                    </a:lnTo>
                    <a:lnTo>
                      <a:pt x="925" y="84"/>
                    </a:lnTo>
                    <a:lnTo>
                      <a:pt x="916" y="89"/>
                    </a:lnTo>
                    <a:lnTo>
                      <a:pt x="907" y="95"/>
                    </a:lnTo>
                    <a:lnTo>
                      <a:pt x="900" y="102"/>
                    </a:lnTo>
                    <a:lnTo>
                      <a:pt x="892" y="111"/>
                    </a:lnTo>
                    <a:lnTo>
                      <a:pt x="892" y="111"/>
                    </a:lnTo>
                    <a:lnTo>
                      <a:pt x="886" y="120"/>
                    </a:lnTo>
                    <a:lnTo>
                      <a:pt x="880" y="131"/>
                    </a:lnTo>
                    <a:lnTo>
                      <a:pt x="875" y="142"/>
                    </a:lnTo>
                    <a:lnTo>
                      <a:pt x="872" y="155"/>
                    </a:lnTo>
                    <a:lnTo>
                      <a:pt x="869" y="167"/>
                    </a:lnTo>
                    <a:lnTo>
                      <a:pt x="866" y="181"/>
                    </a:lnTo>
                    <a:lnTo>
                      <a:pt x="865" y="196"/>
                    </a:lnTo>
                    <a:lnTo>
                      <a:pt x="865" y="212"/>
                    </a:lnTo>
                    <a:lnTo>
                      <a:pt x="865" y="212"/>
                    </a:lnTo>
                    <a:lnTo>
                      <a:pt x="865" y="227"/>
                    </a:lnTo>
                    <a:lnTo>
                      <a:pt x="866" y="242"/>
                    </a:lnTo>
                    <a:lnTo>
                      <a:pt x="869" y="255"/>
                    </a:lnTo>
                    <a:lnTo>
                      <a:pt x="872" y="268"/>
                    </a:lnTo>
                    <a:lnTo>
                      <a:pt x="876" y="279"/>
                    </a:lnTo>
                    <a:lnTo>
                      <a:pt x="881" y="290"/>
                    </a:lnTo>
                    <a:lnTo>
                      <a:pt x="888" y="300"/>
                    </a:lnTo>
                    <a:lnTo>
                      <a:pt x="894" y="308"/>
                    </a:lnTo>
                    <a:lnTo>
                      <a:pt x="894" y="308"/>
                    </a:lnTo>
                    <a:lnTo>
                      <a:pt x="903" y="317"/>
                    </a:lnTo>
                    <a:lnTo>
                      <a:pt x="911" y="323"/>
                    </a:lnTo>
                    <a:lnTo>
                      <a:pt x="921" y="329"/>
                    </a:lnTo>
                    <a:lnTo>
                      <a:pt x="930" y="334"/>
                    </a:lnTo>
                    <a:lnTo>
                      <a:pt x="942" y="337"/>
                    </a:lnTo>
                    <a:lnTo>
                      <a:pt x="954" y="340"/>
                    </a:lnTo>
                    <a:lnTo>
                      <a:pt x="968" y="341"/>
                    </a:lnTo>
                    <a:lnTo>
                      <a:pt x="982" y="342"/>
                    </a:lnTo>
                    <a:lnTo>
                      <a:pt x="982" y="342"/>
                    </a:lnTo>
                    <a:lnTo>
                      <a:pt x="1004" y="340"/>
                    </a:lnTo>
                    <a:lnTo>
                      <a:pt x="1029" y="337"/>
                    </a:lnTo>
                    <a:lnTo>
                      <a:pt x="1029" y="337"/>
                    </a:lnTo>
                    <a:lnTo>
                      <a:pt x="1051" y="332"/>
                    </a:lnTo>
                    <a:lnTo>
                      <a:pt x="1071" y="324"/>
                    </a:lnTo>
                    <a:lnTo>
                      <a:pt x="1064" y="294"/>
                    </a:lnTo>
                    <a:lnTo>
                      <a:pt x="1064" y="294"/>
                    </a:lnTo>
                    <a:lnTo>
                      <a:pt x="1044" y="302"/>
                    </a:lnTo>
                    <a:lnTo>
                      <a:pt x="1023" y="307"/>
                    </a:lnTo>
                    <a:lnTo>
                      <a:pt x="1023" y="307"/>
                    </a:lnTo>
                    <a:lnTo>
                      <a:pt x="1003" y="310"/>
                    </a:lnTo>
                    <a:lnTo>
                      <a:pt x="986" y="313"/>
                    </a:lnTo>
                    <a:lnTo>
                      <a:pt x="986" y="313"/>
                    </a:lnTo>
                    <a:lnTo>
                      <a:pt x="975" y="311"/>
                    </a:lnTo>
                    <a:lnTo>
                      <a:pt x="967" y="310"/>
                    </a:lnTo>
                    <a:lnTo>
                      <a:pt x="958" y="308"/>
                    </a:lnTo>
                    <a:lnTo>
                      <a:pt x="950" y="306"/>
                    </a:lnTo>
                    <a:lnTo>
                      <a:pt x="942" y="302"/>
                    </a:lnTo>
                    <a:lnTo>
                      <a:pt x="936" y="298"/>
                    </a:lnTo>
                    <a:lnTo>
                      <a:pt x="929" y="292"/>
                    </a:lnTo>
                    <a:lnTo>
                      <a:pt x="924" y="287"/>
                    </a:lnTo>
                    <a:lnTo>
                      <a:pt x="924" y="287"/>
                    </a:lnTo>
                    <a:lnTo>
                      <a:pt x="919" y="279"/>
                    </a:lnTo>
                    <a:lnTo>
                      <a:pt x="914" y="272"/>
                    </a:lnTo>
                    <a:lnTo>
                      <a:pt x="911" y="264"/>
                    </a:lnTo>
                    <a:lnTo>
                      <a:pt x="908" y="255"/>
                    </a:lnTo>
                    <a:lnTo>
                      <a:pt x="906" y="245"/>
                    </a:lnTo>
                    <a:lnTo>
                      <a:pt x="904" y="236"/>
                    </a:lnTo>
                    <a:lnTo>
                      <a:pt x="903" y="225"/>
                    </a:lnTo>
                    <a:lnTo>
                      <a:pt x="903" y="213"/>
                    </a:lnTo>
                    <a:lnTo>
                      <a:pt x="1068" y="213"/>
                    </a:lnTo>
                    <a:lnTo>
                      <a:pt x="1068" y="193"/>
                    </a:lnTo>
                    <a:close/>
                    <a:moveTo>
                      <a:pt x="720" y="337"/>
                    </a:moveTo>
                    <a:lnTo>
                      <a:pt x="757" y="337"/>
                    </a:lnTo>
                    <a:lnTo>
                      <a:pt x="757" y="144"/>
                    </a:lnTo>
                    <a:lnTo>
                      <a:pt x="757" y="144"/>
                    </a:lnTo>
                    <a:lnTo>
                      <a:pt x="763" y="135"/>
                    </a:lnTo>
                    <a:lnTo>
                      <a:pt x="769" y="129"/>
                    </a:lnTo>
                    <a:lnTo>
                      <a:pt x="776" y="123"/>
                    </a:lnTo>
                    <a:lnTo>
                      <a:pt x="782" y="118"/>
                    </a:lnTo>
                    <a:lnTo>
                      <a:pt x="782" y="118"/>
                    </a:lnTo>
                    <a:lnTo>
                      <a:pt x="790" y="114"/>
                    </a:lnTo>
                    <a:lnTo>
                      <a:pt x="797" y="112"/>
                    </a:lnTo>
                    <a:lnTo>
                      <a:pt x="805" y="110"/>
                    </a:lnTo>
                    <a:lnTo>
                      <a:pt x="813" y="110"/>
                    </a:lnTo>
                    <a:lnTo>
                      <a:pt x="813" y="110"/>
                    </a:lnTo>
                    <a:lnTo>
                      <a:pt x="828" y="110"/>
                    </a:lnTo>
                    <a:lnTo>
                      <a:pt x="839" y="113"/>
                    </a:lnTo>
                    <a:lnTo>
                      <a:pt x="844" y="78"/>
                    </a:lnTo>
                    <a:lnTo>
                      <a:pt x="844" y="78"/>
                    </a:lnTo>
                    <a:lnTo>
                      <a:pt x="832" y="76"/>
                    </a:lnTo>
                    <a:lnTo>
                      <a:pt x="818" y="76"/>
                    </a:lnTo>
                    <a:lnTo>
                      <a:pt x="818" y="76"/>
                    </a:lnTo>
                    <a:lnTo>
                      <a:pt x="809" y="76"/>
                    </a:lnTo>
                    <a:lnTo>
                      <a:pt x="799" y="78"/>
                    </a:lnTo>
                    <a:lnTo>
                      <a:pt x="791" y="80"/>
                    </a:lnTo>
                    <a:lnTo>
                      <a:pt x="782" y="84"/>
                    </a:lnTo>
                    <a:lnTo>
                      <a:pt x="782" y="84"/>
                    </a:lnTo>
                    <a:lnTo>
                      <a:pt x="775" y="89"/>
                    </a:lnTo>
                    <a:lnTo>
                      <a:pt x="767" y="95"/>
                    </a:lnTo>
                    <a:lnTo>
                      <a:pt x="761" y="102"/>
                    </a:lnTo>
                    <a:lnTo>
                      <a:pt x="754" y="111"/>
                    </a:lnTo>
                    <a:lnTo>
                      <a:pt x="750" y="80"/>
                    </a:lnTo>
                    <a:lnTo>
                      <a:pt x="720" y="80"/>
                    </a:lnTo>
                    <a:lnTo>
                      <a:pt x="720" y="337"/>
                    </a:lnTo>
                    <a:close/>
                    <a:moveTo>
                      <a:pt x="624" y="307"/>
                    </a:moveTo>
                    <a:lnTo>
                      <a:pt x="624" y="307"/>
                    </a:lnTo>
                    <a:lnTo>
                      <a:pt x="632" y="298"/>
                    </a:lnTo>
                    <a:lnTo>
                      <a:pt x="638" y="288"/>
                    </a:lnTo>
                    <a:lnTo>
                      <a:pt x="642" y="276"/>
                    </a:lnTo>
                    <a:lnTo>
                      <a:pt x="647" y="264"/>
                    </a:lnTo>
                    <a:lnTo>
                      <a:pt x="651" y="252"/>
                    </a:lnTo>
                    <a:lnTo>
                      <a:pt x="653" y="239"/>
                    </a:lnTo>
                    <a:lnTo>
                      <a:pt x="654" y="224"/>
                    </a:lnTo>
                    <a:lnTo>
                      <a:pt x="655" y="209"/>
                    </a:lnTo>
                    <a:lnTo>
                      <a:pt x="655" y="209"/>
                    </a:lnTo>
                    <a:lnTo>
                      <a:pt x="654" y="194"/>
                    </a:lnTo>
                    <a:lnTo>
                      <a:pt x="653" y="179"/>
                    </a:lnTo>
                    <a:lnTo>
                      <a:pt x="651" y="165"/>
                    </a:lnTo>
                    <a:lnTo>
                      <a:pt x="647" y="152"/>
                    </a:lnTo>
                    <a:lnTo>
                      <a:pt x="642" y="141"/>
                    </a:lnTo>
                    <a:lnTo>
                      <a:pt x="638" y="130"/>
                    </a:lnTo>
                    <a:lnTo>
                      <a:pt x="632" y="119"/>
                    </a:lnTo>
                    <a:lnTo>
                      <a:pt x="624" y="111"/>
                    </a:lnTo>
                    <a:lnTo>
                      <a:pt x="624" y="111"/>
                    </a:lnTo>
                    <a:lnTo>
                      <a:pt x="617" y="102"/>
                    </a:lnTo>
                    <a:lnTo>
                      <a:pt x="607" y="95"/>
                    </a:lnTo>
                    <a:lnTo>
                      <a:pt x="598" y="89"/>
                    </a:lnTo>
                    <a:lnTo>
                      <a:pt x="588" y="84"/>
                    </a:lnTo>
                    <a:lnTo>
                      <a:pt x="576" y="80"/>
                    </a:lnTo>
                    <a:lnTo>
                      <a:pt x="565" y="78"/>
                    </a:lnTo>
                    <a:lnTo>
                      <a:pt x="553" y="76"/>
                    </a:lnTo>
                    <a:lnTo>
                      <a:pt x="539" y="76"/>
                    </a:lnTo>
                    <a:lnTo>
                      <a:pt x="539" y="76"/>
                    </a:lnTo>
                    <a:lnTo>
                      <a:pt x="526" y="76"/>
                    </a:lnTo>
                    <a:lnTo>
                      <a:pt x="513" y="78"/>
                    </a:lnTo>
                    <a:lnTo>
                      <a:pt x="502" y="80"/>
                    </a:lnTo>
                    <a:lnTo>
                      <a:pt x="491" y="84"/>
                    </a:lnTo>
                    <a:lnTo>
                      <a:pt x="480" y="88"/>
                    </a:lnTo>
                    <a:lnTo>
                      <a:pt x="471" y="95"/>
                    </a:lnTo>
                    <a:lnTo>
                      <a:pt x="462" y="102"/>
                    </a:lnTo>
                    <a:lnTo>
                      <a:pt x="455" y="110"/>
                    </a:lnTo>
                    <a:lnTo>
                      <a:pt x="455" y="110"/>
                    </a:lnTo>
                    <a:lnTo>
                      <a:pt x="447" y="119"/>
                    </a:lnTo>
                    <a:lnTo>
                      <a:pt x="441" y="130"/>
                    </a:lnTo>
                    <a:lnTo>
                      <a:pt x="435" y="141"/>
                    </a:lnTo>
                    <a:lnTo>
                      <a:pt x="431" y="152"/>
                    </a:lnTo>
                    <a:lnTo>
                      <a:pt x="428" y="165"/>
                    </a:lnTo>
                    <a:lnTo>
                      <a:pt x="426" y="179"/>
                    </a:lnTo>
                    <a:lnTo>
                      <a:pt x="424" y="194"/>
                    </a:lnTo>
                    <a:lnTo>
                      <a:pt x="424" y="209"/>
                    </a:lnTo>
                    <a:lnTo>
                      <a:pt x="424" y="209"/>
                    </a:lnTo>
                    <a:lnTo>
                      <a:pt x="424" y="224"/>
                    </a:lnTo>
                    <a:lnTo>
                      <a:pt x="426" y="239"/>
                    </a:lnTo>
                    <a:lnTo>
                      <a:pt x="428" y="253"/>
                    </a:lnTo>
                    <a:lnTo>
                      <a:pt x="431" y="266"/>
                    </a:lnTo>
                    <a:lnTo>
                      <a:pt x="435" y="277"/>
                    </a:lnTo>
                    <a:lnTo>
                      <a:pt x="441" y="288"/>
                    </a:lnTo>
                    <a:lnTo>
                      <a:pt x="447" y="298"/>
                    </a:lnTo>
                    <a:lnTo>
                      <a:pt x="455" y="307"/>
                    </a:lnTo>
                    <a:lnTo>
                      <a:pt x="455" y="307"/>
                    </a:lnTo>
                    <a:lnTo>
                      <a:pt x="462" y="316"/>
                    </a:lnTo>
                    <a:lnTo>
                      <a:pt x="471" y="322"/>
                    </a:lnTo>
                    <a:lnTo>
                      <a:pt x="480" y="329"/>
                    </a:lnTo>
                    <a:lnTo>
                      <a:pt x="491" y="333"/>
                    </a:lnTo>
                    <a:lnTo>
                      <a:pt x="502" y="337"/>
                    </a:lnTo>
                    <a:lnTo>
                      <a:pt x="513" y="340"/>
                    </a:lnTo>
                    <a:lnTo>
                      <a:pt x="526" y="341"/>
                    </a:lnTo>
                    <a:lnTo>
                      <a:pt x="539" y="342"/>
                    </a:lnTo>
                    <a:lnTo>
                      <a:pt x="539" y="342"/>
                    </a:lnTo>
                    <a:lnTo>
                      <a:pt x="553" y="341"/>
                    </a:lnTo>
                    <a:lnTo>
                      <a:pt x="565" y="340"/>
                    </a:lnTo>
                    <a:lnTo>
                      <a:pt x="576" y="337"/>
                    </a:lnTo>
                    <a:lnTo>
                      <a:pt x="588" y="333"/>
                    </a:lnTo>
                    <a:lnTo>
                      <a:pt x="598" y="329"/>
                    </a:lnTo>
                    <a:lnTo>
                      <a:pt x="607" y="322"/>
                    </a:lnTo>
                    <a:lnTo>
                      <a:pt x="617" y="315"/>
                    </a:lnTo>
                    <a:lnTo>
                      <a:pt x="624" y="307"/>
                    </a:lnTo>
                    <a:lnTo>
                      <a:pt x="624" y="307"/>
                    </a:lnTo>
                    <a:close/>
                    <a:moveTo>
                      <a:pt x="482" y="284"/>
                    </a:moveTo>
                    <a:lnTo>
                      <a:pt x="482" y="284"/>
                    </a:lnTo>
                    <a:lnTo>
                      <a:pt x="477" y="277"/>
                    </a:lnTo>
                    <a:lnTo>
                      <a:pt x="474" y="269"/>
                    </a:lnTo>
                    <a:lnTo>
                      <a:pt x="470" y="261"/>
                    </a:lnTo>
                    <a:lnTo>
                      <a:pt x="467" y="252"/>
                    </a:lnTo>
                    <a:lnTo>
                      <a:pt x="465" y="242"/>
                    </a:lnTo>
                    <a:lnTo>
                      <a:pt x="463" y="231"/>
                    </a:lnTo>
                    <a:lnTo>
                      <a:pt x="462" y="221"/>
                    </a:lnTo>
                    <a:lnTo>
                      <a:pt x="462" y="209"/>
                    </a:lnTo>
                    <a:lnTo>
                      <a:pt x="462" y="209"/>
                    </a:lnTo>
                    <a:lnTo>
                      <a:pt x="462" y="197"/>
                    </a:lnTo>
                    <a:lnTo>
                      <a:pt x="463" y="185"/>
                    </a:lnTo>
                    <a:lnTo>
                      <a:pt x="465" y="176"/>
                    </a:lnTo>
                    <a:lnTo>
                      <a:pt x="467" y="165"/>
                    </a:lnTo>
                    <a:lnTo>
                      <a:pt x="470" y="157"/>
                    </a:lnTo>
                    <a:lnTo>
                      <a:pt x="474" y="148"/>
                    </a:lnTo>
                    <a:lnTo>
                      <a:pt x="477" y="141"/>
                    </a:lnTo>
                    <a:lnTo>
                      <a:pt x="482" y="133"/>
                    </a:lnTo>
                    <a:lnTo>
                      <a:pt x="482" y="133"/>
                    </a:lnTo>
                    <a:lnTo>
                      <a:pt x="488" y="127"/>
                    </a:lnTo>
                    <a:lnTo>
                      <a:pt x="493" y="121"/>
                    </a:lnTo>
                    <a:lnTo>
                      <a:pt x="499" y="117"/>
                    </a:lnTo>
                    <a:lnTo>
                      <a:pt x="507" y="113"/>
                    </a:lnTo>
                    <a:lnTo>
                      <a:pt x="514" y="111"/>
                    </a:lnTo>
                    <a:lnTo>
                      <a:pt x="522" y="109"/>
                    </a:lnTo>
                    <a:lnTo>
                      <a:pt x="530" y="106"/>
                    </a:lnTo>
                    <a:lnTo>
                      <a:pt x="539" y="106"/>
                    </a:lnTo>
                    <a:lnTo>
                      <a:pt x="539" y="106"/>
                    </a:lnTo>
                    <a:lnTo>
                      <a:pt x="549" y="106"/>
                    </a:lnTo>
                    <a:lnTo>
                      <a:pt x="556" y="109"/>
                    </a:lnTo>
                    <a:lnTo>
                      <a:pt x="565" y="110"/>
                    </a:lnTo>
                    <a:lnTo>
                      <a:pt x="572" y="113"/>
                    </a:lnTo>
                    <a:lnTo>
                      <a:pt x="578" y="117"/>
                    </a:lnTo>
                    <a:lnTo>
                      <a:pt x="585" y="121"/>
                    </a:lnTo>
                    <a:lnTo>
                      <a:pt x="591" y="127"/>
                    </a:lnTo>
                    <a:lnTo>
                      <a:pt x="597" y="133"/>
                    </a:lnTo>
                    <a:lnTo>
                      <a:pt x="597" y="133"/>
                    </a:lnTo>
                    <a:lnTo>
                      <a:pt x="601" y="141"/>
                    </a:lnTo>
                    <a:lnTo>
                      <a:pt x="605" y="148"/>
                    </a:lnTo>
                    <a:lnTo>
                      <a:pt x="608" y="157"/>
                    </a:lnTo>
                    <a:lnTo>
                      <a:pt x="611" y="165"/>
                    </a:lnTo>
                    <a:lnTo>
                      <a:pt x="614" y="175"/>
                    </a:lnTo>
                    <a:lnTo>
                      <a:pt x="615" y="185"/>
                    </a:lnTo>
                    <a:lnTo>
                      <a:pt x="616" y="197"/>
                    </a:lnTo>
                    <a:lnTo>
                      <a:pt x="617" y="209"/>
                    </a:lnTo>
                    <a:lnTo>
                      <a:pt x="617" y="209"/>
                    </a:lnTo>
                    <a:lnTo>
                      <a:pt x="616" y="221"/>
                    </a:lnTo>
                    <a:lnTo>
                      <a:pt x="615" y="231"/>
                    </a:lnTo>
                    <a:lnTo>
                      <a:pt x="614" y="242"/>
                    </a:lnTo>
                    <a:lnTo>
                      <a:pt x="611" y="252"/>
                    </a:lnTo>
                    <a:lnTo>
                      <a:pt x="608" y="261"/>
                    </a:lnTo>
                    <a:lnTo>
                      <a:pt x="605" y="270"/>
                    </a:lnTo>
                    <a:lnTo>
                      <a:pt x="601" y="277"/>
                    </a:lnTo>
                    <a:lnTo>
                      <a:pt x="597" y="284"/>
                    </a:lnTo>
                    <a:lnTo>
                      <a:pt x="597" y="284"/>
                    </a:lnTo>
                    <a:lnTo>
                      <a:pt x="591" y="290"/>
                    </a:lnTo>
                    <a:lnTo>
                      <a:pt x="585" y="295"/>
                    </a:lnTo>
                    <a:lnTo>
                      <a:pt x="578" y="301"/>
                    </a:lnTo>
                    <a:lnTo>
                      <a:pt x="572" y="304"/>
                    </a:lnTo>
                    <a:lnTo>
                      <a:pt x="565" y="307"/>
                    </a:lnTo>
                    <a:lnTo>
                      <a:pt x="556" y="309"/>
                    </a:lnTo>
                    <a:lnTo>
                      <a:pt x="549" y="310"/>
                    </a:lnTo>
                    <a:lnTo>
                      <a:pt x="539" y="310"/>
                    </a:lnTo>
                    <a:lnTo>
                      <a:pt x="539" y="310"/>
                    </a:lnTo>
                    <a:lnTo>
                      <a:pt x="530" y="310"/>
                    </a:lnTo>
                    <a:lnTo>
                      <a:pt x="522" y="309"/>
                    </a:lnTo>
                    <a:lnTo>
                      <a:pt x="514" y="307"/>
                    </a:lnTo>
                    <a:lnTo>
                      <a:pt x="507" y="304"/>
                    </a:lnTo>
                    <a:lnTo>
                      <a:pt x="499" y="300"/>
                    </a:lnTo>
                    <a:lnTo>
                      <a:pt x="493" y="295"/>
                    </a:lnTo>
                    <a:lnTo>
                      <a:pt x="488" y="290"/>
                    </a:lnTo>
                    <a:lnTo>
                      <a:pt x="482" y="284"/>
                    </a:lnTo>
                    <a:lnTo>
                      <a:pt x="482" y="284"/>
                    </a:lnTo>
                    <a:close/>
                    <a:moveTo>
                      <a:pt x="383" y="110"/>
                    </a:moveTo>
                    <a:lnTo>
                      <a:pt x="383" y="80"/>
                    </a:lnTo>
                    <a:lnTo>
                      <a:pt x="314" y="80"/>
                    </a:lnTo>
                    <a:lnTo>
                      <a:pt x="314" y="19"/>
                    </a:lnTo>
                    <a:lnTo>
                      <a:pt x="283" y="19"/>
                    </a:lnTo>
                    <a:lnTo>
                      <a:pt x="279" y="80"/>
                    </a:lnTo>
                    <a:lnTo>
                      <a:pt x="238" y="80"/>
                    </a:lnTo>
                    <a:lnTo>
                      <a:pt x="238" y="110"/>
                    </a:lnTo>
                    <a:lnTo>
                      <a:pt x="278" y="110"/>
                    </a:lnTo>
                    <a:lnTo>
                      <a:pt x="278" y="282"/>
                    </a:lnTo>
                    <a:lnTo>
                      <a:pt x="278" y="282"/>
                    </a:lnTo>
                    <a:lnTo>
                      <a:pt x="279" y="295"/>
                    </a:lnTo>
                    <a:lnTo>
                      <a:pt x="281" y="308"/>
                    </a:lnTo>
                    <a:lnTo>
                      <a:pt x="285" y="319"/>
                    </a:lnTo>
                    <a:lnTo>
                      <a:pt x="291" y="326"/>
                    </a:lnTo>
                    <a:lnTo>
                      <a:pt x="296" y="331"/>
                    </a:lnTo>
                    <a:lnTo>
                      <a:pt x="300" y="334"/>
                    </a:lnTo>
                    <a:lnTo>
                      <a:pt x="310" y="338"/>
                    </a:lnTo>
                    <a:lnTo>
                      <a:pt x="320" y="341"/>
                    </a:lnTo>
                    <a:lnTo>
                      <a:pt x="334" y="342"/>
                    </a:lnTo>
                    <a:lnTo>
                      <a:pt x="334" y="342"/>
                    </a:lnTo>
                    <a:lnTo>
                      <a:pt x="349" y="341"/>
                    </a:lnTo>
                    <a:lnTo>
                      <a:pt x="363" y="340"/>
                    </a:lnTo>
                    <a:lnTo>
                      <a:pt x="377" y="337"/>
                    </a:lnTo>
                    <a:lnTo>
                      <a:pt x="390" y="334"/>
                    </a:lnTo>
                    <a:lnTo>
                      <a:pt x="384" y="305"/>
                    </a:lnTo>
                    <a:lnTo>
                      <a:pt x="384" y="305"/>
                    </a:lnTo>
                    <a:lnTo>
                      <a:pt x="361" y="309"/>
                    </a:lnTo>
                    <a:lnTo>
                      <a:pt x="343" y="310"/>
                    </a:lnTo>
                    <a:lnTo>
                      <a:pt x="343" y="310"/>
                    </a:lnTo>
                    <a:lnTo>
                      <a:pt x="336" y="310"/>
                    </a:lnTo>
                    <a:lnTo>
                      <a:pt x="331" y="308"/>
                    </a:lnTo>
                    <a:lnTo>
                      <a:pt x="326" y="306"/>
                    </a:lnTo>
                    <a:lnTo>
                      <a:pt x="321" y="303"/>
                    </a:lnTo>
                    <a:lnTo>
                      <a:pt x="321" y="303"/>
                    </a:lnTo>
                    <a:lnTo>
                      <a:pt x="318" y="298"/>
                    </a:lnTo>
                    <a:lnTo>
                      <a:pt x="316" y="292"/>
                    </a:lnTo>
                    <a:lnTo>
                      <a:pt x="315" y="285"/>
                    </a:lnTo>
                    <a:lnTo>
                      <a:pt x="314" y="275"/>
                    </a:lnTo>
                    <a:lnTo>
                      <a:pt x="314" y="110"/>
                    </a:lnTo>
                    <a:lnTo>
                      <a:pt x="383" y="110"/>
                    </a:lnTo>
                    <a:close/>
                    <a:moveTo>
                      <a:pt x="184" y="193"/>
                    </a:moveTo>
                    <a:lnTo>
                      <a:pt x="184" y="193"/>
                    </a:lnTo>
                    <a:lnTo>
                      <a:pt x="173" y="181"/>
                    </a:lnTo>
                    <a:lnTo>
                      <a:pt x="158" y="171"/>
                    </a:lnTo>
                    <a:lnTo>
                      <a:pt x="141" y="160"/>
                    </a:lnTo>
                    <a:lnTo>
                      <a:pt x="120" y="150"/>
                    </a:lnTo>
                    <a:lnTo>
                      <a:pt x="120" y="150"/>
                    </a:lnTo>
                    <a:lnTo>
                      <a:pt x="99" y="142"/>
                    </a:lnTo>
                    <a:lnTo>
                      <a:pt x="83" y="133"/>
                    </a:lnTo>
                    <a:lnTo>
                      <a:pt x="69" y="125"/>
                    </a:lnTo>
                    <a:lnTo>
                      <a:pt x="60" y="117"/>
                    </a:lnTo>
                    <a:lnTo>
                      <a:pt x="60" y="117"/>
                    </a:lnTo>
                    <a:lnTo>
                      <a:pt x="52" y="109"/>
                    </a:lnTo>
                    <a:lnTo>
                      <a:pt x="47" y="99"/>
                    </a:lnTo>
                    <a:lnTo>
                      <a:pt x="45" y="89"/>
                    </a:lnTo>
                    <a:lnTo>
                      <a:pt x="44" y="79"/>
                    </a:lnTo>
                    <a:lnTo>
                      <a:pt x="44" y="79"/>
                    </a:lnTo>
                    <a:lnTo>
                      <a:pt x="45" y="68"/>
                    </a:lnTo>
                    <a:lnTo>
                      <a:pt x="47" y="60"/>
                    </a:lnTo>
                    <a:lnTo>
                      <a:pt x="52" y="51"/>
                    </a:lnTo>
                    <a:lnTo>
                      <a:pt x="59" y="45"/>
                    </a:lnTo>
                    <a:lnTo>
                      <a:pt x="59" y="45"/>
                    </a:lnTo>
                    <a:lnTo>
                      <a:pt x="67" y="39"/>
                    </a:lnTo>
                    <a:lnTo>
                      <a:pt x="77" y="36"/>
                    </a:lnTo>
                    <a:lnTo>
                      <a:pt x="89" y="34"/>
                    </a:lnTo>
                    <a:lnTo>
                      <a:pt x="102" y="33"/>
                    </a:lnTo>
                    <a:lnTo>
                      <a:pt x="102" y="33"/>
                    </a:lnTo>
                    <a:lnTo>
                      <a:pt x="119" y="34"/>
                    </a:lnTo>
                    <a:lnTo>
                      <a:pt x="137" y="37"/>
                    </a:lnTo>
                    <a:lnTo>
                      <a:pt x="155" y="41"/>
                    </a:lnTo>
                    <a:lnTo>
                      <a:pt x="175" y="48"/>
                    </a:lnTo>
                    <a:lnTo>
                      <a:pt x="186" y="15"/>
                    </a:lnTo>
                    <a:lnTo>
                      <a:pt x="186" y="15"/>
                    </a:lnTo>
                    <a:lnTo>
                      <a:pt x="160" y="7"/>
                    </a:lnTo>
                    <a:lnTo>
                      <a:pt x="140" y="3"/>
                    </a:lnTo>
                    <a:lnTo>
                      <a:pt x="140" y="3"/>
                    </a:lnTo>
                    <a:lnTo>
                      <a:pt x="121" y="1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91" y="1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3" y="5"/>
                    </a:lnTo>
                    <a:lnTo>
                      <a:pt x="55" y="8"/>
                    </a:lnTo>
                    <a:lnTo>
                      <a:pt x="46" y="13"/>
                    </a:lnTo>
                    <a:lnTo>
                      <a:pt x="39" y="17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26" y="27"/>
                    </a:lnTo>
                    <a:lnTo>
                      <a:pt x="20" y="33"/>
                    </a:lnTo>
                    <a:lnTo>
                      <a:pt x="16" y="39"/>
                    </a:lnTo>
                    <a:lnTo>
                      <a:pt x="13" y="47"/>
                    </a:lnTo>
                    <a:lnTo>
                      <a:pt x="10" y="53"/>
                    </a:lnTo>
                    <a:lnTo>
                      <a:pt x="8" y="62"/>
                    </a:lnTo>
                    <a:lnTo>
                      <a:pt x="7" y="69"/>
                    </a:lnTo>
                    <a:lnTo>
                      <a:pt x="7" y="78"/>
                    </a:lnTo>
                    <a:lnTo>
                      <a:pt x="7" y="78"/>
                    </a:lnTo>
                    <a:lnTo>
                      <a:pt x="7" y="86"/>
                    </a:lnTo>
                    <a:lnTo>
                      <a:pt x="8" y="95"/>
                    </a:lnTo>
                    <a:lnTo>
                      <a:pt x="9" y="102"/>
                    </a:lnTo>
                    <a:lnTo>
                      <a:pt x="11" y="110"/>
                    </a:lnTo>
                    <a:lnTo>
                      <a:pt x="14" y="117"/>
                    </a:lnTo>
                    <a:lnTo>
                      <a:pt x="17" y="124"/>
                    </a:lnTo>
                    <a:lnTo>
                      <a:pt x="21" y="130"/>
                    </a:lnTo>
                    <a:lnTo>
                      <a:pt x="26" y="136"/>
                    </a:lnTo>
                    <a:lnTo>
                      <a:pt x="26" y="136"/>
                    </a:lnTo>
                    <a:lnTo>
                      <a:pt x="37" y="147"/>
                    </a:lnTo>
                    <a:lnTo>
                      <a:pt x="51" y="158"/>
                    </a:lnTo>
                    <a:lnTo>
                      <a:pt x="68" y="168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114" y="190"/>
                    </a:lnTo>
                    <a:lnTo>
                      <a:pt x="135" y="200"/>
                    </a:lnTo>
                    <a:lnTo>
                      <a:pt x="135" y="200"/>
                    </a:lnTo>
                    <a:lnTo>
                      <a:pt x="142" y="207"/>
                    </a:lnTo>
                    <a:lnTo>
                      <a:pt x="148" y="212"/>
                    </a:lnTo>
                    <a:lnTo>
                      <a:pt x="154" y="218"/>
                    </a:lnTo>
                    <a:lnTo>
                      <a:pt x="158" y="223"/>
                    </a:lnTo>
                    <a:lnTo>
                      <a:pt x="158" y="223"/>
                    </a:lnTo>
                    <a:lnTo>
                      <a:pt x="161" y="229"/>
                    </a:lnTo>
                    <a:lnTo>
                      <a:pt x="163" y="237"/>
                    </a:lnTo>
                    <a:lnTo>
                      <a:pt x="166" y="244"/>
                    </a:lnTo>
                    <a:lnTo>
                      <a:pt x="166" y="253"/>
                    </a:lnTo>
                    <a:lnTo>
                      <a:pt x="166" y="253"/>
                    </a:lnTo>
                    <a:lnTo>
                      <a:pt x="164" y="266"/>
                    </a:lnTo>
                    <a:lnTo>
                      <a:pt x="161" y="276"/>
                    </a:lnTo>
                    <a:lnTo>
                      <a:pt x="159" y="280"/>
                    </a:lnTo>
                    <a:lnTo>
                      <a:pt x="156" y="286"/>
                    </a:lnTo>
                    <a:lnTo>
                      <a:pt x="147" y="293"/>
                    </a:lnTo>
                    <a:lnTo>
                      <a:pt x="147" y="293"/>
                    </a:lnTo>
                    <a:lnTo>
                      <a:pt x="138" y="300"/>
                    </a:lnTo>
                    <a:lnTo>
                      <a:pt x="127" y="305"/>
                    </a:lnTo>
                    <a:lnTo>
                      <a:pt x="114" y="308"/>
                    </a:lnTo>
                    <a:lnTo>
                      <a:pt x="99" y="308"/>
                    </a:lnTo>
                    <a:lnTo>
                      <a:pt x="99" y="308"/>
                    </a:lnTo>
                    <a:lnTo>
                      <a:pt x="79" y="308"/>
                    </a:lnTo>
                    <a:lnTo>
                      <a:pt x="58" y="305"/>
                    </a:lnTo>
                    <a:lnTo>
                      <a:pt x="58" y="305"/>
                    </a:lnTo>
                    <a:lnTo>
                      <a:pt x="36" y="300"/>
                    </a:lnTo>
                    <a:lnTo>
                      <a:pt x="11" y="291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3" y="334"/>
                    </a:lnTo>
                    <a:lnTo>
                      <a:pt x="47" y="338"/>
                    </a:lnTo>
                    <a:lnTo>
                      <a:pt x="73" y="341"/>
                    </a:lnTo>
                    <a:lnTo>
                      <a:pt x="100" y="342"/>
                    </a:lnTo>
                    <a:lnTo>
                      <a:pt x="100" y="342"/>
                    </a:lnTo>
                    <a:lnTo>
                      <a:pt x="111" y="341"/>
                    </a:lnTo>
                    <a:lnTo>
                      <a:pt x="122" y="340"/>
                    </a:lnTo>
                    <a:lnTo>
                      <a:pt x="132" y="338"/>
                    </a:lnTo>
                    <a:lnTo>
                      <a:pt x="142" y="336"/>
                    </a:lnTo>
                    <a:lnTo>
                      <a:pt x="151" y="333"/>
                    </a:lnTo>
                    <a:lnTo>
                      <a:pt x="159" y="329"/>
                    </a:lnTo>
                    <a:lnTo>
                      <a:pt x="168" y="323"/>
                    </a:lnTo>
                    <a:lnTo>
                      <a:pt x="175" y="317"/>
                    </a:lnTo>
                    <a:lnTo>
                      <a:pt x="175" y="317"/>
                    </a:lnTo>
                    <a:lnTo>
                      <a:pt x="182" y="310"/>
                    </a:lnTo>
                    <a:lnTo>
                      <a:pt x="188" y="304"/>
                    </a:lnTo>
                    <a:lnTo>
                      <a:pt x="192" y="297"/>
                    </a:lnTo>
                    <a:lnTo>
                      <a:pt x="196" y="288"/>
                    </a:lnTo>
                    <a:lnTo>
                      <a:pt x="200" y="279"/>
                    </a:lnTo>
                    <a:lnTo>
                      <a:pt x="202" y="270"/>
                    </a:lnTo>
                    <a:lnTo>
                      <a:pt x="203" y="260"/>
                    </a:lnTo>
                    <a:lnTo>
                      <a:pt x="204" y="251"/>
                    </a:lnTo>
                    <a:lnTo>
                      <a:pt x="204" y="251"/>
                    </a:lnTo>
                    <a:lnTo>
                      <a:pt x="203" y="234"/>
                    </a:lnTo>
                    <a:lnTo>
                      <a:pt x="201" y="226"/>
                    </a:lnTo>
                    <a:lnTo>
                      <a:pt x="199" y="219"/>
                    </a:lnTo>
                    <a:lnTo>
                      <a:pt x="195" y="212"/>
                    </a:lnTo>
                    <a:lnTo>
                      <a:pt x="192" y="205"/>
                    </a:lnTo>
                    <a:lnTo>
                      <a:pt x="189" y="198"/>
                    </a:lnTo>
                    <a:lnTo>
                      <a:pt x="184" y="193"/>
                    </a:lnTo>
                    <a:lnTo>
                      <a:pt x="184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71" name="TextBox 3"/>
            <p:cNvSpPr txBox="1">
              <a:spLocks noChangeArrowheads="1"/>
            </p:cNvSpPr>
            <p:nvPr/>
          </p:nvSpPr>
          <p:spPr bwMode="auto">
            <a:xfrm>
              <a:off x="2867111" y="6089541"/>
              <a:ext cx="119297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sz="1000" dirty="0">
                  <a:solidFill>
                    <a:schemeClr val="accent6"/>
                  </a:solidFill>
                  <a:latin typeface="+mj-lt"/>
                </a:rPr>
                <a:t>Cloud StoreFront</a:t>
              </a:r>
            </a:p>
          </p:txBody>
        </p:sp>
      </p:grpSp>
      <p:grpSp>
        <p:nvGrpSpPr>
          <p:cNvPr id="78" name="Group 28"/>
          <p:cNvGrpSpPr>
            <a:grpSpLocks noChangeAspect="1"/>
          </p:cNvGrpSpPr>
          <p:nvPr/>
        </p:nvGrpSpPr>
        <p:grpSpPr bwMode="auto">
          <a:xfrm>
            <a:off x="393204" y="2872729"/>
            <a:ext cx="596363" cy="696829"/>
            <a:chOff x="4644" y="599"/>
            <a:chExt cx="463" cy="541"/>
          </a:xfrm>
          <a:solidFill>
            <a:srgbClr val="737373"/>
          </a:solidFill>
        </p:grpSpPr>
        <p:sp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4702" y="705"/>
              <a:ext cx="154" cy="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4702" y="763"/>
              <a:ext cx="154" cy="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4702" y="821"/>
              <a:ext cx="154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4702" y="879"/>
              <a:ext cx="154" cy="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4702" y="937"/>
              <a:ext cx="154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4702" y="995"/>
              <a:ext cx="154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4914" y="879"/>
              <a:ext cx="135" cy="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4914" y="937"/>
              <a:ext cx="135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Rectangle 37"/>
            <p:cNvSpPr>
              <a:spLocks noChangeArrowheads="1"/>
            </p:cNvSpPr>
            <p:nvPr/>
          </p:nvSpPr>
          <p:spPr bwMode="auto">
            <a:xfrm>
              <a:off x="4914" y="995"/>
              <a:ext cx="135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Freeform 38"/>
            <p:cNvSpPr>
              <a:spLocks noEditPoints="1"/>
            </p:cNvSpPr>
            <p:nvPr/>
          </p:nvSpPr>
          <p:spPr bwMode="auto">
            <a:xfrm>
              <a:off x="4644" y="599"/>
              <a:ext cx="463" cy="541"/>
            </a:xfrm>
            <a:custGeom>
              <a:avLst/>
              <a:gdLst>
                <a:gd name="T0" fmla="*/ 2662 w 2778"/>
                <a:gd name="T1" fmla="*/ 1275 h 3246"/>
                <a:gd name="T2" fmla="*/ 1623 w 2778"/>
                <a:gd name="T3" fmla="*/ 1275 h 3246"/>
                <a:gd name="T4" fmla="*/ 1623 w 2778"/>
                <a:gd name="T5" fmla="*/ 231 h 3246"/>
                <a:gd name="T6" fmla="*/ 1621 w 2778"/>
                <a:gd name="T7" fmla="*/ 231 h 3246"/>
                <a:gd name="T8" fmla="*/ 1505 w 2778"/>
                <a:gd name="T9" fmla="*/ 231 h 3246"/>
                <a:gd name="T10" fmla="*/ 1388 w 2778"/>
                <a:gd name="T11" fmla="*/ 231 h 3246"/>
                <a:gd name="T12" fmla="*/ 1388 w 2778"/>
                <a:gd name="T13" fmla="*/ 0 h 3246"/>
                <a:gd name="T14" fmla="*/ 1273 w 2778"/>
                <a:gd name="T15" fmla="*/ 0 h 3246"/>
                <a:gd name="T16" fmla="*/ 347 w 2778"/>
                <a:gd name="T17" fmla="*/ 0 h 3246"/>
                <a:gd name="T18" fmla="*/ 231 w 2778"/>
                <a:gd name="T19" fmla="*/ 0 h 3246"/>
                <a:gd name="T20" fmla="*/ 231 w 2778"/>
                <a:gd name="T21" fmla="*/ 231 h 3246"/>
                <a:gd name="T22" fmla="*/ 116 w 2778"/>
                <a:gd name="T23" fmla="*/ 231 h 3246"/>
                <a:gd name="T24" fmla="*/ 0 w 2778"/>
                <a:gd name="T25" fmla="*/ 231 h 3246"/>
                <a:gd name="T26" fmla="*/ 0 w 2778"/>
                <a:gd name="T27" fmla="*/ 348 h 3246"/>
                <a:gd name="T28" fmla="*/ 0 w 2778"/>
                <a:gd name="T29" fmla="*/ 3130 h 3246"/>
                <a:gd name="T30" fmla="*/ 0 w 2778"/>
                <a:gd name="T31" fmla="*/ 3246 h 3246"/>
                <a:gd name="T32" fmla="*/ 116 w 2778"/>
                <a:gd name="T33" fmla="*/ 3246 h 3246"/>
                <a:gd name="T34" fmla="*/ 579 w 2778"/>
                <a:gd name="T35" fmla="*/ 3246 h 3246"/>
                <a:gd name="T36" fmla="*/ 579 w 2778"/>
                <a:gd name="T37" fmla="*/ 3130 h 3246"/>
                <a:gd name="T38" fmla="*/ 579 w 2778"/>
                <a:gd name="T39" fmla="*/ 2782 h 3246"/>
                <a:gd name="T40" fmla="*/ 1042 w 2778"/>
                <a:gd name="T41" fmla="*/ 2782 h 3246"/>
                <a:gd name="T42" fmla="*/ 1042 w 2778"/>
                <a:gd name="T43" fmla="*/ 3130 h 3246"/>
                <a:gd name="T44" fmla="*/ 1042 w 2778"/>
                <a:gd name="T45" fmla="*/ 3246 h 3246"/>
                <a:gd name="T46" fmla="*/ 2662 w 2778"/>
                <a:gd name="T47" fmla="*/ 3246 h 3246"/>
                <a:gd name="T48" fmla="*/ 2778 w 2778"/>
                <a:gd name="T49" fmla="*/ 3246 h 3246"/>
                <a:gd name="T50" fmla="*/ 2778 w 2778"/>
                <a:gd name="T51" fmla="*/ 1392 h 3246"/>
                <a:gd name="T52" fmla="*/ 2778 w 2778"/>
                <a:gd name="T53" fmla="*/ 1275 h 3246"/>
                <a:gd name="T54" fmla="*/ 2662 w 2778"/>
                <a:gd name="T55" fmla="*/ 1275 h 3246"/>
                <a:gd name="T56" fmla="*/ 2662 w 2778"/>
                <a:gd name="T57" fmla="*/ 3130 h 3246"/>
                <a:gd name="T58" fmla="*/ 1157 w 2778"/>
                <a:gd name="T59" fmla="*/ 3130 h 3246"/>
                <a:gd name="T60" fmla="*/ 1157 w 2778"/>
                <a:gd name="T61" fmla="*/ 2782 h 3246"/>
                <a:gd name="T62" fmla="*/ 1157 w 2778"/>
                <a:gd name="T63" fmla="*/ 2666 h 3246"/>
                <a:gd name="T64" fmla="*/ 463 w 2778"/>
                <a:gd name="T65" fmla="*/ 2666 h 3246"/>
                <a:gd name="T66" fmla="*/ 463 w 2778"/>
                <a:gd name="T67" fmla="*/ 2782 h 3246"/>
                <a:gd name="T68" fmla="*/ 463 w 2778"/>
                <a:gd name="T69" fmla="*/ 3130 h 3246"/>
                <a:gd name="T70" fmla="*/ 116 w 2778"/>
                <a:gd name="T71" fmla="*/ 3130 h 3246"/>
                <a:gd name="T72" fmla="*/ 116 w 2778"/>
                <a:gd name="T73" fmla="*/ 348 h 3246"/>
                <a:gd name="T74" fmla="*/ 231 w 2778"/>
                <a:gd name="T75" fmla="*/ 348 h 3246"/>
                <a:gd name="T76" fmla="*/ 347 w 2778"/>
                <a:gd name="T77" fmla="*/ 348 h 3246"/>
                <a:gd name="T78" fmla="*/ 347 w 2778"/>
                <a:gd name="T79" fmla="*/ 231 h 3246"/>
                <a:gd name="T80" fmla="*/ 347 w 2778"/>
                <a:gd name="T81" fmla="*/ 116 h 3246"/>
                <a:gd name="T82" fmla="*/ 1273 w 2778"/>
                <a:gd name="T83" fmla="*/ 116 h 3246"/>
                <a:gd name="T84" fmla="*/ 1273 w 2778"/>
                <a:gd name="T85" fmla="*/ 231 h 3246"/>
                <a:gd name="T86" fmla="*/ 1273 w 2778"/>
                <a:gd name="T87" fmla="*/ 348 h 3246"/>
                <a:gd name="T88" fmla="*/ 1388 w 2778"/>
                <a:gd name="T89" fmla="*/ 348 h 3246"/>
                <a:gd name="T90" fmla="*/ 1505 w 2778"/>
                <a:gd name="T91" fmla="*/ 348 h 3246"/>
                <a:gd name="T92" fmla="*/ 1505 w 2778"/>
                <a:gd name="T93" fmla="*/ 1392 h 3246"/>
                <a:gd name="T94" fmla="*/ 1621 w 2778"/>
                <a:gd name="T95" fmla="*/ 1392 h 3246"/>
                <a:gd name="T96" fmla="*/ 1623 w 2778"/>
                <a:gd name="T97" fmla="*/ 1392 h 3246"/>
                <a:gd name="T98" fmla="*/ 2662 w 2778"/>
                <a:gd name="T99" fmla="*/ 1392 h 3246"/>
                <a:gd name="T100" fmla="*/ 2662 w 2778"/>
                <a:gd name="T101" fmla="*/ 3130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78" h="3246">
                  <a:moveTo>
                    <a:pt x="2662" y="1275"/>
                  </a:moveTo>
                  <a:lnTo>
                    <a:pt x="1623" y="1275"/>
                  </a:lnTo>
                  <a:lnTo>
                    <a:pt x="1623" y="231"/>
                  </a:lnTo>
                  <a:lnTo>
                    <a:pt x="1621" y="231"/>
                  </a:lnTo>
                  <a:lnTo>
                    <a:pt x="1505" y="231"/>
                  </a:lnTo>
                  <a:lnTo>
                    <a:pt x="1388" y="231"/>
                  </a:lnTo>
                  <a:lnTo>
                    <a:pt x="1388" y="0"/>
                  </a:lnTo>
                  <a:lnTo>
                    <a:pt x="1273" y="0"/>
                  </a:lnTo>
                  <a:lnTo>
                    <a:pt x="347" y="0"/>
                  </a:lnTo>
                  <a:lnTo>
                    <a:pt x="231" y="0"/>
                  </a:lnTo>
                  <a:lnTo>
                    <a:pt x="231" y="231"/>
                  </a:lnTo>
                  <a:lnTo>
                    <a:pt x="116" y="231"/>
                  </a:lnTo>
                  <a:lnTo>
                    <a:pt x="0" y="231"/>
                  </a:lnTo>
                  <a:lnTo>
                    <a:pt x="0" y="348"/>
                  </a:lnTo>
                  <a:lnTo>
                    <a:pt x="0" y="3130"/>
                  </a:lnTo>
                  <a:lnTo>
                    <a:pt x="0" y="3246"/>
                  </a:lnTo>
                  <a:lnTo>
                    <a:pt x="116" y="3246"/>
                  </a:lnTo>
                  <a:lnTo>
                    <a:pt x="579" y="3246"/>
                  </a:lnTo>
                  <a:lnTo>
                    <a:pt x="579" y="3130"/>
                  </a:lnTo>
                  <a:lnTo>
                    <a:pt x="579" y="2782"/>
                  </a:lnTo>
                  <a:lnTo>
                    <a:pt x="1042" y="2782"/>
                  </a:lnTo>
                  <a:lnTo>
                    <a:pt x="1042" y="3130"/>
                  </a:lnTo>
                  <a:lnTo>
                    <a:pt x="1042" y="3246"/>
                  </a:lnTo>
                  <a:lnTo>
                    <a:pt x="2662" y="3246"/>
                  </a:lnTo>
                  <a:lnTo>
                    <a:pt x="2778" y="3246"/>
                  </a:lnTo>
                  <a:lnTo>
                    <a:pt x="2778" y="1392"/>
                  </a:lnTo>
                  <a:lnTo>
                    <a:pt x="2778" y="1275"/>
                  </a:lnTo>
                  <a:lnTo>
                    <a:pt x="2662" y="1275"/>
                  </a:lnTo>
                  <a:close/>
                  <a:moveTo>
                    <a:pt x="2662" y="3130"/>
                  </a:moveTo>
                  <a:lnTo>
                    <a:pt x="1157" y="3130"/>
                  </a:lnTo>
                  <a:lnTo>
                    <a:pt x="1157" y="2782"/>
                  </a:lnTo>
                  <a:lnTo>
                    <a:pt x="1157" y="2666"/>
                  </a:lnTo>
                  <a:lnTo>
                    <a:pt x="463" y="2666"/>
                  </a:lnTo>
                  <a:lnTo>
                    <a:pt x="463" y="2782"/>
                  </a:lnTo>
                  <a:lnTo>
                    <a:pt x="463" y="3130"/>
                  </a:lnTo>
                  <a:lnTo>
                    <a:pt x="116" y="3130"/>
                  </a:lnTo>
                  <a:lnTo>
                    <a:pt x="116" y="348"/>
                  </a:lnTo>
                  <a:lnTo>
                    <a:pt x="231" y="348"/>
                  </a:lnTo>
                  <a:lnTo>
                    <a:pt x="347" y="348"/>
                  </a:lnTo>
                  <a:lnTo>
                    <a:pt x="347" y="231"/>
                  </a:lnTo>
                  <a:lnTo>
                    <a:pt x="347" y="116"/>
                  </a:lnTo>
                  <a:lnTo>
                    <a:pt x="1273" y="116"/>
                  </a:lnTo>
                  <a:lnTo>
                    <a:pt x="1273" y="231"/>
                  </a:lnTo>
                  <a:lnTo>
                    <a:pt x="1273" y="348"/>
                  </a:lnTo>
                  <a:lnTo>
                    <a:pt x="1388" y="348"/>
                  </a:lnTo>
                  <a:lnTo>
                    <a:pt x="1505" y="348"/>
                  </a:lnTo>
                  <a:lnTo>
                    <a:pt x="1505" y="1392"/>
                  </a:lnTo>
                  <a:lnTo>
                    <a:pt x="1621" y="1392"/>
                  </a:lnTo>
                  <a:lnTo>
                    <a:pt x="1623" y="1392"/>
                  </a:lnTo>
                  <a:lnTo>
                    <a:pt x="2662" y="1392"/>
                  </a:lnTo>
                  <a:lnTo>
                    <a:pt x="2662" y="3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89" name="TextBox 3"/>
          <p:cNvSpPr txBox="1">
            <a:spLocks noChangeArrowheads="1"/>
          </p:cNvSpPr>
          <p:nvPr/>
        </p:nvSpPr>
        <p:spPr bwMode="auto">
          <a:xfrm>
            <a:off x="256481" y="3581331"/>
            <a:ext cx="87929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000" dirty="0">
                <a:solidFill>
                  <a:schemeClr val="accent6"/>
                </a:solidFill>
                <a:latin typeface="+mj-lt"/>
              </a:rPr>
              <a:t>Various Citrix Internal Systems (e.g. Support, Customer Feedback, Trial Requests </a:t>
            </a:r>
            <a:r>
              <a:rPr lang="en-US" sz="1000" dirty="0" err="1">
                <a:solidFill>
                  <a:schemeClr val="accent6"/>
                </a:solidFill>
                <a:latin typeface="+mj-lt"/>
              </a:rPr>
              <a:t>etc</a:t>
            </a:r>
            <a:r>
              <a:rPr lang="en-US" sz="1000" dirty="0">
                <a:solidFill>
                  <a:schemeClr val="accent6"/>
                </a:solidFill>
                <a:latin typeface="+mj-lt"/>
              </a:rPr>
              <a:t>)</a:t>
            </a:r>
          </a:p>
        </p:txBody>
      </p:sp>
      <p:sp>
        <p:nvSpPr>
          <p:cNvPr id="90" name="TextBox 89"/>
          <p:cNvSpPr txBox="1"/>
          <p:nvPr/>
        </p:nvSpPr>
        <p:spPr>
          <a:xfrm rot="16200000">
            <a:off x="1255292" y="3081713"/>
            <a:ext cx="605644" cy="20005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txBody>
          <a:bodyPr wrap="square" lIns="0" tIns="22860" rIns="0" bIns="22860" rtlCol="0" anchor="t">
            <a:spAutoFit/>
          </a:bodyPr>
          <a:lstStyle/>
          <a:p>
            <a:pPr algn="ctr"/>
            <a:r>
              <a:rPr lang="en-US" sz="1000" dirty="0">
                <a:solidFill>
                  <a:srgbClr val="00A1E0"/>
                </a:solidFill>
                <a:latin typeface="+mj-lt"/>
                <a:ea typeface="Verdana" charset="0"/>
                <a:cs typeface="Verdana" charset="0"/>
              </a:rPr>
              <a:t>Port 443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6481101" y="887100"/>
            <a:ext cx="920691" cy="5145490"/>
            <a:chOff x="6114785" y="830585"/>
            <a:chExt cx="1006604" cy="4371783"/>
          </a:xfrm>
        </p:grpSpPr>
        <p:grpSp>
          <p:nvGrpSpPr>
            <p:cNvPr id="92" name="Group 91"/>
            <p:cNvGrpSpPr/>
            <p:nvPr/>
          </p:nvGrpSpPr>
          <p:grpSpPr>
            <a:xfrm>
              <a:off x="6385900" y="830585"/>
              <a:ext cx="476251" cy="4371783"/>
              <a:chOff x="6568708" y="830585"/>
              <a:chExt cx="476251" cy="4371783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568708" y="830585"/>
                <a:ext cx="476251" cy="222250"/>
                <a:chOff x="5515160" y="5382706"/>
                <a:chExt cx="476251" cy="222250"/>
              </a:xfrm>
            </p:grpSpPr>
            <p:sp>
              <p:nvSpPr>
                <p:cNvPr id="96" name="Rectangle 26"/>
                <p:cNvSpPr>
                  <a:spLocks noChangeArrowheads="1"/>
                </p:cNvSpPr>
                <p:nvPr/>
              </p:nvSpPr>
              <p:spPr bwMode="auto">
                <a:xfrm>
                  <a:off x="5515160" y="5382706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Rectangle 27"/>
                <p:cNvSpPr>
                  <a:spLocks noChangeArrowheads="1"/>
                </p:cNvSpPr>
                <p:nvPr/>
              </p:nvSpPr>
              <p:spPr bwMode="auto">
                <a:xfrm>
                  <a:off x="5515160" y="5462081"/>
                  <a:ext cx="46038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28"/>
                <p:cNvSpPr>
                  <a:spLocks noChangeArrowheads="1"/>
                </p:cNvSpPr>
                <p:nvPr/>
              </p:nvSpPr>
              <p:spPr bwMode="auto">
                <a:xfrm>
                  <a:off x="5945373" y="5462081"/>
                  <a:ext cx="46038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9"/>
                <p:cNvSpPr>
                  <a:spLocks noChangeArrowheads="1"/>
                </p:cNvSpPr>
                <p:nvPr/>
              </p:nvSpPr>
              <p:spPr bwMode="auto">
                <a:xfrm>
                  <a:off x="5638985" y="5382706"/>
                  <a:ext cx="106363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30"/>
                <p:cNvSpPr>
                  <a:spLocks noChangeArrowheads="1"/>
                </p:cNvSpPr>
                <p:nvPr/>
              </p:nvSpPr>
              <p:spPr bwMode="auto">
                <a:xfrm>
                  <a:off x="5577073" y="5462081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Rectangle 31"/>
                <p:cNvSpPr>
                  <a:spLocks noChangeArrowheads="1"/>
                </p:cNvSpPr>
                <p:nvPr/>
              </p:nvSpPr>
              <p:spPr bwMode="auto">
                <a:xfrm>
                  <a:off x="5699310" y="5462081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Rectangle 32"/>
                <p:cNvSpPr>
                  <a:spLocks noChangeArrowheads="1"/>
                </p:cNvSpPr>
                <p:nvPr/>
              </p:nvSpPr>
              <p:spPr bwMode="auto">
                <a:xfrm>
                  <a:off x="5823135" y="5462081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Rectangle 33"/>
                <p:cNvSpPr>
                  <a:spLocks noChangeArrowheads="1"/>
                </p:cNvSpPr>
                <p:nvPr/>
              </p:nvSpPr>
              <p:spPr bwMode="auto">
                <a:xfrm>
                  <a:off x="5761223" y="5382706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Rectangle 34"/>
                <p:cNvSpPr>
                  <a:spLocks noChangeArrowheads="1"/>
                </p:cNvSpPr>
                <p:nvPr/>
              </p:nvSpPr>
              <p:spPr bwMode="auto">
                <a:xfrm>
                  <a:off x="5885048" y="5382706"/>
                  <a:ext cx="106363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Rectangle 35"/>
                <p:cNvSpPr>
                  <a:spLocks noChangeArrowheads="1"/>
                </p:cNvSpPr>
                <p:nvPr/>
              </p:nvSpPr>
              <p:spPr bwMode="auto">
                <a:xfrm>
                  <a:off x="5515160" y="5541456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Rectangle 36"/>
                <p:cNvSpPr>
                  <a:spLocks noChangeArrowheads="1"/>
                </p:cNvSpPr>
                <p:nvPr/>
              </p:nvSpPr>
              <p:spPr bwMode="auto">
                <a:xfrm>
                  <a:off x="5638985" y="5541456"/>
                  <a:ext cx="106363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Rectangle 37"/>
                <p:cNvSpPr>
                  <a:spLocks noChangeArrowheads="1"/>
                </p:cNvSpPr>
                <p:nvPr/>
              </p:nvSpPr>
              <p:spPr bwMode="auto">
                <a:xfrm>
                  <a:off x="5761223" y="5541456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Rectangle 38"/>
                <p:cNvSpPr>
                  <a:spLocks noChangeArrowheads="1"/>
                </p:cNvSpPr>
                <p:nvPr/>
              </p:nvSpPr>
              <p:spPr bwMode="auto">
                <a:xfrm>
                  <a:off x="5885048" y="5541456"/>
                  <a:ext cx="106363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95" name="Straight Connector 94"/>
              <p:cNvCxnSpPr/>
              <p:nvPr/>
            </p:nvCxnSpPr>
            <p:spPr>
              <a:xfrm>
                <a:off x="6793266" y="1203466"/>
                <a:ext cx="0" cy="3998902"/>
              </a:xfrm>
              <a:prstGeom prst="line">
                <a:avLst/>
              </a:prstGeom>
              <a:ln w="12700" cap="rnd">
                <a:solidFill>
                  <a:schemeClr val="bg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/>
            <p:cNvSpPr txBox="1"/>
            <p:nvPr/>
          </p:nvSpPr>
          <p:spPr>
            <a:xfrm>
              <a:off x="6114785" y="1028288"/>
              <a:ext cx="10066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6"/>
                  </a:solidFill>
                  <a:latin typeface="+mj-lt"/>
                  <a:ea typeface="Verdana" charset="0"/>
                  <a:cs typeface="Verdana" charset="0"/>
                </a:rPr>
                <a:t>Firewall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8496231" y="887099"/>
            <a:ext cx="920691" cy="5145491"/>
            <a:chOff x="6114785" y="830585"/>
            <a:chExt cx="1006604" cy="4371783"/>
          </a:xfrm>
        </p:grpSpPr>
        <p:grpSp>
          <p:nvGrpSpPr>
            <p:cNvPr id="110" name="Group 109"/>
            <p:cNvGrpSpPr/>
            <p:nvPr/>
          </p:nvGrpSpPr>
          <p:grpSpPr>
            <a:xfrm>
              <a:off x="6385900" y="830585"/>
              <a:ext cx="476251" cy="4371783"/>
              <a:chOff x="6568708" y="830585"/>
              <a:chExt cx="476251" cy="4371783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6568708" y="830585"/>
                <a:ext cx="476251" cy="222250"/>
                <a:chOff x="5515160" y="5382706"/>
                <a:chExt cx="476251" cy="222250"/>
              </a:xfrm>
            </p:grpSpPr>
            <p:sp>
              <p:nvSpPr>
                <p:cNvPr id="114" name="Rectangle 26"/>
                <p:cNvSpPr>
                  <a:spLocks noChangeArrowheads="1"/>
                </p:cNvSpPr>
                <p:nvPr/>
              </p:nvSpPr>
              <p:spPr bwMode="auto">
                <a:xfrm>
                  <a:off x="5515160" y="5382706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Rectangle 27"/>
                <p:cNvSpPr>
                  <a:spLocks noChangeArrowheads="1"/>
                </p:cNvSpPr>
                <p:nvPr/>
              </p:nvSpPr>
              <p:spPr bwMode="auto">
                <a:xfrm>
                  <a:off x="5515160" y="5462081"/>
                  <a:ext cx="46038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Rectangle 28"/>
                <p:cNvSpPr>
                  <a:spLocks noChangeArrowheads="1"/>
                </p:cNvSpPr>
                <p:nvPr/>
              </p:nvSpPr>
              <p:spPr bwMode="auto">
                <a:xfrm>
                  <a:off x="5945373" y="5462081"/>
                  <a:ext cx="46038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Rectangle 29"/>
                <p:cNvSpPr>
                  <a:spLocks noChangeArrowheads="1"/>
                </p:cNvSpPr>
                <p:nvPr/>
              </p:nvSpPr>
              <p:spPr bwMode="auto">
                <a:xfrm>
                  <a:off x="5638985" y="5382706"/>
                  <a:ext cx="106363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Rectangle 30"/>
                <p:cNvSpPr>
                  <a:spLocks noChangeArrowheads="1"/>
                </p:cNvSpPr>
                <p:nvPr/>
              </p:nvSpPr>
              <p:spPr bwMode="auto">
                <a:xfrm>
                  <a:off x="5577073" y="5462081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Rectangle 31"/>
                <p:cNvSpPr>
                  <a:spLocks noChangeArrowheads="1"/>
                </p:cNvSpPr>
                <p:nvPr/>
              </p:nvSpPr>
              <p:spPr bwMode="auto">
                <a:xfrm>
                  <a:off x="5699310" y="5462081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Rectangle 32"/>
                <p:cNvSpPr>
                  <a:spLocks noChangeArrowheads="1"/>
                </p:cNvSpPr>
                <p:nvPr/>
              </p:nvSpPr>
              <p:spPr bwMode="auto">
                <a:xfrm>
                  <a:off x="5823135" y="5462081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Rectangle 33"/>
                <p:cNvSpPr>
                  <a:spLocks noChangeArrowheads="1"/>
                </p:cNvSpPr>
                <p:nvPr/>
              </p:nvSpPr>
              <p:spPr bwMode="auto">
                <a:xfrm>
                  <a:off x="5761223" y="5382706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Rectangle 34"/>
                <p:cNvSpPr>
                  <a:spLocks noChangeArrowheads="1"/>
                </p:cNvSpPr>
                <p:nvPr/>
              </p:nvSpPr>
              <p:spPr bwMode="auto">
                <a:xfrm>
                  <a:off x="5885048" y="5382706"/>
                  <a:ext cx="106363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Rectangle 35"/>
                <p:cNvSpPr>
                  <a:spLocks noChangeArrowheads="1"/>
                </p:cNvSpPr>
                <p:nvPr/>
              </p:nvSpPr>
              <p:spPr bwMode="auto">
                <a:xfrm>
                  <a:off x="5515160" y="5541456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Rectangle 36"/>
                <p:cNvSpPr>
                  <a:spLocks noChangeArrowheads="1"/>
                </p:cNvSpPr>
                <p:nvPr/>
              </p:nvSpPr>
              <p:spPr bwMode="auto">
                <a:xfrm>
                  <a:off x="5638985" y="5541456"/>
                  <a:ext cx="106363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Rectangle 37"/>
                <p:cNvSpPr>
                  <a:spLocks noChangeArrowheads="1"/>
                </p:cNvSpPr>
                <p:nvPr/>
              </p:nvSpPr>
              <p:spPr bwMode="auto">
                <a:xfrm>
                  <a:off x="5761223" y="5541456"/>
                  <a:ext cx="107950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Rectangle 38"/>
                <p:cNvSpPr>
                  <a:spLocks noChangeArrowheads="1"/>
                </p:cNvSpPr>
                <p:nvPr/>
              </p:nvSpPr>
              <p:spPr bwMode="auto">
                <a:xfrm>
                  <a:off x="5885048" y="5541456"/>
                  <a:ext cx="106363" cy="6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113" name="Straight Connector 112"/>
              <p:cNvCxnSpPr/>
              <p:nvPr/>
            </p:nvCxnSpPr>
            <p:spPr>
              <a:xfrm>
                <a:off x="6793266" y="1203466"/>
                <a:ext cx="0" cy="3998902"/>
              </a:xfrm>
              <a:prstGeom prst="line">
                <a:avLst/>
              </a:prstGeom>
              <a:ln w="12700" cap="rnd">
                <a:solidFill>
                  <a:schemeClr val="bg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/>
            <p:cNvSpPr txBox="1"/>
            <p:nvPr/>
          </p:nvSpPr>
          <p:spPr>
            <a:xfrm>
              <a:off x="6114785" y="1028288"/>
              <a:ext cx="10066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6"/>
                  </a:solidFill>
                  <a:latin typeface="+mj-lt"/>
                  <a:ea typeface="Verdana" charset="0"/>
                  <a:cs typeface="Verdana" charset="0"/>
                </a:rPr>
                <a:t>Firewall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192315" y="1444593"/>
            <a:ext cx="1486018" cy="4222338"/>
            <a:chOff x="5699550" y="609795"/>
            <a:chExt cx="2801110" cy="4793211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5713718" y="609795"/>
              <a:ext cx="2786942" cy="4793211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46159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bg2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699550" y="613333"/>
              <a:ext cx="2788919" cy="302847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tIns="45720" bIns="45720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j-lt"/>
                  <a:ea typeface="Verdana" charset="0"/>
                  <a:cs typeface="Verdana" charset="0"/>
                </a:rPr>
                <a:t>DMZ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7332263" y="3834555"/>
            <a:ext cx="1239443" cy="485691"/>
            <a:chOff x="4998312" y="3524251"/>
            <a:chExt cx="1511847" cy="592435"/>
          </a:xfrm>
        </p:grpSpPr>
        <p:sp>
          <p:nvSpPr>
            <p:cNvPr id="131" name="TextBox 130"/>
            <p:cNvSpPr txBox="1">
              <a:spLocks noChangeArrowheads="1"/>
            </p:cNvSpPr>
            <p:nvPr/>
          </p:nvSpPr>
          <p:spPr bwMode="auto">
            <a:xfrm>
              <a:off x="4998312" y="3816351"/>
              <a:ext cx="1511847" cy="30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accent6"/>
                  </a:solidFill>
                  <a:latin typeface="+mj-lt"/>
                </a:rPr>
                <a:t>NetScaler Gateway*</a:t>
              </a:r>
            </a:p>
          </p:txBody>
        </p:sp>
        <p:grpSp>
          <p:nvGrpSpPr>
            <p:cNvPr id="132" name="Group 21"/>
            <p:cNvGrpSpPr>
              <a:grpSpLocks/>
            </p:cNvGrpSpPr>
            <p:nvPr/>
          </p:nvGrpSpPr>
          <p:grpSpPr bwMode="auto">
            <a:xfrm>
              <a:off x="5287963" y="3524251"/>
              <a:ext cx="939800" cy="273050"/>
              <a:chOff x="10481503" y="5338422"/>
              <a:chExt cx="938668" cy="273074"/>
            </a:xfrm>
            <a:solidFill>
              <a:schemeClr val="accent6"/>
            </a:solidFill>
          </p:grpSpPr>
          <p:sp>
            <p:nvSpPr>
              <p:cNvPr id="133" name="Freeform 13"/>
              <p:cNvSpPr>
                <a:spLocks noEditPoints="1"/>
              </p:cNvSpPr>
              <p:nvPr/>
            </p:nvSpPr>
            <p:spPr bwMode="auto">
              <a:xfrm>
                <a:off x="10481503" y="5338422"/>
                <a:ext cx="938668" cy="273074"/>
              </a:xfrm>
              <a:custGeom>
                <a:avLst/>
                <a:gdLst>
                  <a:gd name="T0" fmla="*/ 0 w 4888"/>
                  <a:gd name="T1" fmla="*/ 0 h 1422"/>
                  <a:gd name="T2" fmla="*/ 0 w 4888"/>
                  <a:gd name="T3" fmla="*/ 2147483647 h 1422"/>
                  <a:gd name="T4" fmla="*/ 2147483647 w 4888"/>
                  <a:gd name="T5" fmla="*/ 2147483647 h 1422"/>
                  <a:gd name="T6" fmla="*/ 2147483647 w 4888"/>
                  <a:gd name="T7" fmla="*/ 0 h 1422"/>
                  <a:gd name="T8" fmla="*/ 0 w 4888"/>
                  <a:gd name="T9" fmla="*/ 0 h 1422"/>
                  <a:gd name="T10" fmla="*/ 2147483647 w 4888"/>
                  <a:gd name="T11" fmla="*/ 2147483647 h 1422"/>
                  <a:gd name="T12" fmla="*/ 2147483647 w 4888"/>
                  <a:gd name="T13" fmla="*/ 2147483647 h 1422"/>
                  <a:gd name="T14" fmla="*/ 2147483647 w 4888"/>
                  <a:gd name="T15" fmla="*/ 2147483647 h 1422"/>
                  <a:gd name="T16" fmla="*/ 2147483647 w 4888"/>
                  <a:gd name="T17" fmla="*/ 2147483647 h 1422"/>
                  <a:gd name="T18" fmla="*/ 2147483647 w 4888"/>
                  <a:gd name="T19" fmla="*/ 2147483647 h 14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88" h="1422">
                    <a:moveTo>
                      <a:pt x="0" y="0"/>
                    </a:moveTo>
                    <a:lnTo>
                      <a:pt x="0" y="1422"/>
                    </a:lnTo>
                    <a:lnTo>
                      <a:pt x="4888" y="1422"/>
                    </a:lnTo>
                    <a:lnTo>
                      <a:pt x="4888" y="0"/>
                    </a:lnTo>
                    <a:lnTo>
                      <a:pt x="0" y="0"/>
                    </a:lnTo>
                    <a:close/>
                    <a:moveTo>
                      <a:pt x="4729" y="1263"/>
                    </a:moveTo>
                    <a:lnTo>
                      <a:pt x="159" y="1263"/>
                    </a:lnTo>
                    <a:lnTo>
                      <a:pt x="159" y="159"/>
                    </a:lnTo>
                    <a:lnTo>
                      <a:pt x="4729" y="159"/>
                    </a:lnTo>
                    <a:lnTo>
                      <a:pt x="4729" y="1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Rectangle 14"/>
              <p:cNvSpPr>
                <a:spLocks noChangeArrowheads="1"/>
              </p:cNvSpPr>
              <p:nvPr/>
            </p:nvSpPr>
            <p:spPr bwMode="auto">
              <a:xfrm>
                <a:off x="10572336" y="5460172"/>
                <a:ext cx="181857" cy="305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35" name="Rectangle 15"/>
              <p:cNvSpPr>
                <a:spLocks noChangeArrowheads="1"/>
              </p:cNvSpPr>
              <p:nvPr/>
            </p:nvSpPr>
            <p:spPr bwMode="auto">
              <a:xfrm>
                <a:off x="11133078" y="5429063"/>
                <a:ext cx="30342" cy="30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36" name="Rectangle 16"/>
              <p:cNvSpPr>
                <a:spLocks noChangeArrowheads="1"/>
              </p:cNvSpPr>
              <p:nvPr/>
            </p:nvSpPr>
            <p:spPr bwMode="auto">
              <a:xfrm>
                <a:off x="11133078" y="5489746"/>
                <a:ext cx="30342" cy="305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37" name="Rectangle 17"/>
              <p:cNvSpPr>
                <a:spLocks noChangeArrowheads="1"/>
              </p:cNvSpPr>
              <p:nvPr/>
            </p:nvSpPr>
            <p:spPr bwMode="auto">
              <a:xfrm>
                <a:off x="11193377" y="5429063"/>
                <a:ext cx="30534" cy="30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38" name="Rectangle 18"/>
              <p:cNvSpPr>
                <a:spLocks noChangeArrowheads="1"/>
              </p:cNvSpPr>
              <p:nvPr/>
            </p:nvSpPr>
            <p:spPr bwMode="auto">
              <a:xfrm>
                <a:off x="11193377" y="5489746"/>
                <a:ext cx="30534" cy="305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39" name="Rectangle 19"/>
              <p:cNvSpPr>
                <a:spLocks noChangeArrowheads="1"/>
              </p:cNvSpPr>
              <p:nvPr/>
            </p:nvSpPr>
            <p:spPr bwMode="auto">
              <a:xfrm>
                <a:off x="11254253" y="5429063"/>
                <a:ext cx="30534" cy="30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0" name="Rectangle 20"/>
              <p:cNvSpPr>
                <a:spLocks noChangeArrowheads="1"/>
              </p:cNvSpPr>
              <p:nvPr/>
            </p:nvSpPr>
            <p:spPr bwMode="auto">
              <a:xfrm>
                <a:off x="11254253" y="5489746"/>
                <a:ext cx="30534" cy="305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1" name="Rectangle 21"/>
              <p:cNvSpPr>
                <a:spLocks noChangeArrowheads="1"/>
              </p:cNvSpPr>
              <p:nvPr/>
            </p:nvSpPr>
            <p:spPr bwMode="auto">
              <a:xfrm>
                <a:off x="11314744" y="5429063"/>
                <a:ext cx="30342" cy="30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2" name="Rectangle 22"/>
              <p:cNvSpPr>
                <a:spLocks noChangeArrowheads="1"/>
              </p:cNvSpPr>
              <p:nvPr/>
            </p:nvSpPr>
            <p:spPr bwMode="auto">
              <a:xfrm>
                <a:off x="11314744" y="5489746"/>
                <a:ext cx="30342" cy="305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</p:grpSp>
      </p:grpSp>
      <p:sp>
        <p:nvSpPr>
          <p:cNvPr id="143" name="Freeform 9"/>
          <p:cNvSpPr>
            <a:spLocks noEditPoints="1"/>
          </p:cNvSpPr>
          <p:nvPr/>
        </p:nvSpPr>
        <p:spPr bwMode="auto">
          <a:xfrm>
            <a:off x="5500821" y="257934"/>
            <a:ext cx="918185" cy="559793"/>
          </a:xfrm>
          <a:custGeom>
            <a:avLst/>
            <a:gdLst>
              <a:gd name="T0" fmla="*/ 1967 w 3115"/>
              <a:gd name="T1" fmla="*/ 30 h 2360"/>
              <a:gd name="T2" fmla="*/ 1692 w 3115"/>
              <a:gd name="T3" fmla="*/ 166 h 2360"/>
              <a:gd name="T4" fmla="*/ 1515 w 3115"/>
              <a:gd name="T5" fmla="*/ 334 h 2360"/>
              <a:gd name="T6" fmla="*/ 1275 w 3115"/>
              <a:gd name="T7" fmla="*/ 325 h 2360"/>
              <a:gd name="T8" fmla="*/ 1010 w 3115"/>
              <a:gd name="T9" fmla="*/ 435 h 2360"/>
              <a:gd name="T10" fmla="*/ 814 w 3115"/>
              <a:gd name="T11" fmla="*/ 619 h 2360"/>
              <a:gd name="T12" fmla="*/ 658 w 3115"/>
              <a:gd name="T13" fmla="*/ 809 h 2360"/>
              <a:gd name="T14" fmla="*/ 466 w 3115"/>
              <a:gd name="T15" fmla="*/ 829 h 2360"/>
              <a:gd name="T16" fmla="*/ 251 w 3115"/>
              <a:gd name="T17" fmla="*/ 954 h 2360"/>
              <a:gd name="T18" fmla="*/ 92 w 3115"/>
              <a:gd name="T19" fmla="*/ 1168 h 2360"/>
              <a:gd name="T20" fmla="*/ 8 w 3115"/>
              <a:gd name="T21" fmla="*/ 1448 h 2360"/>
              <a:gd name="T22" fmla="*/ 11 w 3115"/>
              <a:gd name="T23" fmla="*/ 1719 h 2360"/>
              <a:gd name="T24" fmla="*/ 100 w 3115"/>
              <a:gd name="T25" fmla="*/ 1994 h 2360"/>
              <a:gd name="T26" fmla="*/ 264 w 3115"/>
              <a:gd name="T27" fmla="*/ 2203 h 2360"/>
              <a:gd name="T28" fmla="*/ 482 w 3115"/>
              <a:gd name="T29" fmla="*/ 2321 h 2360"/>
              <a:gd name="T30" fmla="*/ 2209 w 3115"/>
              <a:gd name="T31" fmla="*/ 2360 h 2360"/>
              <a:gd name="T32" fmla="*/ 2485 w 3115"/>
              <a:gd name="T33" fmla="*/ 2294 h 2360"/>
              <a:gd name="T34" fmla="*/ 2798 w 3115"/>
              <a:gd name="T35" fmla="*/ 2063 h 2360"/>
              <a:gd name="T36" fmla="*/ 3017 w 3115"/>
              <a:gd name="T37" fmla="*/ 1704 h 2360"/>
              <a:gd name="T38" fmla="*/ 3109 w 3115"/>
              <a:gd name="T39" fmla="*/ 1314 h 2360"/>
              <a:gd name="T40" fmla="*/ 3113 w 3115"/>
              <a:gd name="T41" fmla="*/ 1103 h 2360"/>
              <a:gd name="T42" fmla="*/ 3045 w 3115"/>
              <a:gd name="T43" fmla="*/ 733 h 2360"/>
              <a:gd name="T44" fmla="*/ 2846 w 3115"/>
              <a:gd name="T45" fmla="*/ 355 h 2360"/>
              <a:gd name="T46" fmla="*/ 2548 w 3115"/>
              <a:gd name="T47" fmla="*/ 98 h 2360"/>
              <a:gd name="T48" fmla="*/ 2254 w 3115"/>
              <a:gd name="T49" fmla="*/ 4 h 2360"/>
              <a:gd name="T50" fmla="*/ 2687 w 3115"/>
              <a:gd name="T51" fmla="*/ 1983 h 2360"/>
              <a:gd name="T52" fmla="*/ 2407 w 3115"/>
              <a:gd name="T53" fmla="*/ 2166 h 2360"/>
              <a:gd name="T54" fmla="*/ 607 w 3115"/>
              <a:gd name="T55" fmla="*/ 2188 h 2360"/>
              <a:gd name="T56" fmla="*/ 416 w 3115"/>
              <a:gd name="T57" fmla="*/ 2136 h 2360"/>
              <a:gd name="T58" fmla="*/ 260 w 3115"/>
              <a:gd name="T59" fmla="*/ 2003 h 2360"/>
              <a:gd name="T60" fmla="*/ 166 w 3115"/>
              <a:gd name="T61" fmla="*/ 1833 h 2360"/>
              <a:gd name="T62" fmla="*/ 121 w 3115"/>
              <a:gd name="T63" fmla="*/ 1598 h 2360"/>
              <a:gd name="T64" fmla="*/ 144 w 3115"/>
              <a:gd name="T65" fmla="*/ 1383 h 2360"/>
              <a:gd name="T66" fmla="*/ 236 w 3115"/>
              <a:gd name="T67" fmla="*/ 1176 h 2360"/>
              <a:gd name="T68" fmla="*/ 362 w 3115"/>
              <a:gd name="T69" fmla="*/ 1043 h 2360"/>
              <a:gd name="T70" fmla="*/ 543 w 3115"/>
              <a:gd name="T71" fmla="*/ 964 h 2360"/>
              <a:gd name="T72" fmla="*/ 621 w 3115"/>
              <a:gd name="T73" fmla="*/ 1059 h 2360"/>
              <a:gd name="T74" fmla="*/ 605 w 3115"/>
              <a:gd name="T75" fmla="*/ 1294 h 2360"/>
              <a:gd name="T76" fmla="*/ 744 w 3115"/>
              <a:gd name="T77" fmla="*/ 1438 h 2360"/>
              <a:gd name="T78" fmla="*/ 725 w 3115"/>
              <a:gd name="T79" fmla="*/ 1261 h 2360"/>
              <a:gd name="T80" fmla="*/ 761 w 3115"/>
              <a:gd name="T81" fmla="*/ 995 h 2360"/>
              <a:gd name="T82" fmla="*/ 895 w 3115"/>
              <a:gd name="T83" fmla="*/ 731 h 2360"/>
              <a:gd name="T84" fmla="*/ 1068 w 3115"/>
              <a:gd name="T85" fmla="*/ 569 h 2360"/>
              <a:gd name="T86" fmla="*/ 1292 w 3115"/>
              <a:gd name="T87" fmla="*/ 474 h 2360"/>
              <a:gd name="T88" fmla="*/ 1399 w 3115"/>
              <a:gd name="T89" fmla="*/ 513 h 2360"/>
              <a:gd name="T90" fmla="*/ 1296 w 3115"/>
              <a:gd name="T91" fmla="*/ 823 h 2360"/>
              <a:gd name="T92" fmla="*/ 1464 w 3115"/>
              <a:gd name="T93" fmla="*/ 676 h 2360"/>
              <a:gd name="T94" fmla="*/ 1621 w 3115"/>
              <a:gd name="T95" fmla="*/ 416 h 2360"/>
              <a:gd name="T96" fmla="*/ 1811 w 3115"/>
              <a:gd name="T97" fmla="*/ 258 h 2360"/>
              <a:gd name="T98" fmla="*/ 2056 w 3115"/>
              <a:gd name="T99" fmla="*/ 161 h 2360"/>
              <a:gd name="T100" fmla="*/ 2305 w 3115"/>
              <a:gd name="T101" fmla="*/ 164 h 2360"/>
              <a:gd name="T102" fmla="*/ 2606 w 3115"/>
              <a:gd name="T103" fmla="*/ 306 h 2360"/>
              <a:gd name="T104" fmla="*/ 2812 w 3115"/>
              <a:gd name="T105" fmla="*/ 534 h 2360"/>
              <a:gd name="T106" fmla="*/ 2960 w 3115"/>
              <a:gd name="T107" fmla="*/ 885 h 2360"/>
              <a:gd name="T108" fmla="*/ 2993 w 3115"/>
              <a:gd name="T109" fmla="*/ 1245 h 2360"/>
              <a:gd name="T110" fmla="*/ 2909 w 3115"/>
              <a:gd name="T111" fmla="*/ 1636 h 2360"/>
              <a:gd name="T112" fmla="*/ 2746 w 3115"/>
              <a:gd name="T113" fmla="*/ 1916 h 2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115" h="2360">
                <a:moveTo>
                  <a:pt x="2181" y="0"/>
                </a:moveTo>
                <a:lnTo>
                  <a:pt x="2181" y="0"/>
                </a:lnTo>
                <a:lnTo>
                  <a:pt x="2146" y="0"/>
                </a:lnTo>
                <a:lnTo>
                  <a:pt x="2110" y="3"/>
                </a:lnTo>
                <a:lnTo>
                  <a:pt x="2074" y="6"/>
                </a:lnTo>
                <a:lnTo>
                  <a:pt x="2038" y="13"/>
                </a:lnTo>
                <a:lnTo>
                  <a:pt x="2003" y="20"/>
                </a:lnTo>
                <a:lnTo>
                  <a:pt x="1967" y="30"/>
                </a:lnTo>
                <a:lnTo>
                  <a:pt x="1931" y="40"/>
                </a:lnTo>
                <a:lnTo>
                  <a:pt x="1896" y="54"/>
                </a:lnTo>
                <a:lnTo>
                  <a:pt x="1861" y="68"/>
                </a:lnTo>
                <a:lnTo>
                  <a:pt x="1826" y="84"/>
                </a:lnTo>
                <a:lnTo>
                  <a:pt x="1792" y="103"/>
                </a:lnTo>
                <a:lnTo>
                  <a:pt x="1758" y="121"/>
                </a:lnTo>
                <a:lnTo>
                  <a:pt x="1725" y="143"/>
                </a:lnTo>
                <a:lnTo>
                  <a:pt x="1692" y="166"/>
                </a:lnTo>
                <a:lnTo>
                  <a:pt x="1660" y="190"/>
                </a:lnTo>
                <a:lnTo>
                  <a:pt x="1629" y="216"/>
                </a:lnTo>
                <a:lnTo>
                  <a:pt x="1629" y="216"/>
                </a:lnTo>
                <a:lnTo>
                  <a:pt x="1599" y="244"/>
                </a:lnTo>
                <a:lnTo>
                  <a:pt x="1570" y="273"/>
                </a:lnTo>
                <a:lnTo>
                  <a:pt x="1542" y="303"/>
                </a:lnTo>
                <a:lnTo>
                  <a:pt x="1515" y="334"/>
                </a:lnTo>
                <a:lnTo>
                  <a:pt x="1515" y="334"/>
                </a:lnTo>
                <a:lnTo>
                  <a:pt x="1481" y="328"/>
                </a:lnTo>
                <a:lnTo>
                  <a:pt x="1446" y="321"/>
                </a:lnTo>
                <a:lnTo>
                  <a:pt x="1412" y="319"/>
                </a:lnTo>
                <a:lnTo>
                  <a:pt x="1376" y="316"/>
                </a:lnTo>
                <a:lnTo>
                  <a:pt x="1376" y="316"/>
                </a:lnTo>
                <a:lnTo>
                  <a:pt x="1343" y="318"/>
                </a:lnTo>
                <a:lnTo>
                  <a:pt x="1309" y="320"/>
                </a:lnTo>
                <a:lnTo>
                  <a:pt x="1275" y="325"/>
                </a:lnTo>
                <a:lnTo>
                  <a:pt x="1241" y="333"/>
                </a:lnTo>
                <a:lnTo>
                  <a:pt x="1208" y="341"/>
                </a:lnTo>
                <a:lnTo>
                  <a:pt x="1174" y="351"/>
                </a:lnTo>
                <a:lnTo>
                  <a:pt x="1141" y="365"/>
                </a:lnTo>
                <a:lnTo>
                  <a:pt x="1107" y="380"/>
                </a:lnTo>
                <a:lnTo>
                  <a:pt x="1075" y="396"/>
                </a:lnTo>
                <a:lnTo>
                  <a:pt x="1042" y="415"/>
                </a:lnTo>
                <a:lnTo>
                  <a:pt x="1010" y="435"/>
                </a:lnTo>
                <a:lnTo>
                  <a:pt x="979" y="458"/>
                </a:lnTo>
                <a:lnTo>
                  <a:pt x="949" y="481"/>
                </a:lnTo>
                <a:lnTo>
                  <a:pt x="919" y="508"/>
                </a:lnTo>
                <a:lnTo>
                  <a:pt x="890" y="535"/>
                </a:lnTo>
                <a:lnTo>
                  <a:pt x="861" y="564"/>
                </a:lnTo>
                <a:lnTo>
                  <a:pt x="861" y="564"/>
                </a:lnTo>
                <a:lnTo>
                  <a:pt x="837" y="591"/>
                </a:lnTo>
                <a:lnTo>
                  <a:pt x="814" y="619"/>
                </a:lnTo>
                <a:lnTo>
                  <a:pt x="792" y="649"/>
                </a:lnTo>
                <a:lnTo>
                  <a:pt x="771" y="679"/>
                </a:lnTo>
                <a:lnTo>
                  <a:pt x="751" y="711"/>
                </a:lnTo>
                <a:lnTo>
                  <a:pt x="732" y="745"/>
                </a:lnTo>
                <a:lnTo>
                  <a:pt x="714" y="779"/>
                </a:lnTo>
                <a:lnTo>
                  <a:pt x="697" y="814"/>
                </a:lnTo>
                <a:lnTo>
                  <a:pt x="697" y="814"/>
                </a:lnTo>
                <a:lnTo>
                  <a:pt x="658" y="809"/>
                </a:lnTo>
                <a:lnTo>
                  <a:pt x="638" y="808"/>
                </a:lnTo>
                <a:lnTo>
                  <a:pt x="619" y="806"/>
                </a:lnTo>
                <a:lnTo>
                  <a:pt x="619" y="806"/>
                </a:lnTo>
                <a:lnTo>
                  <a:pt x="588" y="808"/>
                </a:lnTo>
                <a:lnTo>
                  <a:pt x="557" y="810"/>
                </a:lnTo>
                <a:lnTo>
                  <a:pt x="526" y="814"/>
                </a:lnTo>
                <a:lnTo>
                  <a:pt x="496" y="820"/>
                </a:lnTo>
                <a:lnTo>
                  <a:pt x="466" y="829"/>
                </a:lnTo>
                <a:lnTo>
                  <a:pt x="437" y="839"/>
                </a:lnTo>
                <a:lnTo>
                  <a:pt x="408" y="850"/>
                </a:lnTo>
                <a:lnTo>
                  <a:pt x="380" y="864"/>
                </a:lnTo>
                <a:lnTo>
                  <a:pt x="353" y="879"/>
                </a:lnTo>
                <a:lnTo>
                  <a:pt x="326" y="895"/>
                </a:lnTo>
                <a:lnTo>
                  <a:pt x="300" y="913"/>
                </a:lnTo>
                <a:lnTo>
                  <a:pt x="275" y="933"/>
                </a:lnTo>
                <a:lnTo>
                  <a:pt x="251" y="954"/>
                </a:lnTo>
                <a:lnTo>
                  <a:pt x="228" y="976"/>
                </a:lnTo>
                <a:lnTo>
                  <a:pt x="205" y="1000"/>
                </a:lnTo>
                <a:lnTo>
                  <a:pt x="184" y="1025"/>
                </a:lnTo>
                <a:lnTo>
                  <a:pt x="163" y="1051"/>
                </a:lnTo>
                <a:lnTo>
                  <a:pt x="144" y="1079"/>
                </a:lnTo>
                <a:lnTo>
                  <a:pt x="125" y="1108"/>
                </a:lnTo>
                <a:lnTo>
                  <a:pt x="108" y="1138"/>
                </a:lnTo>
                <a:lnTo>
                  <a:pt x="92" y="1168"/>
                </a:lnTo>
                <a:lnTo>
                  <a:pt x="77" y="1200"/>
                </a:lnTo>
                <a:lnTo>
                  <a:pt x="63" y="1233"/>
                </a:lnTo>
                <a:lnTo>
                  <a:pt x="50" y="1266"/>
                </a:lnTo>
                <a:lnTo>
                  <a:pt x="39" y="1301"/>
                </a:lnTo>
                <a:lnTo>
                  <a:pt x="29" y="1336"/>
                </a:lnTo>
                <a:lnTo>
                  <a:pt x="21" y="1373"/>
                </a:lnTo>
                <a:lnTo>
                  <a:pt x="13" y="1410"/>
                </a:lnTo>
                <a:lnTo>
                  <a:pt x="8" y="1448"/>
                </a:lnTo>
                <a:lnTo>
                  <a:pt x="3" y="1485"/>
                </a:lnTo>
                <a:lnTo>
                  <a:pt x="1" y="1525"/>
                </a:lnTo>
                <a:lnTo>
                  <a:pt x="0" y="1564"/>
                </a:lnTo>
                <a:lnTo>
                  <a:pt x="0" y="1564"/>
                </a:lnTo>
                <a:lnTo>
                  <a:pt x="0" y="1604"/>
                </a:lnTo>
                <a:lnTo>
                  <a:pt x="2" y="1643"/>
                </a:lnTo>
                <a:lnTo>
                  <a:pt x="6" y="1680"/>
                </a:lnTo>
                <a:lnTo>
                  <a:pt x="11" y="1719"/>
                </a:lnTo>
                <a:lnTo>
                  <a:pt x="17" y="1755"/>
                </a:lnTo>
                <a:lnTo>
                  <a:pt x="25" y="1793"/>
                </a:lnTo>
                <a:lnTo>
                  <a:pt x="34" y="1828"/>
                </a:lnTo>
                <a:lnTo>
                  <a:pt x="45" y="1863"/>
                </a:lnTo>
                <a:lnTo>
                  <a:pt x="57" y="1896"/>
                </a:lnTo>
                <a:lnTo>
                  <a:pt x="70" y="1930"/>
                </a:lnTo>
                <a:lnTo>
                  <a:pt x="85" y="1963"/>
                </a:lnTo>
                <a:lnTo>
                  <a:pt x="100" y="1994"/>
                </a:lnTo>
                <a:lnTo>
                  <a:pt x="117" y="2024"/>
                </a:lnTo>
                <a:lnTo>
                  <a:pt x="135" y="2053"/>
                </a:lnTo>
                <a:lnTo>
                  <a:pt x="154" y="2081"/>
                </a:lnTo>
                <a:lnTo>
                  <a:pt x="174" y="2108"/>
                </a:lnTo>
                <a:lnTo>
                  <a:pt x="195" y="2134"/>
                </a:lnTo>
                <a:lnTo>
                  <a:pt x="217" y="2158"/>
                </a:lnTo>
                <a:lnTo>
                  <a:pt x="240" y="2181"/>
                </a:lnTo>
                <a:lnTo>
                  <a:pt x="264" y="2203"/>
                </a:lnTo>
                <a:lnTo>
                  <a:pt x="289" y="2223"/>
                </a:lnTo>
                <a:lnTo>
                  <a:pt x="314" y="2241"/>
                </a:lnTo>
                <a:lnTo>
                  <a:pt x="340" y="2259"/>
                </a:lnTo>
                <a:lnTo>
                  <a:pt x="367" y="2275"/>
                </a:lnTo>
                <a:lnTo>
                  <a:pt x="395" y="2289"/>
                </a:lnTo>
                <a:lnTo>
                  <a:pt x="423" y="2301"/>
                </a:lnTo>
                <a:lnTo>
                  <a:pt x="452" y="2313"/>
                </a:lnTo>
                <a:lnTo>
                  <a:pt x="482" y="2321"/>
                </a:lnTo>
                <a:lnTo>
                  <a:pt x="512" y="2329"/>
                </a:lnTo>
                <a:lnTo>
                  <a:pt x="543" y="2334"/>
                </a:lnTo>
                <a:lnTo>
                  <a:pt x="574" y="2338"/>
                </a:lnTo>
                <a:lnTo>
                  <a:pt x="605" y="2339"/>
                </a:lnTo>
                <a:lnTo>
                  <a:pt x="2160" y="2360"/>
                </a:lnTo>
                <a:lnTo>
                  <a:pt x="2160" y="2360"/>
                </a:lnTo>
                <a:lnTo>
                  <a:pt x="2184" y="2360"/>
                </a:lnTo>
                <a:lnTo>
                  <a:pt x="2209" y="2360"/>
                </a:lnTo>
                <a:lnTo>
                  <a:pt x="2233" y="2358"/>
                </a:lnTo>
                <a:lnTo>
                  <a:pt x="2257" y="2356"/>
                </a:lnTo>
                <a:lnTo>
                  <a:pt x="2280" y="2353"/>
                </a:lnTo>
                <a:lnTo>
                  <a:pt x="2304" y="2349"/>
                </a:lnTo>
                <a:lnTo>
                  <a:pt x="2351" y="2339"/>
                </a:lnTo>
                <a:lnTo>
                  <a:pt x="2396" y="2326"/>
                </a:lnTo>
                <a:lnTo>
                  <a:pt x="2441" y="2311"/>
                </a:lnTo>
                <a:lnTo>
                  <a:pt x="2485" y="2294"/>
                </a:lnTo>
                <a:lnTo>
                  <a:pt x="2528" y="2273"/>
                </a:lnTo>
                <a:lnTo>
                  <a:pt x="2570" y="2250"/>
                </a:lnTo>
                <a:lnTo>
                  <a:pt x="2611" y="2224"/>
                </a:lnTo>
                <a:lnTo>
                  <a:pt x="2651" y="2196"/>
                </a:lnTo>
                <a:lnTo>
                  <a:pt x="2690" y="2166"/>
                </a:lnTo>
                <a:lnTo>
                  <a:pt x="2727" y="2134"/>
                </a:lnTo>
                <a:lnTo>
                  <a:pt x="2763" y="2099"/>
                </a:lnTo>
                <a:lnTo>
                  <a:pt x="2798" y="2063"/>
                </a:lnTo>
                <a:lnTo>
                  <a:pt x="2831" y="2024"/>
                </a:lnTo>
                <a:lnTo>
                  <a:pt x="2862" y="1984"/>
                </a:lnTo>
                <a:lnTo>
                  <a:pt x="2893" y="1941"/>
                </a:lnTo>
                <a:lnTo>
                  <a:pt x="2921" y="1898"/>
                </a:lnTo>
                <a:lnTo>
                  <a:pt x="2948" y="1851"/>
                </a:lnTo>
                <a:lnTo>
                  <a:pt x="2973" y="1804"/>
                </a:lnTo>
                <a:lnTo>
                  <a:pt x="2996" y="1755"/>
                </a:lnTo>
                <a:lnTo>
                  <a:pt x="3017" y="1704"/>
                </a:lnTo>
                <a:lnTo>
                  <a:pt x="3037" y="1651"/>
                </a:lnTo>
                <a:lnTo>
                  <a:pt x="3054" y="1599"/>
                </a:lnTo>
                <a:lnTo>
                  <a:pt x="3069" y="1544"/>
                </a:lnTo>
                <a:lnTo>
                  <a:pt x="3083" y="1488"/>
                </a:lnTo>
                <a:lnTo>
                  <a:pt x="3094" y="1431"/>
                </a:lnTo>
                <a:lnTo>
                  <a:pt x="3102" y="1373"/>
                </a:lnTo>
                <a:lnTo>
                  <a:pt x="3106" y="1344"/>
                </a:lnTo>
                <a:lnTo>
                  <a:pt x="3109" y="1314"/>
                </a:lnTo>
                <a:lnTo>
                  <a:pt x="3111" y="1284"/>
                </a:lnTo>
                <a:lnTo>
                  <a:pt x="3113" y="1254"/>
                </a:lnTo>
                <a:lnTo>
                  <a:pt x="3114" y="1224"/>
                </a:lnTo>
                <a:lnTo>
                  <a:pt x="3115" y="1194"/>
                </a:lnTo>
                <a:lnTo>
                  <a:pt x="3115" y="1194"/>
                </a:lnTo>
                <a:lnTo>
                  <a:pt x="3115" y="1163"/>
                </a:lnTo>
                <a:lnTo>
                  <a:pt x="3114" y="1133"/>
                </a:lnTo>
                <a:lnTo>
                  <a:pt x="3113" y="1103"/>
                </a:lnTo>
                <a:lnTo>
                  <a:pt x="3111" y="1073"/>
                </a:lnTo>
                <a:lnTo>
                  <a:pt x="3109" y="1043"/>
                </a:lnTo>
                <a:lnTo>
                  <a:pt x="3106" y="1014"/>
                </a:lnTo>
                <a:lnTo>
                  <a:pt x="3098" y="955"/>
                </a:lnTo>
                <a:lnTo>
                  <a:pt x="3088" y="898"/>
                </a:lnTo>
                <a:lnTo>
                  <a:pt x="3076" y="841"/>
                </a:lnTo>
                <a:lnTo>
                  <a:pt x="3061" y="786"/>
                </a:lnTo>
                <a:lnTo>
                  <a:pt x="3045" y="733"/>
                </a:lnTo>
                <a:lnTo>
                  <a:pt x="3026" y="680"/>
                </a:lnTo>
                <a:lnTo>
                  <a:pt x="3006" y="629"/>
                </a:lnTo>
                <a:lnTo>
                  <a:pt x="2984" y="580"/>
                </a:lnTo>
                <a:lnTo>
                  <a:pt x="2960" y="531"/>
                </a:lnTo>
                <a:lnTo>
                  <a:pt x="2934" y="485"/>
                </a:lnTo>
                <a:lnTo>
                  <a:pt x="2906" y="440"/>
                </a:lnTo>
                <a:lnTo>
                  <a:pt x="2877" y="396"/>
                </a:lnTo>
                <a:lnTo>
                  <a:pt x="2846" y="355"/>
                </a:lnTo>
                <a:lnTo>
                  <a:pt x="2813" y="315"/>
                </a:lnTo>
                <a:lnTo>
                  <a:pt x="2780" y="278"/>
                </a:lnTo>
                <a:lnTo>
                  <a:pt x="2744" y="243"/>
                </a:lnTo>
                <a:lnTo>
                  <a:pt x="2707" y="209"/>
                </a:lnTo>
                <a:lnTo>
                  <a:pt x="2669" y="178"/>
                </a:lnTo>
                <a:lnTo>
                  <a:pt x="2630" y="149"/>
                </a:lnTo>
                <a:lnTo>
                  <a:pt x="2590" y="123"/>
                </a:lnTo>
                <a:lnTo>
                  <a:pt x="2548" y="98"/>
                </a:lnTo>
                <a:lnTo>
                  <a:pt x="2505" y="76"/>
                </a:lnTo>
                <a:lnTo>
                  <a:pt x="2462" y="58"/>
                </a:lnTo>
                <a:lnTo>
                  <a:pt x="2417" y="40"/>
                </a:lnTo>
                <a:lnTo>
                  <a:pt x="2371" y="26"/>
                </a:lnTo>
                <a:lnTo>
                  <a:pt x="2325" y="15"/>
                </a:lnTo>
                <a:lnTo>
                  <a:pt x="2302" y="11"/>
                </a:lnTo>
                <a:lnTo>
                  <a:pt x="2278" y="8"/>
                </a:lnTo>
                <a:lnTo>
                  <a:pt x="2254" y="4"/>
                </a:lnTo>
                <a:lnTo>
                  <a:pt x="2230" y="3"/>
                </a:lnTo>
                <a:lnTo>
                  <a:pt x="2206" y="0"/>
                </a:lnTo>
                <a:lnTo>
                  <a:pt x="2181" y="0"/>
                </a:lnTo>
                <a:lnTo>
                  <a:pt x="2181" y="0"/>
                </a:lnTo>
                <a:close/>
                <a:moveTo>
                  <a:pt x="2746" y="1916"/>
                </a:moveTo>
                <a:lnTo>
                  <a:pt x="2746" y="1916"/>
                </a:lnTo>
                <a:lnTo>
                  <a:pt x="2718" y="1950"/>
                </a:lnTo>
                <a:lnTo>
                  <a:pt x="2687" y="1983"/>
                </a:lnTo>
                <a:lnTo>
                  <a:pt x="2656" y="2013"/>
                </a:lnTo>
                <a:lnTo>
                  <a:pt x="2623" y="2040"/>
                </a:lnTo>
                <a:lnTo>
                  <a:pt x="2590" y="2066"/>
                </a:lnTo>
                <a:lnTo>
                  <a:pt x="2555" y="2091"/>
                </a:lnTo>
                <a:lnTo>
                  <a:pt x="2519" y="2113"/>
                </a:lnTo>
                <a:lnTo>
                  <a:pt x="2483" y="2134"/>
                </a:lnTo>
                <a:lnTo>
                  <a:pt x="2445" y="2151"/>
                </a:lnTo>
                <a:lnTo>
                  <a:pt x="2407" y="2166"/>
                </a:lnTo>
                <a:lnTo>
                  <a:pt x="2368" y="2180"/>
                </a:lnTo>
                <a:lnTo>
                  <a:pt x="2328" y="2191"/>
                </a:lnTo>
                <a:lnTo>
                  <a:pt x="2287" y="2200"/>
                </a:lnTo>
                <a:lnTo>
                  <a:pt x="2246" y="2205"/>
                </a:lnTo>
                <a:lnTo>
                  <a:pt x="2204" y="2209"/>
                </a:lnTo>
                <a:lnTo>
                  <a:pt x="2161" y="2210"/>
                </a:lnTo>
                <a:lnTo>
                  <a:pt x="607" y="2188"/>
                </a:lnTo>
                <a:lnTo>
                  <a:pt x="607" y="2188"/>
                </a:lnTo>
                <a:lnTo>
                  <a:pt x="581" y="2186"/>
                </a:lnTo>
                <a:lnTo>
                  <a:pt x="556" y="2184"/>
                </a:lnTo>
                <a:lnTo>
                  <a:pt x="532" y="2180"/>
                </a:lnTo>
                <a:lnTo>
                  <a:pt x="508" y="2174"/>
                </a:lnTo>
                <a:lnTo>
                  <a:pt x="484" y="2166"/>
                </a:lnTo>
                <a:lnTo>
                  <a:pt x="461" y="2158"/>
                </a:lnTo>
                <a:lnTo>
                  <a:pt x="438" y="2148"/>
                </a:lnTo>
                <a:lnTo>
                  <a:pt x="416" y="2136"/>
                </a:lnTo>
                <a:lnTo>
                  <a:pt x="394" y="2124"/>
                </a:lnTo>
                <a:lnTo>
                  <a:pt x="373" y="2110"/>
                </a:lnTo>
                <a:lnTo>
                  <a:pt x="352" y="2095"/>
                </a:lnTo>
                <a:lnTo>
                  <a:pt x="333" y="2079"/>
                </a:lnTo>
                <a:lnTo>
                  <a:pt x="313" y="2061"/>
                </a:lnTo>
                <a:lnTo>
                  <a:pt x="295" y="2043"/>
                </a:lnTo>
                <a:lnTo>
                  <a:pt x="277" y="2024"/>
                </a:lnTo>
                <a:lnTo>
                  <a:pt x="260" y="2003"/>
                </a:lnTo>
                <a:lnTo>
                  <a:pt x="260" y="2003"/>
                </a:lnTo>
                <a:lnTo>
                  <a:pt x="244" y="1981"/>
                </a:lnTo>
                <a:lnTo>
                  <a:pt x="229" y="1959"/>
                </a:lnTo>
                <a:lnTo>
                  <a:pt x="215" y="1935"/>
                </a:lnTo>
                <a:lnTo>
                  <a:pt x="201" y="1910"/>
                </a:lnTo>
                <a:lnTo>
                  <a:pt x="189" y="1885"/>
                </a:lnTo>
                <a:lnTo>
                  <a:pt x="177" y="1860"/>
                </a:lnTo>
                <a:lnTo>
                  <a:pt x="166" y="1833"/>
                </a:lnTo>
                <a:lnTo>
                  <a:pt x="157" y="1805"/>
                </a:lnTo>
                <a:lnTo>
                  <a:pt x="148" y="1778"/>
                </a:lnTo>
                <a:lnTo>
                  <a:pt x="141" y="1749"/>
                </a:lnTo>
                <a:lnTo>
                  <a:pt x="134" y="1720"/>
                </a:lnTo>
                <a:lnTo>
                  <a:pt x="129" y="1690"/>
                </a:lnTo>
                <a:lnTo>
                  <a:pt x="125" y="1659"/>
                </a:lnTo>
                <a:lnTo>
                  <a:pt x="122" y="1629"/>
                </a:lnTo>
                <a:lnTo>
                  <a:pt x="121" y="1598"/>
                </a:lnTo>
                <a:lnTo>
                  <a:pt x="120" y="1565"/>
                </a:lnTo>
                <a:lnTo>
                  <a:pt x="120" y="1565"/>
                </a:lnTo>
                <a:lnTo>
                  <a:pt x="121" y="1534"/>
                </a:lnTo>
                <a:lnTo>
                  <a:pt x="123" y="1503"/>
                </a:lnTo>
                <a:lnTo>
                  <a:pt x="127" y="1471"/>
                </a:lnTo>
                <a:lnTo>
                  <a:pt x="131" y="1441"/>
                </a:lnTo>
                <a:lnTo>
                  <a:pt x="137" y="1413"/>
                </a:lnTo>
                <a:lnTo>
                  <a:pt x="144" y="1383"/>
                </a:lnTo>
                <a:lnTo>
                  <a:pt x="152" y="1355"/>
                </a:lnTo>
                <a:lnTo>
                  <a:pt x="161" y="1326"/>
                </a:lnTo>
                <a:lnTo>
                  <a:pt x="171" y="1300"/>
                </a:lnTo>
                <a:lnTo>
                  <a:pt x="182" y="1274"/>
                </a:lnTo>
                <a:lnTo>
                  <a:pt x="194" y="1248"/>
                </a:lnTo>
                <a:lnTo>
                  <a:pt x="207" y="1223"/>
                </a:lnTo>
                <a:lnTo>
                  <a:pt x="221" y="1199"/>
                </a:lnTo>
                <a:lnTo>
                  <a:pt x="236" y="1176"/>
                </a:lnTo>
                <a:lnTo>
                  <a:pt x="252" y="1154"/>
                </a:lnTo>
                <a:lnTo>
                  <a:pt x="268" y="1133"/>
                </a:lnTo>
                <a:lnTo>
                  <a:pt x="268" y="1133"/>
                </a:lnTo>
                <a:lnTo>
                  <a:pt x="286" y="1113"/>
                </a:lnTo>
                <a:lnTo>
                  <a:pt x="304" y="1094"/>
                </a:lnTo>
                <a:lnTo>
                  <a:pt x="322" y="1075"/>
                </a:lnTo>
                <a:lnTo>
                  <a:pt x="342" y="1059"/>
                </a:lnTo>
                <a:lnTo>
                  <a:pt x="362" y="1043"/>
                </a:lnTo>
                <a:lnTo>
                  <a:pt x="383" y="1029"/>
                </a:lnTo>
                <a:lnTo>
                  <a:pt x="404" y="1015"/>
                </a:lnTo>
                <a:lnTo>
                  <a:pt x="426" y="1003"/>
                </a:lnTo>
                <a:lnTo>
                  <a:pt x="448" y="993"/>
                </a:lnTo>
                <a:lnTo>
                  <a:pt x="471" y="983"/>
                </a:lnTo>
                <a:lnTo>
                  <a:pt x="495" y="975"/>
                </a:lnTo>
                <a:lnTo>
                  <a:pt x="519" y="969"/>
                </a:lnTo>
                <a:lnTo>
                  <a:pt x="543" y="964"/>
                </a:lnTo>
                <a:lnTo>
                  <a:pt x="567" y="960"/>
                </a:lnTo>
                <a:lnTo>
                  <a:pt x="593" y="958"/>
                </a:lnTo>
                <a:lnTo>
                  <a:pt x="618" y="958"/>
                </a:lnTo>
                <a:lnTo>
                  <a:pt x="643" y="959"/>
                </a:lnTo>
                <a:lnTo>
                  <a:pt x="643" y="959"/>
                </a:lnTo>
                <a:lnTo>
                  <a:pt x="635" y="991"/>
                </a:lnTo>
                <a:lnTo>
                  <a:pt x="627" y="1025"/>
                </a:lnTo>
                <a:lnTo>
                  <a:pt x="621" y="1059"/>
                </a:lnTo>
                <a:lnTo>
                  <a:pt x="615" y="1093"/>
                </a:lnTo>
                <a:lnTo>
                  <a:pt x="611" y="1128"/>
                </a:lnTo>
                <a:lnTo>
                  <a:pt x="607" y="1163"/>
                </a:lnTo>
                <a:lnTo>
                  <a:pt x="605" y="1199"/>
                </a:lnTo>
                <a:lnTo>
                  <a:pt x="604" y="1235"/>
                </a:lnTo>
                <a:lnTo>
                  <a:pt x="604" y="1235"/>
                </a:lnTo>
                <a:lnTo>
                  <a:pt x="604" y="1264"/>
                </a:lnTo>
                <a:lnTo>
                  <a:pt x="605" y="1294"/>
                </a:lnTo>
                <a:lnTo>
                  <a:pt x="607" y="1323"/>
                </a:lnTo>
                <a:lnTo>
                  <a:pt x="609" y="1353"/>
                </a:lnTo>
                <a:lnTo>
                  <a:pt x="612" y="1383"/>
                </a:lnTo>
                <a:lnTo>
                  <a:pt x="616" y="1413"/>
                </a:lnTo>
                <a:lnTo>
                  <a:pt x="621" y="1443"/>
                </a:lnTo>
                <a:lnTo>
                  <a:pt x="626" y="1473"/>
                </a:lnTo>
                <a:lnTo>
                  <a:pt x="744" y="1438"/>
                </a:lnTo>
                <a:lnTo>
                  <a:pt x="744" y="1438"/>
                </a:lnTo>
                <a:lnTo>
                  <a:pt x="744" y="1438"/>
                </a:lnTo>
                <a:lnTo>
                  <a:pt x="739" y="1411"/>
                </a:lnTo>
                <a:lnTo>
                  <a:pt x="735" y="1385"/>
                </a:lnTo>
                <a:lnTo>
                  <a:pt x="732" y="1360"/>
                </a:lnTo>
                <a:lnTo>
                  <a:pt x="729" y="1335"/>
                </a:lnTo>
                <a:lnTo>
                  <a:pt x="727" y="1310"/>
                </a:lnTo>
                <a:lnTo>
                  <a:pt x="726" y="1285"/>
                </a:lnTo>
                <a:lnTo>
                  <a:pt x="725" y="1261"/>
                </a:lnTo>
                <a:lnTo>
                  <a:pt x="725" y="1238"/>
                </a:lnTo>
                <a:lnTo>
                  <a:pt x="725" y="1238"/>
                </a:lnTo>
                <a:lnTo>
                  <a:pt x="726" y="1194"/>
                </a:lnTo>
                <a:lnTo>
                  <a:pt x="730" y="1153"/>
                </a:lnTo>
                <a:lnTo>
                  <a:pt x="735" y="1111"/>
                </a:lnTo>
                <a:lnTo>
                  <a:pt x="742" y="1071"/>
                </a:lnTo>
                <a:lnTo>
                  <a:pt x="751" y="1033"/>
                </a:lnTo>
                <a:lnTo>
                  <a:pt x="761" y="995"/>
                </a:lnTo>
                <a:lnTo>
                  <a:pt x="773" y="958"/>
                </a:lnTo>
                <a:lnTo>
                  <a:pt x="786" y="923"/>
                </a:lnTo>
                <a:lnTo>
                  <a:pt x="801" y="888"/>
                </a:lnTo>
                <a:lnTo>
                  <a:pt x="817" y="854"/>
                </a:lnTo>
                <a:lnTo>
                  <a:pt x="835" y="821"/>
                </a:lnTo>
                <a:lnTo>
                  <a:pt x="854" y="790"/>
                </a:lnTo>
                <a:lnTo>
                  <a:pt x="874" y="760"/>
                </a:lnTo>
                <a:lnTo>
                  <a:pt x="895" y="731"/>
                </a:lnTo>
                <a:lnTo>
                  <a:pt x="917" y="704"/>
                </a:lnTo>
                <a:lnTo>
                  <a:pt x="940" y="678"/>
                </a:lnTo>
                <a:lnTo>
                  <a:pt x="940" y="678"/>
                </a:lnTo>
                <a:lnTo>
                  <a:pt x="964" y="653"/>
                </a:lnTo>
                <a:lnTo>
                  <a:pt x="989" y="630"/>
                </a:lnTo>
                <a:lnTo>
                  <a:pt x="1015" y="608"/>
                </a:lnTo>
                <a:lnTo>
                  <a:pt x="1041" y="588"/>
                </a:lnTo>
                <a:lnTo>
                  <a:pt x="1068" y="569"/>
                </a:lnTo>
                <a:lnTo>
                  <a:pt x="1095" y="551"/>
                </a:lnTo>
                <a:lnTo>
                  <a:pt x="1123" y="535"/>
                </a:lnTo>
                <a:lnTo>
                  <a:pt x="1151" y="520"/>
                </a:lnTo>
                <a:lnTo>
                  <a:pt x="1179" y="508"/>
                </a:lnTo>
                <a:lnTo>
                  <a:pt x="1207" y="498"/>
                </a:lnTo>
                <a:lnTo>
                  <a:pt x="1236" y="488"/>
                </a:lnTo>
                <a:lnTo>
                  <a:pt x="1264" y="480"/>
                </a:lnTo>
                <a:lnTo>
                  <a:pt x="1292" y="474"/>
                </a:lnTo>
                <a:lnTo>
                  <a:pt x="1320" y="470"/>
                </a:lnTo>
                <a:lnTo>
                  <a:pt x="1348" y="468"/>
                </a:lnTo>
                <a:lnTo>
                  <a:pt x="1375" y="468"/>
                </a:lnTo>
                <a:lnTo>
                  <a:pt x="1375" y="468"/>
                </a:lnTo>
                <a:lnTo>
                  <a:pt x="1398" y="469"/>
                </a:lnTo>
                <a:lnTo>
                  <a:pt x="1422" y="471"/>
                </a:lnTo>
                <a:lnTo>
                  <a:pt x="1422" y="471"/>
                </a:lnTo>
                <a:lnTo>
                  <a:pt x="1399" y="513"/>
                </a:lnTo>
                <a:lnTo>
                  <a:pt x="1378" y="556"/>
                </a:lnTo>
                <a:lnTo>
                  <a:pt x="1359" y="601"/>
                </a:lnTo>
                <a:lnTo>
                  <a:pt x="1342" y="648"/>
                </a:lnTo>
                <a:lnTo>
                  <a:pt x="1326" y="695"/>
                </a:lnTo>
                <a:lnTo>
                  <a:pt x="1312" y="745"/>
                </a:lnTo>
                <a:lnTo>
                  <a:pt x="1306" y="770"/>
                </a:lnTo>
                <a:lnTo>
                  <a:pt x="1301" y="796"/>
                </a:lnTo>
                <a:lnTo>
                  <a:pt x="1296" y="823"/>
                </a:lnTo>
                <a:lnTo>
                  <a:pt x="1292" y="849"/>
                </a:lnTo>
                <a:lnTo>
                  <a:pt x="1410" y="878"/>
                </a:lnTo>
                <a:lnTo>
                  <a:pt x="1410" y="878"/>
                </a:lnTo>
                <a:lnTo>
                  <a:pt x="1418" y="835"/>
                </a:lnTo>
                <a:lnTo>
                  <a:pt x="1427" y="793"/>
                </a:lnTo>
                <a:lnTo>
                  <a:pt x="1438" y="753"/>
                </a:lnTo>
                <a:lnTo>
                  <a:pt x="1450" y="714"/>
                </a:lnTo>
                <a:lnTo>
                  <a:pt x="1464" y="676"/>
                </a:lnTo>
                <a:lnTo>
                  <a:pt x="1479" y="639"/>
                </a:lnTo>
                <a:lnTo>
                  <a:pt x="1495" y="604"/>
                </a:lnTo>
                <a:lnTo>
                  <a:pt x="1513" y="570"/>
                </a:lnTo>
                <a:lnTo>
                  <a:pt x="1532" y="536"/>
                </a:lnTo>
                <a:lnTo>
                  <a:pt x="1553" y="505"/>
                </a:lnTo>
                <a:lnTo>
                  <a:pt x="1575" y="474"/>
                </a:lnTo>
                <a:lnTo>
                  <a:pt x="1598" y="445"/>
                </a:lnTo>
                <a:lnTo>
                  <a:pt x="1621" y="416"/>
                </a:lnTo>
                <a:lnTo>
                  <a:pt x="1646" y="390"/>
                </a:lnTo>
                <a:lnTo>
                  <a:pt x="1672" y="365"/>
                </a:lnTo>
                <a:lnTo>
                  <a:pt x="1698" y="340"/>
                </a:lnTo>
                <a:lnTo>
                  <a:pt x="1698" y="340"/>
                </a:lnTo>
                <a:lnTo>
                  <a:pt x="1725" y="318"/>
                </a:lnTo>
                <a:lnTo>
                  <a:pt x="1753" y="296"/>
                </a:lnTo>
                <a:lnTo>
                  <a:pt x="1782" y="276"/>
                </a:lnTo>
                <a:lnTo>
                  <a:pt x="1811" y="258"/>
                </a:lnTo>
                <a:lnTo>
                  <a:pt x="1840" y="240"/>
                </a:lnTo>
                <a:lnTo>
                  <a:pt x="1870" y="225"/>
                </a:lnTo>
                <a:lnTo>
                  <a:pt x="1901" y="210"/>
                </a:lnTo>
                <a:lnTo>
                  <a:pt x="1932" y="198"/>
                </a:lnTo>
                <a:lnTo>
                  <a:pt x="1963" y="186"/>
                </a:lnTo>
                <a:lnTo>
                  <a:pt x="1994" y="176"/>
                </a:lnTo>
                <a:lnTo>
                  <a:pt x="2025" y="169"/>
                </a:lnTo>
                <a:lnTo>
                  <a:pt x="2056" y="161"/>
                </a:lnTo>
                <a:lnTo>
                  <a:pt x="2088" y="156"/>
                </a:lnTo>
                <a:lnTo>
                  <a:pt x="2119" y="153"/>
                </a:lnTo>
                <a:lnTo>
                  <a:pt x="2149" y="151"/>
                </a:lnTo>
                <a:lnTo>
                  <a:pt x="2180" y="151"/>
                </a:lnTo>
                <a:lnTo>
                  <a:pt x="2180" y="151"/>
                </a:lnTo>
                <a:lnTo>
                  <a:pt x="2222" y="153"/>
                </a:lnTo>
                <a:lnTo>
                  <a:pt x="2264" y="158"/>
                </a:lnTo>
                <a:lnTo>
                  <a:pt x="2305" y="164"/>
                </a:lnTo>
                <a:lnTo>
                  <a:pt x="2346" y="174"/>
                </a:lnTo>
                <a:lnTo>
                  <a:pt x="2386" y="186"/>
                </a:lnTo>
                <a:lnTo>
                  <a:pt x="2425" y="200"/>
                </a:lnTo>
                <a:lnTo>
                  <a:pt x="2463" y="218"/>
                </a:lnTo>
                <a:lnTo>
                  <a:pt x="2500" y="236"/>
                </a:lnTo>
                <a:lnTo>
                  <a:pt x="2536" y="258"/>
                </a:lnTo>
                <a:lnTo>
                  <a:pt x="2571" y="280"/>
                </a:lnTo>
                <a:lnTo>
                  <a:pt x="2606" y="306"/>
                </a:lnTo>
                <a:lnTo>
                  <a:pt x="2639" y="333"/>
                </a:lnTo>
                <a:lnTo>
                  <a:pt x="2671" y="363"/>
                </a:lnTo>
                <a:lnTo>
                  <a:pt x="2702" y="394"/>
                </a:lnTo>
                <a:lnTo>
                  <a:pt x="2731" y="426"/>
                </a:lnTo>
                <a:lnTo>
                  <a:pt x="2760" y="460"/>
                </a:lnTo>
                <a:lnTo>
                  <a:pt x="2760" y="460"/>
                </a:lnTo>
                <a:lnTo>
                  <a:pt x="2787" y="496"/>
                </a:lnTo>
                <a:lnTo>
                  <a:pt x="2812" y="534"/>
                </a:lnTo>
                <a:lnTo>
                  <a:pt x="2836" y="574"/>
                </a:lnTo>
                <a:lnTo>
                  <a:pt x="2859" y="614"/>
                </a:lnTo>
                <a:lnTo>
                  <a:pt x="2880" y="656"/>
                </a:lnTo>
                <a:lnTo>
                  <a:pt x="2899" y="700"/>
                </a:lnTo>
                <a:lnTo>
                  <a:pt x="2917" y="744"/>
                </a:lnTo>
                <a:lnTo>
                  <a:pt x="2933" y="790"/>
                </a:lnTo>
                <a:lnTo>
                  <a:pt x="2947" y="838"/>
                </a:lnTo>
                <a:lnTo>
                  <a:pt x="2960" y="885"/>
                </a:lnTo>
                <a:lnTo>
                  <a:pt x="2971" y="934"/>
                </a:lnTo>
                <a:lnTo>
                  <a:pt x="2979" y="984"/>
                </a:lnTo>
                <a:lnTo>
                  <a:pt x="2986" y="1035"/>
                </a:lnTo>
                <a:lnTo>
                  <a:pt x="2991" y="1086"/>
                </a:lnTo>
                <a:lnTo>
                  <a:pt x="2994" y="1139"/>
                </a:lnTo>
                <a:lnTo>
                  <a:pt x="2994" y="1191"/>
                </a:lnTo>
                <a:lnTo>
                  <a:pt x="2994" y="1191"/>
                </a:lnTo>
                <a:lnTo>
                  <a:pt x="2993" y="1245"/>
                </a:lnTo>
                <a:lnTo>
                  <a:pt x="2989" y="1298"/>
                </a:lnTo>
                <a:lnTo>
                  <a:pt x="2983" y="1349"/>
                </a:lnTo>
                <a:lnTo>
                  <a:pt x="2976" y="1399"/>
                </a:lnTo>
                <a:lnTo>
                  <a:pt x="2966" y="1449"/>
                </a:lnTo>
                <a:lnTo>
                  <a:pt x="2954" y="1498"/>
                </a:lnTo>
                <a:lnTo>
                  <a:pt x="2941" y="1545"/>
                </a:lnTo>
                <a:lnTo>
                  <a:pt x="2926" y="1591"/>
                </a:lnTo>
                <a:lnTo>
                  <a:pt x="2909" y="1636"/>
                </a:lnTo>
                <a:lnTo>
                  <a:pt x="2890" y="1681"/>
                </a:lnTo>
                <a:lnTo>
                  <a:pt x="2870" y="1724"/>
                </a:lnTo>
                <a:lnTo>
                  <a:pt x="2848" y="1765"/>
                </a:lnTo>
                <a:lnTo>
                  <a:pt x="2825" y="1805"/>
                </a:lnTo>
                <a:lnTo>
                  <a:pt x="2800" y="1844"/>
                </a:lnTo>
                <a:lnTo>
                  <a:pt x="2774" y="1881"/>
                </a:lnTo>
                <a:lnTo>
                  <a:pt x="2746" y="1916"/>
                </a:lnTo>
                <a:lnTo>
                  <a:pt x="2746" y="1916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E90595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4064914" y="4679724"/>
            <a:ext cx="1111203" cy="485691"/>
            <a:chOff x="5076526" y="3524251"/>
            <a:chExt cx="1355423" cy="592435"/>
          </a:xfrm>
        </p:grpSpPr>
        <p:sp>
          <p:nvSpPr>
            <p:cNvPr id="145" name="TextBox 144"/>
            <p:cNvSpPr txBox="1">
              <a:spLocks noChangeArrowheads="1"/>
            </p:cNvSpPr>
            <p:nvPr/>
          </p:nvSpPr>
          <p:spPr bwMode="auto">
            <a:xfrm>
              <a:off x="5076526" y="3816351"/>
              <a:ext cx="1355423" cy="30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accent6"/>
                  </a:solidFill>
                  <a:latin typeface="+mj-lt"/>
                </a:rPr>
                <a:t>Gateway Service</a:t>
              </a:r>
              <a:r>
                <a:rPr lang="en-US" sz="1000" baseline="30000" dirty="0">
                  <a:solidFill>
                    <a:schemeClr val="accent6"/>
                  </a:solidFill>
                  <a:latin typeface="+mj-lt"/>
                </a:rPr>
                <a:t>2</a:t>
              </a:r>
            </a:p>
          </p:txBody>
        </p:sp>
        <p:grpSp>
          <p:nvGrpSpPr>
            <p:cNvPr id="146" name="Group 21"/>
            <p:cNvGrpSpPr>
              <a:grpSpLocks/>
            </p:cNvGrpSpPr>
            <p:nvPr/>
          </p:nvGrpSpPr>
          <p:grpSpPr bwMode="auto">
            <a:xfrm>
              <a:off x="5287963" y="3524251"/>
              <a:ext cx="939800" cy="273050"/>
              <a:chOff x="10481503" y="5338422"/>
              <a:chExt cx="938668" cy="273074"/>
            </a:xfrm>
            <a:solidFill>
              <a:schemeClr val="accent6"/>
            </a:solidFill>
          </p:grpSpPr>
          <p:sp>
            <p:nvSpPr>
              <p:cNvPr id="147" name="Freeform 13"/>
              <p:cNvSpPr>
                <a:spLocks noEditPoints="1"/>
              </p:cNvSpPr>
              <p:nvPr/>
            </p:nvSpPr>
            <p:spPr bwMode="auto">
              <a:xfrm>
                <a:off x="10481503" y="5338422"/>
                <a:ext cx="938668" cy="273074"/>
              </a:xfrm>
              <a:custGeom>
                <a:avLst/>
                <a:gdLst>
                  <a:gd name="T0" fmla="*/ 0 w 4888"/>
                  <a:gd name="T1" fmla="*/ 0 h 1422"/>
                  <a:gd name="T2" fmla="*/ 0 w 4888"/>
                  <a:gd name="T3" fmla="*/ 2147483647 h 1422"/>
                  <a:gd name="T4" fmla="*/ 2147483647 w 4888"/>
                  <a:gd name="T5" fmla="*/ 2147483647 h 1422"/>
                  <a:gd name="T6" fmla="*/ 2147483647 w 4888"/>
                  <a:gd name="T7" fmla="*/ 0 h 1422"/>
                  <a:gd name="T8" fmla="*/ 0 w 4888"/>
                  <a:gd name="T9" fmla="*/ 0 h 1422"/>
                  <a:gd name="T10" fmla="*/ 2147483647 w 4888"/>
                  <a:gd name="T11" fmla="*/ 2147483647 h 1422"/>
                  <a:gd name="T12" fmla="*/ 2147483647 w 4888"/>
                  <a:gd name="T13" fmla="*/ 2147483647 h 1422"/>
                  <a:gd name="T14" fmla="*/ 2147483647 w 4888"/>
                  <a:gd name="T15" fmla="*/ 2147483647 h 1422"/>
                  <a:gd name="T16" fmla="*/ 2147483647 w 4888"/>
                  <a:gd name="T17" fmla="*/ 2147483647 h 1422"/>
                  <a:gd name="T18" fmla="*/ 2147483647 w 4888"/>
                  <a:gd name="T19" fmla="*/ 2147483647 h 14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88" h="1422">
                    <a:moveTo>
                      <a:pt x="0" y="0"/>
                    </a:moveTo>
                    <a:lnTo>
                      <a:pt x="0" y="1422"/>
                    </a:lnTo>
                    <a:lnTo>
                      <a:pt x="4888" y="1422"/>
                    </a:lnTo>
                    <a:lnTo>
                      <a:pt x="4888" y="0"/>
                    </a:lnTo>
                    <a:lnTo>
                      <a:pt x="0" y="0"/>
                    </a:lnTo>
                    <a:close/>
                    <a:moveTo>
                      <a:pt x="4729" y="1263"/>
                    </a:moveTo>
                    <a:lnTo>
                      <a:pt x="159" y="1263"/>
                    </a:lnTo>
                    <a:lnTo>
                      <a:pt x="159" y="159"/>
                    </a:lnTo>
                    <a:lnTo>
                      <a:pt x="4729" y="159"/>
                    </a:lnTo>
                    <a:lnTo>
                      <a:pt x="4729" y="1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14"/>
              <p:cNvSpPr>
                <a:spLocks noChangeArrowheads="1"/>
              </p:cNvSpPr>
              <p:nvPr/>
            </p:nvSpPr>
            <p:spPr bwMode="auto">
              <a:xfrm>
                <a:off x="10572336" y="5460172"/>
                <a:ext cx="181857" cy="305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9" name="Rectangle 15"/>
              <p:cNvSpPr>
                <a:spLocks noChangeArrowheads="1"/>
              </p:cNvSpPr>
              <p:nvPr/>
            </p:nvSpPr>
            <p:spPr bwMode="auto">
              <a:xfrm>
                <a:off x="11133078" y="5429063"/>
                <a:ext cx="30342" cy="30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50" name="Rectangle 16"/>
              <p:cNvSpPr>
                <a:spLocks noChangeArrowheads="1"/>
              </p:cNvSpPr>
              <p:nvPr/>
            </p:nvSpPr>
            <p:spPr bwMode="auto">
              <a:xfrm>
                <a:off x="11133078" y="5489746"/>
                <a:ext cx="30342" cy="305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51" name="Rectangle 17"/>
              <p:cNvSpPr>
                <a:spLocks noChangeArrowheads="1"/>
              </p:cNvSpPr>
              <p:nvPr/>
            </p:nvSpPr>
            <p:spPr bwMode="auto">
              <a:xfrm>
                <a:off x="11193377" y="5429063"/>
                <a:ext cx="30534" cy="30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52" name="Rectangle 18"/>
              <p:cNvSpPr>
                <a:spLocks noChangeArrowheads="1"/>
              </p:cNvSpPr>
              <p:nvPr/>
            </p:nvSpPr>
            <p:spPr bwMode="auto">
              <a:xfrm>
                <a:off x="11193377" y="5489746"/>
                <a:ext cx="30534" cy="305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53" name="Rectangle 19"/>
              <p:cNvSpPr>
                <a:spLocks noChangeArrowheads="1"/>
              </p:cNvSpPr>
              <p:nvPr/>
            </p:nvSpPr>
            <p:spPr bwMode="auto">
              <a:xfrm>
                <a:off x="11254253" y="5429063"/>
                <a:ext cx="30534" cy="30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54" name="Rectangle 20"/>
              <p:cNvSpPr>
                <a:spLocks noChangeArrowheads="1"/>
              </p:cNvSpPr>
              <p:nvPr/>
            </p:nvSpPr>
            <p:spPr bwMode="auto">
              <a:xfrm>
                <a:off x="11254253" y="5489746"/>
                <a:ext cx="30534" cy="305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55" name="Rectangle 21"/>
              <p:cNvSpPr>
                <a:spLocks noChangeArrowheads="1"/>
              </p:cNvSpPr>
              <p:nvPr/>
            </p:nvSpPr>
            <p:spPr bwMode="auto">
              <a:xfrm>
                <a:off x="11314744" y="5429063"/>
                <a:ext cx="30342" cy="30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56" name="Rectangle 22"/>
              <p:cNvSpPr>
                <a:spLocks noChangeArrowheads="1"/>
              </p:cNvSpPr>
              <p:nvPr/>
            </p:nvSpPr>
            <p:spPr bwMode="auto">
              <a:xfrm>
                <a:off x="11314744" y="5489746"/>
                <a:ext cx="30342" cy="3053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/>
              </a:p>
            </p:txBody>
          </p:sp>
        </p:grpSp>
      </p:grpSp>
      <p:cxnSp>
        <p:nvCxnSpPr>
          <p:cNvPr id="157" name="Straight Connector 156"/>
          <p:cNvCxnSpPr/>
          <p:nvPr/>
        </p:nvCxnSpPr>
        <p:spPr>
          <a:xfrm>
            <a:off x="3725017" y="4785776"/>
            <a:ext cx="246888" cy="0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3972204" y="3786714"/>
            <a:ext cx="0" cy="996696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974695" y="3779415"/>
            <a:ext cx="442323" cy="2369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031714" y="3894076"/>
            <a:ext cx="0" cy="1920240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3724761" y="5814423"/>
            <a:ext cx="301752" cy="0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4031714" y="3892174"/>
            <a:ext cx="365760" cy="0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4104739" y="4014726"/>
            <a:ext cx="0" cy="1801368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4104739" y="5816131"/>
            <a:ext cx="164592" cy="0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4106502" y="4012358"/>
            <a:ext cx="320040" cy="0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369"/>
          <p:cNvCxnSpPr>
            <a:stCxn id="212" idx="1"/>
            <a:endCxn id="411" idx="0"/>
          </p:cNvCxnSpPr>
          <p:nvPr/>
        </p:nvCxnSpPr>
        <p:spPr>
          <a:xfrm rot="10800000" flipV="1">
            <a:off x="856828" y="727079"/>
            <a:ext cx="1043565" cy="333869"/>
          </a:xfrm>
          <a:prstGeom prst="bentConnector3">
            <a:avLst>
              <a:gd name="adj1" fmla="val 100552"/>
            </a:avLst>
          </a:prstGeom>
          <a:ln w="12700" cap="rnd"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/>
          <p:cNvGrpSpPr/>
          <p:nvPr/>
        </p:nvGrpSpPr>
        <p:grpSpPr>
          <a:xfrm>
            <a:off x="11046466" y="2115332"/>
            <a:ext cx="587375" cy="523875"/>
            <a:chOff x="3956050" y="1946275"/>
            <a:chExt cx="587375" cy="523875"/>
          </a:xfrm>
        </p:grpSpPr>
        <p:sp>
          <p:nvSpPr>
            <p:cNvPr id="168" name="Freeform 6"/>
            <p:cNvSpPr>
              <a:spLocks noChangeArrowheads="1"/>
            </p:cNvSpPr>
            <p:nvPr/>
          </p:nvSpPr>
          <p:spPr bwMode="auto">
            <a:xfrm>
              <a:off x="4186238" y="1946275"/>
              <a:ext cx="125412" cy="125413"/>
            </a:xfrm>
            <a:custGeom>
              <a:avLst/>
              <a:gdLst>
                <a:gd name="T0" fmla="*/ 347 w 348"/>
                <a:gd name="T1" fmla="*/ 173 h 348"/>
                <a:gd name="T2" fmla="*/ 347 w 348"/>
                <a:gd name="T3" fmla="*/ 173 h 348"/>
                <a:gd name="T4" fmla="*/ 173 w 348"/>
                <a:gd name="T5" fmla="*/ 347 h 348"/>
                <a:gd name="T6" fmla="*/ 0 w 348"/>
                <a:gd name="T7" fmla="*/ 173 h 348"/>
                <a:gd name="T8" fmla="*/ 173 w 348"/>
                <a:gd name="T9" fmla="*/ 0 h 348"/>
                <a:gd name="T10" fmla="*/ 347 w 348"/>
                <a:gd name="T11" fmla="*/ 17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8" h="348">
                  <a:moveTo>
                    <a:pt x="347" y="173"/>
                  </a:moveTo>
                  <a:lnTo>
                    <a:pt x="347" y="173"/>
                  </a:lnTo>
                  <a:cubicBezTo>
                    <a:pt x="347" y="277"/>
                    <a:pt x="278" y="347"/>
                    <a:pt x="173" y="347"/>
                  </a:cubicBezTo>
                  <a:cubicBezTo>
                    <a:pt x="70" y="347"/>
                    <a:pt x="0" y="277"/>
                    <a:pt x="0" y="173"/>
                  </a:cubicBezTo>
                  <a:cubicBezTo>
                    <a:pt x="0" y="69"/>
                    <a:pt x="70" y="0"/>
                    <a:pt x="173" y="0"/>
                  </a:cubicBezTo>
                  <a:cubicBezTo>
                    <a:pt x="278" y="0"/>
                    <a:pt x="347" y="69"/>
                    <a:pt x="347" y="173"/>
                  </a:cubicBezTo>
                </a:path>
              </a:pathLst>
            </a:custGeom>
            <a:noFill/>
            <a:ln w="12700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9" name="Freeform 7"/>
            <p:cNvSpPr>
              <a:spLocks noChangeArrowheads="1"/>
            </p:cNvSpPr>
            <p:nvPr/>
          </p:nvSpPr>
          <p:spPr bwMode="auto">
            <a:xfrm>
              <a:off x="4186238" y="2344738"/>
              <a:ext cx="125412" cy="125412"/>
            </a:xfrm>
            <a:custGeom>
              <a:avLst/>
              <a:gdLst>
                <a:gd name="T0" fmla="*/ 347 w 348"/>
                <a:gd name="T1" fmla="*/ 173 h 347"/>
                <a:gd name="T2" fmla="*/ 347 w 348"/>
                <a:gd name="T3" fmla="*/ 173 h 347"/>
                <a:gd name="T4" fmla="*/ 173 w 348"/>
                <a:gd name="T5" fmla="*/ 346 h 347"/>
                <a:gd name="T6" fmla="*/ 0 w 348"/>
                <a:gd name="T7" fmla="*/ 173 h 347"/>
                <a:gd name="T8" fmla="*/ 173 w 348"/>
                <a:gd name="T9" fmla="*/ 0 h 347"/>
                <a:gd name="T10" fmla="*/ 347 w 348"/>
                <a:gd name="T11" fmla="*/ 17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8" h="347">
                  <a:moveTo>
                    <a:pt x="347" y="173"/>
                  </a:moveTo>
                  <a:lnTo>
                    <a:pt x="347" y="173"/>
                  </a:lnTo>
                  <a:cubicBezTo>
                    <a:pt x="347" y="277"/>
                    <a:pt x="278" y="346"/>
                    <a:pt x="173" y="346"/>
                  </a:cubicBezTo>
                  <a:cubicBezTo>
                    <a:pt x="70" y="346"/>
                    <a:pt x="0" y="277"/>
                    <a:pt x="0" y="173"/>
                  </a:cubicBezTo>
                  <a:cubicBezTo>
                    <a:pt x="0" y="69"/>
                    <a:pt x="70" y="0"/>
                    <a:pt x="173" y="0"/>
                  </a:cubicBezTo>
                  <a:cubicBezTo>
                    <a:pt x="278" y="0"/>
                    <a:pt x="347" y="69"/>
                    <a:pt x="347" y="173"/>
                  </a:cubicBezTo>
                </a:path>
              </a:pathLst>
            </a:custGeom>
            <a:noFill/>
            <a:ln w="12700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0" name="Freeform 8"/>
            <p:cNvSpPr>
              <a:spLocks noChangeArrowheads="1"/>
            </p:cNvSpPr>
            <p:nvPr/>
          </p:nvSpPr>
          <p:spPr bwMode="auto">
            <a:xfrm>
              <a:off x="3956050" y="2214563"/>
              <a:ext cx="125413" cy="125412"/>
            </a:xfrm>
            <a:custGeom>
              <a:avLst/>
              <a:gdLst>
                <a:gd name="T0" fmla="*/ 347 w 348"/>
                <a:gd name="T1" fmla="*/ 174 h 348"/>
                <a:gd name="T2" fmla="*/ 347 w 348"/>
                <a:gd name="T3" fmla="*/ 174 h 348"/>
                <a:gd name="T4" fmla="*/ 174 w 348"/>
                <a:gd name="T5" fmla="*/ 347 h 348"/>
                <a:gd name="T6" fmla="*/ 0 w 348"/>
                <a:gd name="T7" fmla="*/ 174 h 348"/>
                <a:gd name="T8" fmla="*/ 174 w 348"/>
                <a:gd name="T9" fmla="*/ 0 h 348"/>
                <a:gd name="T10" fmla="*/ 347 w 348"/>
                <a:gd name="T11" fmla="*/ 1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8" h="348">
                  <a:moveTo>
                    <a:pt x="347" y="174"/>
                  </a:moveTo>
                  <a:lnTo>
                    <a:pt x="347" y="174"/>
                  </a:lnTo>
                  <a:cubicBezTo>
                    <a:pt x="347" y="260"/>
                    <a:pt x="261" y="347"/>
                    <a:pt x="174" y="347"/>
                  </a:cubicBezTo>
                  <a:cubicBezTo>
                    <a:pt x="70" y="347"/>
                    <a:pt x="0" y="260"/>
                    <a:pt x="0" y="174"/>
                  </a:cubicBezTo>
                  <a:cubicBezTo>
                    <a:pt x="0" y="69"/>
                    <a:pt x="70" y="0"/>
                    <a:pt x="174" y="0"/>
                  </a:cubicBezTo>
                  <a:cubicBezTo>
                    <a:pt x="261" y="0"/>
                    <a:pt x="347" y="69"/>
                    <a:pt x="347" y="174"/>
                  </a:cubicBezTo>
                </a:path>
              </a:pathLst>
            </a:custGeom>
            <a:noFill/>
            <a:ln w="12700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1" name="Freeform 9"/>
            <p:cNvSpPr>
              <a:spLocks noChangeArrowheads="1"/>
            </p:cNvSpPr>
            <p:nvPr/>
          </p:nvSpPr>
          <p:spPr bwMode="auto">
            <a:xfrm>
              <a:off x="4418013" y="2214563"/>
              <a:ext cx="125412" cy="125412"/>
            </a:xfrm>
            <a:custGeom>
              <a:avLst/>
              <a:gdLst>
                <a:gd name="T0" fmla="*/ 346 w 347"/>
                <a:gd name="T1" fmla="*/ 174 h 348"/>
                <a:gd name="T2" fmla="*/ 346 w 347"/>
                <a:gd name="T3" fmla="*/ 174 h 348"/>
                <a:gd name="T4" fmla="*/ 173 w 347"/>
                <a:gd name="T5" fmla="*/ 347 h 348"/>
                <a:gd name="T6" fmla="*/ 0 w 347"/>
                <a:gd name="T7" fmla="*/ 174 h 348"/>
                <a:gd name="T8" fmla="*/ 173 w 347"/>
                <a:gd name="T9" fmla="*/ 0 h 348"/>
                <a:gd name="T10" fmla="*/ 346 w 347"/>
                <a:gd name="T11" fmla="*/ 17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348">
                  <a:moveTo>
                    <a:pt x="346" y="174"/>
                  </a:moveTo>
                  <a:lnTo>
                    <a:pt x="346" y="174"/>
                  </a:lnTo>
                  <a:cubicBezTo>
                    <a:pt x="346" y="260"/>
                    <a:pt x="277" y="347"/>
                    <a:pt x="173" y="347"/>
                  </a:cubicBezTo>
                  <a:cubicBezTo>
                    <a:pt x="86" y="347"/>
                    <a:pt x="0" y="260"/>
                    <a:pt x="0" y="174"/>
                  </a:cubicBezTo>
                  <a:cubicBezTo>
                    <a:pt x="0" y="69"/>
                    <a:pt x="86" y="0"/>
                    <a:pt x="173" y="0"/>
                  </a:cubicBezTo>
                  <a:cubicBezTo>
                    <a:pt x="277" y="0"/>
                    <a:pt x="346" y="69"/>
                    <a:pt x="346" y="174"/>
                  </a:cubicBezTo>
                </a:path>
              </a:pathLst>
            </a:custGeom>
            <a:noFill/>
            <a:ln w="12700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2" name="Line 10"/>
            <p:cNvSpPr>
              <a:spLocks noChangeShapeType="1"/>
            </p:cNvSpPr>
            <p:nvPr/>
          </p:nvSpPr>
          <p:spPr bwMode="auto">
            <a:xfrm flipV="1">
              <a:off x="4305300" y="2306638"/>
              <a:ext cx="125413" cy="77787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3" name="Line 11"/>
            <p:cNvSpPr>
              <a:spLocks noChangeShapeType="1"/>
            </p:cNvSpPr>
            <p:nvPr/>
          </p:nvSpPr>
          <p:spPr bwMode="auto">
            <a:xfrm flipV="1">
              <a:off x="4062413" y="2062163"/>
              <a:ext cx="149225" cy="171450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4" name="Line 12"/>
            <p:cNvSpPr>
              <a:spLocks noChangeShapeType="1"/>
            </p:cNvSpPr>
            <p:nvPr/>
          </p:nvSpPr>
          <p:spPr bwMode="auto">
            <a:xfrm>
              <a:off x="4286250" y="2063750"/>
              <a:ext cx="149225" cy="168275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5" name="Line 13"/>
            <p:cNvSpPr>
              <a:spLocks noChangeShapeType="1"/>
            </p:cNvSpPr>
            <p:nvPr/>
          </p:nvSpPr>
          <p:spPr bwMode="auto">
            <a:xfrm flipH="1" flipV="1">
              <a:off x="4071938" y="2306638"/>
              <a:ext cx="122237" cy="77787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6" name="Line 14"/>
            <p:cNvSpPr>
              <a:spLocks noChangeShapeType="1"/>
            </p:cNvSpPr>
            <p:nvPr/>
          </p:nvSpPr>
          <p:spPr bwMode="auto">
            <a:xfrm>
              <a:off x="4246563" y="2070100"/>
              <a:ext cx="1587" cy="274638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9617229" y="2206050"/>
            <a:ext cx="622059" cy="335970"/>
            <a:chOff x="5516562" y="2665157"/>
            <a:chExt cx="2401887" cy="1297244"/>
          </a:xfrm>
        </p:grpSpPr>
        <p:sp>
          <p:nvSpPr>
            <p:cNvPr id="178" name="Freeform 27"/>
            <p:cNvSpPr>
              <a:spLocks noChangeArrowheads="1"/>
            </p:cNvSpPr>
            <p:nvPr/>
          </p:nvSpPr>
          <p:spPr bwMode="auto">
            <a:xfrm>
              <a:off x="6626868" y="3248633"/>
              <a:ext cx="1291581" cy="713768"/>
            </a:xfrm>
            <a:custGeom>
              <a:avLst/>
              <a:gdLst>
                <a:gd name="T0" fmla="*/ 0 w 1006"/>
                <a:gd name="T1" fmla="*/ 191 h 556"/>
                <a:gd name="T2" fmla="*/ 0 w 1006"/>
                <a:gd name="T3" fmla="*/ 191 h 556"/>
                <a:gd name="T4" fmla="*/ 0 w 1006"/>
                <a:gd name="T5" fmla="*/ 53 h 556"/>
                <a:gd name="T6" fmla="*/ 52 w 1006"/>
                <a:gd name="T7" fmla="*/ 0 h 556"/>
                <a:gd name="T8" fmla="*/ 953 w 1006"/>
                <a:gd name="T9" fmla="*/ 0 h 556"/>
                <a:gd name="T10" fmla="*/ 1005 w 1006"/>
                <a:gd name="T11" fmla="*/ 53 h 556"/>
                <a:gd name="T12" fmla="*/ 1005 w 1006"/>
                <a:gd name="T13" fmla="*/ 521 h 556"/>
                <a:gd name="T14" fmla="*/ 953 w 1006"/>
                <a:gd name="T15" fmla="*/ 555 h 556"/>
                <a:gd name="T16" fmla="*/ 52 w 1006"/>
                <a:gd name="T17" fmla="*/ 555 h 556"/>
                <a:gd name="T18" fmla="*/ 0 w 1006"/>
                <a:gd name="T19" fmla="*/ 521 h 556"/>
                <a:gd name="T20" fmla="*/ 0 w 1006"/>
                <a:gd name="T21" fmla="*/ 34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6" h="556">
                  <a:moveTo>
                    <a:pt x="0" y="191"/>
                  </a:moveTo>
                  <a:lnTo>
                    <a:pt x="0" y="191"/>
                  </a:ln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35" y="0"/>
                    <a:pt x="52" y="0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70" y="0"/>
                    <a:pt x="1005" y="35"/>
                    <a:pt x="1005" y="53"/>
                  </a:cubicBezTo>
                  <a:cubicBezTo>
                    <a:pt x="1005" y="521"/>
                    <a:pt x="1005" y="521"/>
                    <a:pt x="1005" y="521"/>
                  </a:cubicBezTo>
                  <a:cubicBezTo>
                    <a:pt x="1005" y="538"/>
                    <a:pt x="970" y="555"/>
                    <a:pt x="953" y="555"/>
                  </a:cubicBezTo>
                  <a:cubicBezTo>
                    <a:pt x="52" y="555"/>
                    <a:pt x="52" y="555"/>
                    <a:pt x="52" y="555"/>
                  </a:cubicBezTo>
                  <a:cubicBezTo>
                    <a:pt x="35" y="555"/>
                    <a:pt x="0" y="538"/>
                    <a:pt x="0" y="521"/>
                  </a:cubicBezTo>
                  <a:cubicBezTo>
                    <a:pt x="0" y="347"/>
                    <a:pt x="0" y="347"/>
                    <a:pt x="0" y="347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33"/>
            <p:cNvSpPr>
              <a:spLocks noChangeShapeType="1"/>
            </p:cNvSpPr>
            <p:nvPr/>
          </p:nvSpPr>
          <p:spPr bwMode="auto">
            <a:xfrm flipH="1">
              <a:off x="7040399" y="3603375"/>
              <a:ext cx="124626" cy="42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10000 h 10000"/>
                <a:gd name="connsiteX0" fmla="*/ 0 w 10000"/>
                <a:gd name="connsiteY0" fmla="*/ 119 h 1209"/>
                <a:gd name="connsiteX1" fmla="*/ 10000 w 10000"/>
                <a:gd name="connsiteY1" fmla="*/ 1089 h 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209">
                  <a:moveTo>
                    <a:pt x="0" y="119"/>
                  </a:moveTo>
                  <a:cubicBezTo>
                    <a:pt x="3333" y="3452"/>
                    <a:pt x="6667" y="-2244"/>
                    <a:pt x="10000" y="1089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39"/>
            <p:cNvSpPr>
              <a:spLocks noChangeArrowheads="1"/>
            </p:cNvSpPr>
            <p:nvPr/>
          </p:nvSpPr>
          <p:spPr bwMode="auto">
            <a:xfrm>
              <a:off x="6097097" y="3527581"/>
              <a:ext cx="144975" cy="157330"/>
            </a:xfrm>
            <a:custGeom>
              <a:avLst/>
              <a:gdLst>
                <a:gd name="T0" fmla="*/ 105 w 106"/>
                <a:gd name="T1" fmla="*/ 0 h 123"/>
                <a:gd name="T2" fmla="*/ 0 w 106"/>
                <a:gd name="T3" fmla="*/ 70 h 123"/>
                <a:gd name="T4" fmla="*/ 105 w 106"/>
                <a:gd name="T5" fmla="*/ 122 h 123"/>
                <a:gd name="T6" fmla="*/ 105 w 106"/>
                <a:gd name="T7" fmla="*/ 0 h 123"/>
                <a:gd name="connsiteX0" fmla="*/ 9694 w 9694"/>
                <a:gd name="connsiteY0" fmla="*/ 0 h 9919"/>
                <a:gd name="connsiteX1" fmla="*/ 0 w 9694"/>
                <a:gd name="connsiteY1" fmla="*/ 5091 h 9919"/>
                <a:gd name="connsiteX2" fmla="*/ 9694 w 9694"/>
                <a:gd name="connsiteY2" fmla="*/ 9919 h 9919"/>
                <a:gd name="connsiteX3" fmla="*/ 9694 w 9694"/>
                <a:gd name="connsiteY3" fmla="*/ 0 h 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4" h="9919">
                  <a:moveTo>
                    <a:pt x="9694" y="0"/>
                  </a:moveTo>
                  <a:lnTo>
                    <a:pt x="0" y="5091"/>
                  </a:lnTo>
                  <a:lnTo>
                    <a:pt x="9694" y="9919"/>
                  </a:lnTo>
                  <a:lnTo>
                    <a:pt x="9694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44"/>
            <p:cNvSpPr>
              <a:spLocks noChangeArrowheads="1"/>
            </p:cNvSpPr>
            <p:nvPr/>
          </p:nvSpPr>
          <p:spPr bwMode="auto">
            <a:xfrm>
              <a:off x="6473916" y="2665157"/>
              <a:ext cx="1132966" cy="515498"/>
            </a:xfrm>
            <a:custGeom>
              <a:avLst/>
              <a:gdLst>
                <a:gd name="T0" fmla="*/ 883 w 884"/>
                <a:gd name="T1" fmla="*/ 399 h 400"/>
                <a:gd name="T2" fmla="*/ 883 w 884"/>
                <a:gd name="T3" fmla="*/ 399 h 400"/>
                <a:gd name="T4" fmla="*/ 398 w 884"/>
                <a:gd name="T5" fmla="*/ 0 h 400"/>
                <a:gd name="T6" fmla="*/ 0 w 884"/>
                <a:gd name="T7" fmla="*/ 24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4" h="400">
                  <a:moveTo>
                    <a:pt x="883" y="399"/>
                  </a:moveTo>
                  <a:lnTo>
                    <a:pt x="883" y="399"/>
                  </a:lnTo>
                  <a:cubicBezTo>
                    <a:pt x="832" y="173"/>
                    <a:pt x="641" y="0"/>
                    <a:pt x="398" y="0"/>
                  </a:cubicBezTo>
                  <a:cubicBezTo>
                    <a:pt x="242" y="0"/>
                    <a:pt x="86" y="87"/>
                    <a:pt x="0" y="242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45"/>
            <p:cNvSpPr>
              <a:spLocks noChangeArrowheads="1"/>
            </p:cNvSpPr>
            <p:nvPr/>
          </p:nvSpPr>
          <p:spPr bwMode="auto">
            <a:xfrm>
              <a:off x="5516562" y="3157995"/>
              <a:ext cx="1047991" cy="804406"/>
            </a:xfrm>
            <a:custGeom>
              <a:avLst/>
              <a:gdLst>
                <a:gd name="T0" fmla="*/ 364 w 815"/>
                <a:gd name="T1" fmla="*/ 0 h 625"/>
                <a:gd name="T2" fmla="*/ 364 w 815"/>
                <a:gd name="T3" fmla="*/ 0 h 625"/>
                <a:gd name="T4" fmla="*/ 295 w 815"/>
                <a:gd name="T5" fmla="*/ 0 h 625"/>
                <a:gd name="T6" fmla="*/ 0 w 815"/>
                <a:gd name="T7" fmla="*/ 312 h 625"/>
                <a:gd name="T8" fmla="*/ 295 w 815"/>
                <a:gd name="T9" fmla="*/ 624 h 625"/>
                <a:gd name="T10" fmla="*/ 814 w 815"/>
                <a:gd name="T11" fmla="*/ 62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5" h="625">
                  <a:moveTo>
                    <a:pt x="364" y="0"/>
                  </a:moveTo>
                  <a:lnTo>
                    <a:pt x="364" y="0"/>
                  </a:lnTo>
                  <a:cubicBezTo>
                    <a:pt x="347" y="0"/>
                    <a:pt x="312" y="0"/>
                    <a:pt x="295" y="0"/>
                  </a:cubicBezTo>
                  <a:cubicBezTo>
                    <a:pt x="139" y="0"/>
                    <a:pt x="0" y="139"/>
                    <a:pt x="0" y="312"/>
                  </a:cubicBezTo>
                  <a:cubicBezTo>
                    <a:pt x="0" y="486"/>
                    <a:pt x="139" y="624"/>
                    <a:pt x="295" y="624"/>
                  </a:cubicBezTo>
                  <a:cubicBezTo>
                    <a:pt x="814" y="624"/>
                    <a:pt x="814" y="624"/>
                    <a:pt x="814" y="624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46"/>
            <p:cNvSpPr>
              <a:spLocks noChangeArrowheads="1"/>
            </p:cNvSpPr>
            <p:nvPr/>
          </p:nvSpPr>
          <p:spPr bwMode="auto">
            <a:xfrm>
              <a:off x="5935758" y="2869054"/>
              <a:ext cx="599211" cy="423621"/>
            </a:xfrm>
            <a:custGeom>
              <a:avLst/>
              <a:gdLst>
                <a:gd name="T0" fmla="*/ 0 w 467"/>
                <a:gd name="T1" fmla="*/ 329 h 330"/>
                <a:gd name="T2" fmla="*/ 0 w 467"/>
                <a:gd name="T3" fmla="*/ 329 h 330"/>
                <a:gd name="T4" fmla="*/ 380 w 467"/>
                <a:gd name="T5" fmla="*/ 0 h 330"/>
                <a:gd name="T6" fmla="*/ 466 w 467"/>
                <a:gd name="T7" fmla="*/ 17 h 330"/>
                <a:gd name="connsiteX0" fmla="*/ 0 w 9979"/>
                <a:gd name="connsiteY0" fmla="*/ 10026 h 10026"/>
                <a:gd name="connsiteX1" fmla="*/ 0 w 9979"/>
                <a:gd name="connsiteY1" fmla="*/ 10026 h 10026"/>
                <a:gd name="connsiteX2" fmla="*/ 8137 w 9979"/>
                <a:gd name="connsiteY2" fmla="*/ 56 h 10026"/>
                <a:gd name="connsiteX3" fmla="*/ 9979 w 9979"/>
                <a:gd name="connsiteY3" fmla="*/ 571 h 10026"/>
                <a:gd name="connsiteX0" fmla="*/ 0 w 10000"/>
                <a:gd name="connsiteY0" fmla="*/ 9945 h 9945"/>
                <a:gd name="connsiteX1" fmla="*/ 0 w 10000"/>
                <a:gd name="connsiteY1" fmla="*/ 9945 h 9945"/>
                <a:gd name="connsiteX2" fmla="*/ 8154 w 10000"/>
                <a:gd name="connsiteY2" fmla="*/ 1 h 9945"/>
                <a:gd name="connsiteX3" fmla="*/ 10000 w 10000"/>
                <a:gd name="connsiteY3" fmla="*/ 515 h 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9945">
                  <a:moveTo>
                    <a:pt x="0" y="9945"/>
                  </a:moveTo>
                  <a:lnTo>
                    <a:pt x="0" y="9945"/>
                  </a:lnTo>
                  <a:cubicBezTo>
                    <a:pt x="730" y="4202"/>
                    <a:pt x="4828" y="1"/>
                    <a:pt x="8154" y="1"/>
                  </a:cubicBezTo>
                  <a:cubicBezTo>
                    <a:pt x="8906" y="1"/>
                    <a:pt x="9111" y="-7"/>
                    <a:pt x="10000" y="515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50"/>
            <p:cNvSpPr>
              <a:spLocks noChangeArrowheads="1"/>
            </p:cNvSpPr>
            <p:nvPr/>
          </p:nvSpPr>
          <p:spPr bwMode="auto">
            <a:xfrm>
              <a:off x="7561563" y="3650837"/>
              <a:ext cx="158615" cy="158615"/>
            </a:xfrm>
            <a:custGeom>
              <a:avLst/>
              <a:gdLst>
                <a:gd name="T0" fmla="*/ 121 w 122"/>
                <a:gd name="T1" fmla="*/ 121 h 122"/>
                <a:gd name="T2" fmla="*/ 0 w 122"/>
                <a:gd name="T3" fmla="*/ 121 h 122"/>
                <a:gd name="T4" fmla="*/ 0 w 122"/>
                <a:gd name="T5" fmla="*/ 0 h 122"/>
                <a:gd name="T6" fmla="*/ 121 w 122"/>
                <a:gd name="T7" fmla="*/ 0 h 122"/>
                <a:gd name="T8" fmla="*/ 121 w 122"/>
                <a:gd name="T9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2">
                  <a:moveTo>
                    <a:pt x="121" y="12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1" y="0"/>
                  </a:lnTo>
                  <a:lnTo>
                    <a:pt x="121" y="121"/>
                  </a:ln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50"/>
            <p:cNvSpPr>
              <a:spLocks noChangeArrowheads="1"/>
            </p:cNvSpPr>
            <p:nvPr/>
          </p:nvSpPr>
          <p:spPr bwMode="auto">
            <a:xfrm>
              <a:off x="7561563" y="3422237"/>
              <a:ext cx="158615" cy="158615"/>
            </a:xfrm>
            <a:custGeom>
              <a:avLst/>
              <a:gdLst>
                <a:gd name="T0" fmla="*/ 121 w 122"/>
                <a:gd name="T1" fmla="*/ 121 h 122"/>
                <a:gd name="T2" fmla="*/ 0 w 122"/>
                <a:gd name="T3" fmla="*/ 121 h 122"/>
                <a:gd name="T4" fmla="*/ 0 w 122"/>
                <a:gd name="T5" fmla="*/ 0 h 122"/>
                <a:gd name="T6" fmla="*/ 121 w 122"/>
                <a:gd name="T7" fmla="*/ 0 h 122"/>
                <a:gd name="T8" fmla="*/ 121 w 122"/>
                <a:gd name="T9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2">
                  <a:moveTo>
                    <a:pt x="121" y="12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1" y="0"/>
                  </a:lnTo>
                  <a:lnTo>
                    <a:pt x="121" y="121"/>
                  </a:ln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50"/>
            <p:cNvSpPr>
              <a:spLocks noChangeArrowheads="1"/>
            </p:cNvSpPr>
            <p:nvPr/>
          </p:nvSpPr>
          <p:spPr bwMode="auto">
            <a:xfrm>
              <a:off x="7344059" y="3650837"/>
              <a:ext cx="158615" cy="158615"/>
            </a:xfrm>
            <a:custGeom>
              <a:avLst/>
              <a:gdLst>
                <a:gd name="T0" fmla="*/ 121 w 122"/>
                <a:gd name="T1" fmla="*/ 121 h 122"/>
                <a:gd name="T2" fmla="*/ 0 w 122"/>
                <a:gd name="T3" fmla="*/ 121 h 122"/>
                <a:gd name="T4" fmla="*/ 0 w 122"/>
                <a:gd name="T5" fmla="*/ 0 h 122"/>
                <a:gd name="T6" fmla="*/ 121 w 122"/>
                <a:gd name="T7" fmla="*/ 0 h 122"/>
                <a:gd name="T8" fmla="*/ 121 w 122"/>
                <a:gd name="T9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2">
                  <a:moveTo>
                    <a:pt x="121" y="12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1" y="0"/>
                  </a:lnTo>
                  <a:lnTo>
                    <a:pt x="121" y="121"/>
                  </a:ln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50"/>
            <p:cNvSpPr>
              <a:spLocks noChangeArrowheads="1"/>
            </p:cNvSpPr>
            <p:nvPr/>
          </p:nvSpPr>
          <p:spPr bwMode="auto">
            <a:xfrm>
              <a:off x="7344059" y="3422237"/>
              <a:ext cx="158615" cy="158615"/>
            </a:xfrm>
            <a:custGeom>
              <a:avLst/>
              <a:gdLst>
                <a:gd name="T0" fmla="*/ 121 w 122"/>
                <a:gd name="T1" fmla="*/ 121 h 122"/>
                <a:gd name="T2" fmla="*/ 0 w 122"/>
                <a:gd name="T3" fmla="*/ 121 h 122"/>
                <a:gd name="T4" fmla="*/ 0 w 122"/>
                <a:gd name="T5" fmla="*/ 0 h 122"/>
                <a:gd name="T6" fmla="*/ 121 w 122"/>
                <a:gd name="T7" fmla="*/ 0 h 122"/>
                <a:gd name="T8" fmla="*/ 121 w 122"/>
                <a:gd name="T9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2">
                  <a:moveTo>
                    <a:pt x="121" y="121"/>
                  </a:moveTo>
                  <a:lnTo>
                    <a:pt x="0" y="121"/>
                  </a:lnTo>
                  <a:lnTo>
                    <a:pt x="0" y="0"/>
                  </a:lnTo>
                  <a:lnTo>
                    <a:pt x="121" y="0"/>
                  </a:lnTo>
                  <a:lnTo>
                    <a:pt x="121" y="121"/>
                  </a:ln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Line 33"/>
            <p:cNvSpPr>
              <a:spLocks noChangeShapeType="1"/>
            </p:cNvSpPr>
            <p:nvPr/>
          </p:nvSpPr>
          <p:spPr bwMode="auto">
            <a:xfrm flipH="1">
              <a:off x="6856249" y="3603375"/>
              <a:ext cx="124626" cy="42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10000 h 10000"/>
                <a:gd name="connsiteX0" fmla="*/ 0 w 10000"/>
                <a:gd name="connsiteY0" fmla="*/ 119 h 1209"/>
                <a:gd name="connsiteX1" fmla="*/ 10000 w 10000"/>
                <a:gd name="connsiteY1" fmla="*/ 1089 h 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209">
                  <a:moveTo>
                    <a:pt x="0" y="119"/>
                  </a:moveTo>
                  <a:cubicBezTo>
                    <a:pt x="3333" y="3452"/>
                    <a:pt x="6667" y="-2244"/>
                    <a:pt x="10000" y="1089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Line 33"/>
            <p:cNvSpPr>
              <a:spLocks noChangeShapeType="1"/>
            </p:cNvSpPr>
            <p:nvPr/>
          </p:nvSpPr>
          <p:spPr bwMode="auto">
            <a:xfrm flipH="1">
              <a:off x="6670766" y="3603375"/>
              <a:ext cx="124626" cy="42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10000 h 10000"/>
                <a:gd name="connsiteX0" fmla="*/ 0 w 10000"/>
                <a:gd name="connsiteY0" fmla="*/ 119 h 1209"/>
                <a:gd name="connsiteX1" fmla="*/ 10000 w 10000"/>
                <a:gd name="connsiteY1" fmla="*/ 1089 h 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209">
                  <a:moveTo>
                    <a:pt x="0" y="119"/>
                  </a:moveTo>
                  <a:cubicBezTo>
                    <a:pt x="3333" y="3452"/>
                    <a:pt x="6667" y="-2244"/>
                    <a:pt x="10000" y="1089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Line 33"/>
            <p:cNvSpPr>
              <a:spLocks noChangeShapeType="1"/>
            </p:cNvSpPr>
            <p:nvPr/>
          </p:nvSpPr>
          <p:spPr bwMode="auto">
            <a:xfrm flipH="1">
              <a:off x="6486616" y="3603375"/>
              <a:ext cx="124626" cy="42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10000 h 10000"/>
                <a:gd name="connsiteX0" fmla="*/ 0 w 10000"/>
                <a:gd name="connsiteY0" fmla="*/ 119 h 1209"/>
                <a:gd name="connsiteX1" fmla="*/ 10000 w 10000"/>
                <a:gd name="connsiteY1" fmla="*/ 1089 h 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209">
                  <a:moveTo>
                    <a:pt x="0" y="119"/>
                  </a:moveTo>
                  <a:cubicBezTo>
                    <a:pt x="3333" y="3452"/>
                    <a:pt x="6667" y="-2244"/>
                    <a:pt x="10000" y="1089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Line 33"/>
            <p:cNvSpPr>
              <a:spLocks noChangeShapeType="1"/>
            </p:cNvSpPr>
            <p:nvPr/>
          </p:nvSpPr>
          <p:spPr bwMode="auto">
            <a:xfrm flipH="1">
              <a:off x="6311900" y="3603375"/>
              <a:ext cx="124626" cy="42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10000 h 10000"/>
                <a:gd name="connsiteX0" fmla="*/ 0 w 10000"/>
                <a:gd name="connsiteY0" fmla="*/ 119 h 1209"/>
                <a:gd name="connsiteX1" fmla="*/ 10000 w 10000"/>
                <a:gd name="connsiteY1" fmla="*/ 1089 h 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209">
                  <a:moveTo>
                    <a:pt x="0" y="119"/>
                  </a:moveTo>
                  <a:cubicBezTo>
                    <a:pt x="3333" y="3452"/>
                    <a:pt x="6667" y="-2244"/>
                    <a:pt x="10000" y="1089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Line 33"/>
            <p:cNvSpPr>
              <a:spLocks noChangeShapeType="1"/>
            </p:cNvSpPr>
            <p:nvPr/>
          </p:nvSpPr>
          <p:spPr bwMode="auto">
            <a:xfrm flipH="1">
              <a:off x="6143625" y="3603375"/>
              <a:ext cx="124626" cy="42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10000 h 10000"/>
                <a:gd name="connsiteX0" fmla="*/ 0 w 10000"/>
                <a:gd name="connsiteY0" fmla="*/ 119 h 1209"/>
                <a:gd name="connsiteX1" fmla="*/ 10000 w 10000"/>
                <a:gd name="connsiteY1" fmla="*/ 1089 h 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209">
                  <a:moveTo>
                    <a:pt x="0" y="119"/>
                  </a:moveTo>
                  <a:cubicBezTo>
                    <a:pt x="3333" y="3452"/>
                    <a:pt x="6667" y="-2244"/>
                    <a:pt x="10000" y="1089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42265" y="1051657"/>
            <a:ext cx="1131602" cy="730988"/>
            <a:chOff x="8347678" y="566821"/>
            <a:chExt cx="1131602" cy="730988"/>
          </a:xfrm>
        </p:grpSpPr>
        <p:sp>
          <p:nvSpPr>
            <p:cNvPr id="194" name="Freeform 9"/>
            <p:cNvSpPr>
              <a:spLocks noEditPoints="1"/>
            </p:cNvSpPr>
            <p:nvPr/>
          </p:nvSpPr>
          <p:spPr bwMode="auto">
            <a:xfrm>
              <a:off x="8347678" y="566821"/>
              <a:ext cx="1131602" cy="730988"/>
            </a:xfrm>
            <a:custGeom>
              <a:avLst/>
              <a:gdLst>
                <a:gd name="T0" fmla="*/ 1967 w 3115"/>
                <a:gd name="T1" fmla="*/ 30 h 2360"/>
                <a:gd name="T2" fmla="*/ 1692 w 3115"/>
                <a:gd name="T3" fmla="*/ 166 h 2360"/>
                <a:gd name="T4" fmla="*/ 1515 w 3115"/>
                <a:gd name="T5" fmla="*/ 334 h 2360"/>
                <a:gd name="T6" fmla="*/ 1275 w 3115"/>
                <a:gd name="T7" fmla="*/ 325 h 2360"/>
                <a:gd name="T8" fmla="*/ 1010 w 3115"/>
                <a:gd name="T9" fmla="*/ 435 h 2360"/>
                <a:gd name="T10" fmla="*/ 814 w 3115"/>
                <a:gd name="T11" fmla="*/ 619 h 2360"/>
                <a:gd name="T12" fmla="*/ 658 w 3115"/>
                <a:gd name="T13" fmla="*/ 809 h 2360"/>
                <a:gd name="T14" fmla="*/ 466 w 3115"/>
                <a:gd name="T15" fmla="*/ 829 h 2360"/>
                <a:gd name="T16" fmla="*/ 251 w 3115"/>
                <a:gd name="T17" fmla="*/ 954 h 2360"/>
                <a:gd name="T18" fmla="*/ 92 w 3115"/>
                <a:gd name="T19" fmla="*/ 1168 h 2360"/>
                <a:gd name="T20" fmla="*/ 8 w 3115"/>
                <a:gd name="T21" fmla="*/ 1448 h 2360"/>
                <a:gd name="T22" fmla="*/ 11 w 3115"/>
                <a:gd name="T23" fmla="*/ 1719 h 2360"/>
                <a:gd name="T24" fmla="*/ 100 w 3115"/>
                <a:gd name="T25" fmla="*/ 1994 h 2360"/>
                <a:gd name="T26" fmla="*/ 264 w 3115"/>
                <a:gd name="T27" fmla="*/ 2203 h 2360"/>
                <a:gd name="T28" fmla="*/ 482 w 3115"/>
                <a:gd name="T29" fmla="*/ 2321 h 2360"/>
                <a:gd name="T30" fmla="*/ 2209 w 3115"/>
                <a:gd name="T31" fmla="*/ 2360 h 2360"/>
                <a:gd name="T32" fmla="*/ 2485 w 3115"/>
                <a:gd name="T33" fmla="*/ 2294 h 2360"/>
                <a:gd name="T34" fmla="*/ 2798 w 3115"/>
                <a:gd name="T35" fmla="*/ 2063 h 2360"/>
                <a:gd name="T36" fmla="*/ 3017 w 3115"/>
                <a:gd name="T37" fmla="*/ 1704 h 2360"/>
                <a:gd name="T38" fmla="*/ 3109 w 3115"/>
                <a:gd name="T39" fmla="*/ 1314 h 2360"/>
                <a:gd name="T40" fmla="*/ 3113 w 3115"/>
                <a:gd name="T41" fmla="*/ 1103 h 2360"/>
                <a:gd name="T42" fmla="*/ 3045 w 3115"/>
                <a:gd name="T43" fmla="*/ 733 h 2360"/>
                <a:gd name="T44" fmla="*/ 2846 w 3115"/>
                <a:gd name="T45" fmla="*/ 355 h 2360"/>
                <a:gd name="T46" fmla="*/ 2548 w 3115"/>
                <a:gd name="T47" fmla="*/ 98 h 2360"/>
                <a:gd name="T48" fmla="*/ 2254 w 3115"/>
                <a:gd name="T49" fmla="*/ 4 h 2360"/>
                <a:gd name="T50" fmla="*/ 2687 w 3115"/>
                <a:gd name="T51" fmla="*/ 1983 h 2360"/>
                <a:gd name="T52" fmla="*/ 2407 w 3115"/>
                <a:gd name="T53" fmla="*/ 2166 h 2360"/>
                <a:gd name="T54" fmla="*/ 607 w 3115"/>
                <a:gd name="T55" fmla="*/ 2188 h 2360"/>
                <a:gd name="T56" fmla="*/ 416 w 3115"/>
                <a:gd name="T57" fmla="*/ 2136 h 2360"/>
                <a:gd name="T58" fmla="*/ 260 w 3115"/>
                <a:gd name="T59" fmla="*/ 2003 h 2360"/>
                <a:gd name="T60" fmla="*/ 166 w 3115"/>
                <a:gd name="T61" fmla="*/ 1833 h 2360"/>
                <a:gd name="T62" fmla="*/ 121 w 3115"/>
                <a:gd name="T63" fmla="*/ 1598 h 2360"/>
                <a:gd name="T64" fmla="*/ 144 w 3115"/>
                <a:gd name="T65" fmla="*/ 1383 h 2360"/>
                <a:gd name="T66" fmla="*/ 236 w 3115"/>
                <a:gd name="T67" fmla="*/ 1176 h 2360"/>
                <a:gd name="T68" fmla="*/ 362 w 3115"/>
                <a:gd name="T69" fmla="*/ 1043 h 2360"/>
                <a:gd name="T70" fmla="*/ 543 w 3115"/>
                <a:gd name="T71" fmla="*/ 964 h 2360"/>
                <a:gd name="T72" fmla="*/ 621 w 3115"/>
                <a:gd name="T73" fmla="*/ 1059 h 2360"/>
                <a:gd name="T74" fmla="*/ 605 w 3115"/>
                <a:gd name="T75" fmla="*/ 1294 h 2360"/>
                <a:gd name="T76" fmla="*/ 744 w 3115"/>
                <a:gd name="T77" fmla="*/ 1438 h 2360"/>
                <a:gd name="T78" fmla="*/ 725 w 3115"/>
                <a:gd name="T79" fmla="*/ 1261 h 2360"/>
                <a:gd name="T80" fmla="*/ 761 w 3115"/>
                <a:gd name="T81" fmla="*/ 995 h 2360"/>
                <a:gd name="T82" fmla="*/ 895 w 3115"/>
                <a:gd name="T83" fmla="*/ 731 h 2360"/>
                <a:gd name="T84" fmla="*/ 1068 w 3115"/>
                <a:gd name="T85" fmla="*/ 569 h 2360"/>
                <a:gd name="T86" fmla="*/ 1292 w 3115"/>
                <a:gd name="T87" fmla="*/ 474 h 2360"/>
                <a:gd name="T88" fmla="*/ 1399 w 3115"/>
                <a:gd name="T89" fmla="*/ 513 h 2360"/>
                <a:gd name="T90" fmla="*/ 1296 w 3115"/>
                <a:gd name="T91" fmla="*/ 823 h 2360"/>
                <a:gd name="T92" fmla="*/ 1464 w 3115"/>
                <a:gd name="T93" fmla="*/ 676 h 2360"/>
                <a:gd name="T94" fmla="*/ 1621 w 3115"/>
                <a:gd name="T95" fmla="*/ 416 h 2360"/>
                <a:gd name="T96" fmla="*/ 1811 w 3115"/>
                <a:gd name="T97" fmla="*/ 258 h 2360"/>
                <a:gd name="T98" fmla="*/ 2056 w 3115"/>
                <a:gd name="T99" fmla="*/ 161 h 2360"/>
                <a:gd name="T100" fmla="*/ 2305 w 3115"/>
                <a:gd name="T101" fmla="*/ 164 h 2360"/>
                <a:gd name="T102" fmla="*/ 2606 w 3115"/>
                <a:gd name="T103" fmla="*/ 306 h 2360"/>
                <a:gd name="T104" fmla="*/ 2812 w 3115"/>
                <a:gd name="T105" fmla="*/ 534 h 2360"/>
                <a:gd name="T106" fmla="*/ 2960 w 3115"/>
                <a:gd name="T107" fmla="*/ 885 h 2360"/>
                <a:gd name="T108" fmla="*/ 2993 w 3115"/>
                <a:gd name="T109" fmla="*/ 1245 h 2360"/>
                <a:gd name="T110" fmla="*/ 2909 w 3115"/>
                <a:gd name="T111" fmla="*/ 1636 h 2360"/>
                <a:gd name="T112" fmla="*/ 2746 w 3115"/>
                <a:gd name="T113" fmla="*/ 1916 h 2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5" h="2360">
                  <a:moveTo>
                    <a:pt x="2181" y="0"/>
                  </a:moveTo>
                  <a:lnTo>
                    <a:pt x="2181" y="0"/>
                  </a:lnTo>
                  <a:lnTo>
                    <a:pt x="2146" y="0"/>
                  </a:lnTo>
                  <a:lnTo>
                    <a:pt x="2110" y="3"/>
                  </a:lnTo>
                  <a:lnTo>
                    <a:pt x="2074" y="6"/>
                  </a:lnTo>
                  <a:lnTo>
                    <a:pt x="2038" y="13"/>
                  </a:lnTo>
                  <a:lnTo>
                    <a:pt x="2003" y="20"/>
                  </a:lnTo>
                  <a:lnTo>
                    <a:pt x="1967" y="30"/>
                  </a:lnTo>
                  <a:lnTo>
                    <a:pt x="1931" y="40"/>
                  </a:lnTo>
                  <a:lnTo>
                    <a:pt x="1896" y="54"/>
                  </a:lnTo>
                  <a:lnTo>
                    <a:pt x="1861" y="68"/>
                  </a:lnTo>
                  <a:lnTo>
                    <a:pt x="1826" y="84"/>
                  </a:lnTo>
                  <a:lnTo>
                    <a:pt x="1792" y="103"/>
                  </a:lnTo>
                  <a:lnTo>
                    <a:pt x="1758" y="121"/>
                  </a:lnTo>
                  <a:lnTo>
                    <a:pt x="1725" y="143"/>
                  </a:lnTo>
                  <a:lnTo>
                    <a:pt x="1692" y="166"/>
                  </a:lnTo>
                  <a:lnTo>
                    <a:pt x="1660" y="190"/>
                  </a:lnTo>
                  <a:lnTo>
                    <a:pt x="1629" y="216"/>
                  </a:lnTo>
                  <a:lnTo>
                    <a:pt x="1629" y="216"/>
                  </a:lnTo>
                  <a:lnTo>
                    <a:pt x="1599" y="244"/>
                  </a:lnTo>
                  <a:lnTo>
                    <a:pt x="1570" y="273"/>
                  </a:lnTo>
                  <a:lnTo>
                    <a:pt x="1542" y="303"/>
                  </a:lnTo>
                  <a:lnTo>
                    <a:pt x="1515" y="334"/>
                  </a:lnTo>
                  <a:lnTo>
                    <a:pt x="1515" y="334"/>
                  </a:lnTo>
                  <a:lnTo>
                    <a:pt x="1481" y="328"/>
                  </a:lnTo>
                  <a:lnTo>
                    <a:pt x="1446" y="321"/>
                  </a:lnTo>
                  <a:lnTo>
                    <a:pt x="1412" y="319"/>
                  </a:lnTo>
                  <a:lnTo>
                    <a:pt x="1376" y="316"/>
                  </a:lnTo>
                  <a:lnTo>
                    <a:pt x="1376" y="316"/>
                  </a:lnTo>
                  <a:lnTo>
                    <a:pt x="1343" y="318"/>
                  </a:lnTo>
                  <a:lnTo>
                    <a:pt x="1309" y="320"/>
                  </a:lnTo>
                  <a:lnTo>
                    <a:pt x="1275" y="325"/>
                  </a:lnTo>
                  <a:lnTo>
                    <a:pt x="1241" y="333"/>
                  </a:lnTo>
                  <a:lnTo>
                    <a:pt x="1208" y="341"/>
                  </a:lnTo>
                  <a:lnTo>
                    <a:pt x="1174" y="351"/>
                  </a:lnTo>
                  <a:lnTo>
                    <a:pt x="1141" y="365"/>
                  </a:lnTo>
                  <a:lnTo>
                    <a:pt x="1107" y="380"/>
                  </a:lnTo>
                  <a:lnTo>
                    <a:pt x="1075" y="396"/>
                  </a:lnTo>
                  <a:lnTo>
                    <a:pt x="1042" y="415"/>
                  </a:lnTo>
                  <a:lnTo>
                    <a:pt x="1010" y="435"/>
                  </a:lnTo>
                  <a:lnTo>
                    <a:pt x="979" y="458"/>
                  </a:lnTo>
                  <a:lnTo>
                    <a:pt x="949" y="481"/>
                  </a:lnTo>
                  <a:lnTo>
                    <a:pt x="919" y="508"/>
                  </a:lnTo>
                  <a:lnTo>
                    <a:pt x="890" y="535"/>
                  </a:lnTo>
                  <a:lnTo>
                    <a:pt x="861" y="564"/>
                  </a:lnTo>
                  <a:lnTo>
                    <a:pt x="861" y="564"/>
                  </a:lnTo>
                  <a:lnTo>
                    <a:pt x="837" y="591"/>
                  </a:lnTo>
                  <a:lnTo>
                    <a:pt x="814" y="619"/>
                  </a:lnTo>
                  <a:lnTo>
                    <a:pt x="792" y="649"/>
                  </a:lnTo>
                  <a:lnTo>
                    <a:pt x="771" y="679"/>
                  </a:lnTo>
                  <a:lnTo>
                    <a:pt x="751" y="711"/>
                  </a:lnTo>
                  <a:lnTo>
                    <a:pt x="732" y="745"/>
                  </a:lnTo>
                  <a:lnTo>
                    <a:pt x="714" y="779"/>
                  </a:lnTo>
                  <a:lnTo>
                    <a:pt x="697" y="814"/>
                  </a:lnTo>
                  <a:lnTo>
                    <a:pt x="697" y="814"/>
                  </a:lnTo>
                  <a:lnTo>
                    <a:pt x="658" y="809"/>
                  </a:lnTo>
                  <a:lnTo>
                    <a:pt x="638" y="808"/>
                  </a:lnTo>
                  <a:lnTo>
                    <a:pt x="619" y="806"/>
                  </a:lnTo>
                  <a:lnTo>
                    <a:pt x="619" y="806"/>
                  </a:lnTo>
                  <a:lnTo>
                    <a:pt x="588" y="808"/>
                  </a:lnTo>
                  <a:lnTo>
                    <a:pt x="557" y="810"/>
                  </a:lnTo>
                  <a:lnTo>
                    <a:pt x="526" y="814"/>
                  </a:lnTo>
                  <a:lnTo>
                    <a:pt x="496" y="820"/>
                  </a:lnTo>
                  <a:lnTo>
                    <a:pt x="466" y="829"/>
                  </a:lnTo>
                  <a:lnTo>
                    <a:pt x="437" y="839"/>
                  </a:lnTo>
                  <a:lnTo>
                    <a:pt x="408" y="850"/>
                  </a:lnTo>
                  <a:lnTo>
                    <a:pt x="380" y="864"/>
                  </a:lnTo>
                  <a:lnTo>
                    <a:pt x="353" y="879"/>
                  </a:lnTo>
                  <a:lnTo>
                    <a:pt x="326" y="895"/>
                  </a:lnTo>
                  <a:lnTo>
                    <a:pt x="300" y="913"/>
                  </a:lnTo>
                  <a:lnTo>
                    <a:pt x="275" y="933"/>
                  </a:lnTo>
                  <a:lnTo>
                    <a:pt x="251" y="954"/>
                  </a:lnTo>
                  <a:lnTo>
                    <a:pt x="228" y="976"/>
                  </a:lnTo>
                  <a:lnTo>
                    <a:pt x="205" y="1000"/>
                  </a:lnTo>
                  <a:lnTo>
                    <a:pt x="184" y="1025"/>
                  </a:lnTo>
                  <a:lnTo>
                    <a:pt x="163" y="1051"/>
                  </a:lnTo>
                  <a:lnTo>
                    <a:pt x="144" y="1079"/>
                  </a:lnTo>
                  <a:lnTo>
                    <a:pt x="125" y="1108"/>
                  </a:lnTo>
                  <a:lnTo>
                    <a:pt x="108" y="1138"/>
                  </a:lnTo>
                  <a:lnTo>
                    <a:pt x="92" y="1168"/>
                  </a:lnTo>
                  <a:lnTo>
                    <a:pt x="77" y="1200"/>
                  </a:lnTo>
                  <a:lnTo>
                    <a:pt x="63" y="1233"/>
                  </a:lnTo>
                  <a:lnTo>
                    <a:pt x="50" y="1266"/>
                  </a:lnTo>
                  <a:lnTo>
                    <a:pt x="39" y="1301"/>
                  </a:lnTo>
                  <a:lnTo>
                    <a:pt x="29" y="1336"/>
                  </a:lnTo>
                  <a:lnTo>
                    <a:pt x="21" y="1373"/>
                  </a:lnTo>
                  <a:lnTo>
                    <a:pt x="13" y="1410"/>
                  </a:lnTo>
                  <a:lnTo>
                    <a:pt x="8" y="1448"/>
                  </a:lnTo>
                  <a:lnTo>
                    <a:pt x="3" y="1485"/>
                  </a:lnTo>
                  <a:lnTo>
                    <a:pt x="1" y="1525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0" y="1604"/>
                  </a:lnTo>
                  <a:lnTo>
                    <a:pt x="2" y="1643"/>
                  </a:lnTo>
                  <a:lnTo>
                    <a:pt x="6" y="1680"/>
                  </a:lnTo>
                  <a:lnTo>
                    <a:pt x="11" y="1719"/>
                  </a:lnTo>
                  <a:lnTo>
                    <a:pt x="17" y="1755"/>
                  </a:lnTo>
                  <a:lnTo>
                    <a:pt x="25" y="1793"/>
                  </a:lnTo>
                  <a:lnTo>
                    <a:pt x="34" y="1828"/>
                  </a:lnTo>
                  <a:lnTo>
                    <a:pt x="45" y="1863"/>
                  </a:lnTo>
                  <a:lnTo>
                    <a:pt x="57" y="1896"/>
                  </a:lnTo>
                  <a:lnTo>
                    <a:pt x="70" y="1930"/>
                  </a:lnTo>
                  <a:lnTo>
                    <a:pt x="85" y="1963"/>
                  </a:lnTo>
                  <a:lnTo>
                    <a:pt x="100" y="1994"/>
                  </a:lnTo>
                  <a:lnTo>
                    <a:pt x="117" y="2024"/>
                  </a:lnTo>
                  <a:lnTo>
                    <a:pt x="135" y="2053"/>
                  </a:lnTo>
                  <a:lnTo>
                    <a:pt x="154" y="2081"/>
                  </a:lnTo>
                  <a:lnTo>
                    <a:pt x="174" y="2108"/>
                  </a:lnTo>
                  <a:lnTo>
                    <a:pt x="195" y="2134"/>
                  </a:lnTo>
                  <a:lnTo>
                    <a:pt x="217" y="2158"/>
                  </a:lnTo>
                  <a:lnTo>
                    <a:pt x="240" y="2181"/>
                  </a:lnTo>
                  <a:lnTo>
                    <a:pt x="264" y="2203"/>
                  </a:lnTo>
                  <a:lnTo>
                    <a:pt x="289" y="2223"/>
                  </a:lnTo>
                  <a:lnTo>
                    <a:pt x="314" y="2241"/>
                  </a:lnTo>
                  <a:lnTo>
                    <a:pt x="340" y="2259"/>
                  </a:lnTo>
                  <a:lnTo>
                    <a:pt x="367" y="2275"/>
                  </a:lnTo>
                  <a:lnTo>
                    <a:pt x="395" y="2289"/>
                  </a:lnTo>
                  <a:lnTo>
                    <a:pt x="423" y="2301"/>
                  </a:lnTo>
                  <a:lnTo>
                    <a:pt x="452" y="2313"/>
                  </a:lnTo>
                  <a:lnTo>
                    <a:pt x="482" y="2321"/>
                  </a:lnTo>
                  <a:lnTo>
                    <a:pt x="512" y="2329"/>
                  </a:lnTo>
                  <a:lnTo>
                    <a:pt x="543" y="2334"/>
                  </a:lnTo>
                  <a:lnTo>
                    <a:pt x="574" y="2338"/>
                  </a:lnTo>
                  <a:lnTo>
                    <a:pt x="605" y="2339"/>
                  </a:lnTo>
                  <a:lnTo>
                    <a:pt x="2160" y="2360"/>
                  </a:lnTo>
                  <a:lnTo>
                    <a:pt x="2160" y="2360"/>
                  </a:lnTo>
                  <a:lnTo>
                    <a:pt x="2184" y="2360"/>
                  </a:lnTo>
                  <a:lnTo>
                    <a:pt x="2209" y="2360"/>
                  </a:lnTo>
                  <a:lnTo>
                    <a:pt x="2233" y="2358"/>
                  </a:lnTo>
                  <a:lnTo>
                    <a:pt x="2257" y="2356"/>
                  </a:lnTo>
                  <a:lnTo>
                    <a:pt x="2280" y="2353"/>
                  </a:lnTo>
                  <a:lnTo>
                    <a:pt x="2304" y="2349"/>
                  </a:lnTo>
                  <a:lnTo>
                    <a:pt x="2351" y="2339"/>
                  </a:lnTo>
                  <a:lnTo>
                    <a:pt x="2396" y="2326"/>
                  </a:lnTo>
                  <a:lnTo>
                    <a:pt x="2441" y="2311"/>
                  </a:lnTo>
                  <a:lnTo>
                    <a:pt x="2485" y="2294"/>
                  </a:lnTo>
                  <a:lnTo>
                    <a:pt x="2528" y="2273"/>
                  </a:lnTo>
                  <a:lnTo>
                    <a:pt x="2570" y="2250"/>
                  </a:lnTo>
                  <a:lnTo>
                    <a:pt x="2611" y="2224"/>
                  </a:lnTo>
                  <a:lnTo>
                    <a:pt x="2651" y="2196"/>
                  </a:lnTo>
                  <a:lnTo>
                    <a:pt x="2690" y="2166"/>
                  </a:lnTo>
                  <a:lnTo>
                    <a:pt x="2727" y="2134"/>
                  </a:lnTo>
                  <a:lnTo>
                    <a:pt x="2763" y="2099"/>
                  </a:lnTo>
                  <a:lnTo>
                    <a:pt x="2798" y="2063"/>
                  </a:lnTo>
                  <a:lnTo>
                    <a:pt x="2831" y="2024"/>
                  </a:lnTo>
                  <a:lnTo>
                    <a:pt x="2862" y="1984"/>
                  </a:lnTo>
                  <a:lnTo>
                    <a:pt x="2893" y="1941"/>
                  </a:lnTo>
                  <a:lnTo>
                    <a:pt x="2921" y="1898"/>
                  </a:lnTo>
                  <a:lnTo>
                    <a:pt x="2948" y="1851"/>
                  </a:lnTo>
                  <a:lnTo>
                    <a:pt x="2973" y="1804"/>
                  </a:lnTo>
                  <a:lnTo>
                    <a:pt x="2996" y="1755"/>
                  </a:lnTo>
                  <a:lnTo>
                    <a:pt x="3017" y="1704"/>
                  </a:lnTo>
                  <a:lnTo>
                    <a:pt x="3037" y="1651"/>
                  </a:lnTo>
                  <a:lnTo>
                    <a:pt x="3054" y="1599"/>
                  </a:lnTo>
                  <a:lnTo>
                    <a:pt x="3069" y="1544"/>
                  </a:lnTo>
                  <a:lnTo>
                    <a:pt x="3083" y="1488"/>
                  </a:lnTo>
                  <a:lnTo>
                    <a:pt x="3094" y="1431"/>
                  </a:lnTo>
                  <a:lnTo>
                    <a:pt x="3102" y="1373"/>
                  </a:lnTo>
                  <a:lnTo>
                    <a:pt x="3106" y="1344"/>
                  </a:lnTo>
                  <a:lnTo>
                    <a:pt x="3109" y="1314"/>
                  </a:lnTo>
                  <a:lnTo>
                    <a:pt x="3111" y="1284"/>
                  </a:lnTo>
                  <a:lnTo>
                    <a:pt x="3113" y="1254"/>
                  </a:lnTo>
                  <a:lnTo>
                    <a:pt x="3114" y="1224"/>
                  </a:lnTo>
                  <a:lnTo>
                    <a:pt x="3115" y="1194"/>
                  </a:lnTo>
                  <a:lnTo>
                    <a:pt x="3115" y="1194"/>
                  </a:lnTo>
                  <a:lnTo>
                    <a:pt x="3115" y="1163"/>
                  </a:lnTo>
                  <a:lnTo>
                    <a:pt x="3114" y="1133"/>
                  </a:lnTo>
                  <a:lnTo>
                    <a:pt x="3113" y="1103"/>
                  </a:lnTo>
                  <a:lnTo>
                    <a:pt x="3111" y="1073"/>
                  </a:lnTo>
                  <a:lnTo>
                    <a:pt x="3109" y="1043"/>
                  </a:lnTo>
                  <a:lnTo>
                    <a:pt x="3106" y="1014"/>
                  </a:lnTo>
                  <a:lnTo>
                    <a:pt x="3098" y="955"/>
                  </a:lnTo>
                  <a:lnTo>
                    <a:pt x="3088" y="898"/>
                  </a:lnTo>
                  <a:lnTo>
                    <a:pt x="3076" y="841"/>
                  </a:lnTo>
                  <a:lnTo>
                    <a:pt x="3061" y="786"/>
                  </a:lnTo>
                  <a:lnTo>
                    <a:pt x="3045" y="733"/>
                  </a:lnTo>
                  <a:lnTo>
                    <a:pt x="3026" y="680"/>
                  </a:lnTo>
                  <a:lnTo>
                    <a:pt x="3006" y="629"/>
                  </a:lnTo>
                  <a:lnTo>
                    <a:pt x="2984" y="580"/>
                  </a:lnTo>
                  <a:lnTo>
                    <a:pt x="2960" y="531"/>
                  </a:lnTo>
                  <a:lnTo>
                    <a:pt x="2934" y="485"/>
                  </a:lnTo>
                  <a:lnTo>
                    <a:pt x="2906" y="440"/>
                  </a:lnTo>
                  <a:lnTo>
                    <a:pt x="2877" y="396"/>
                  </a:lnTo>
                  <a:lnTo>
                    <a:pt x="2846" y="355"/>
                  </a:lnTo>
                  <a:lnTo>
                    <a:pt x="2813" y="315"/>
                  </a:lnTo>
                  <a:lnTo>
                    <a:pt x="2780" y="278"/>
                  </a:lnTo>
                  <a:lnTo>
                    <a:pt x="2744" y="243"/>
                  </a:lnTo>
                  <a:lnTo>
                    <a:pt x="2707" y="209"/>
                  </a:lnTo>
                  <a:lnTo>
                    <a:pt x="2669" y="178"/>
                  </a:lnTo>
                  <a:lnTo>
                    <a:pt x="2630" y="149"/>
                  </a:lnTo>
                  <a:lnTo>
                    <a:pt x="2590" y="123"/>
                  </a:lnTo>
                  <a:lnTo>
                    <a:pt x="2548" y="98"/>
                  </a:lnTo>
                  <a:lnTo>
                    <a:pt x="2505" y="76"/>
                  </a:lnTo>
                  <a:lnTo>
                    <a:pt x="2462" y="58"/>
                  </a:lnTo>
                  <a:lnTo>
                    <a:pt x="2417" y="40"/>
                  </a:lnTo>
                  <a:lnTo>
                    <a:pt x="2371" y="26"/>
                  </a:lnTo>
                  <a:lnTo>
                    <a:pt x="2325" y="15"/>
                  </a:lnTo>
                  <a:lnTo>
                    <a:pt x="2302" y="11"/>
                  </a:lnTo>
                  <a:lnTo>
                    <a:pt x="2278" y="8"/>
                  </a:lnTo>
                  <a:lnTo>
                    <a:pt x="2254" y="4"/>
                  </a:lnTo>
                  <a:lnTo>
                    <a:pt x="2230" y="3"/>
                  </a:lnTo>
                  <a:lnTo>
                    <a:pt x="2206" y="0"/>
                  </a:lnTo>
                  <a:lnTo>
                    <a:pt x="2181" y="0"/>
                  </a:lnTo>
                  <a:lnTo>
                    <a:pt x="2181" y="0"/>
                  </a:lnTo>
                  <a:close/>
                  <a:moveTo>
                    <a:pt x="2746" y="1916"/>
                  </a:moveTo>
                  <a:lnTo>
                    <a:pt x="2746" y="1916"/>
                  </a:lnTo>
                  <a:lnTo>
                    <a:pt x="2718" y="1950"/>
                  </a:lnTo>
                  <a:lnTo>
                    <a:pt x="2687" y="1983"/>
                  </a:lnTo>
                  <a:lnTo>
                    <a:pt x="2656" y="2013"/>
                  </a:lnTo>
                  <a:lnTo>
                    <a:pt x="2623" y="2040"/>
                  </a:lnTo>
                  <a:lnTo>
                    <a:pt x="2590" y="2066"/>
                  </a:lnTo>
                  <a:lnTo>
                    <a:pt x="2555" y="2091"/>
                  </a:lnTo>
                  <a:lnTo>
                    <a:pt x="2519" y="2113"/>
                  </a:lnTo>
                  <a:lnTo>
                    <a:pt x="2483" y="2134"/>
                  </a:lnTo>
                  <a:lnTo>
                    <a:pt x="2445" y="2151"/>
                  </a:lnTo>
                  <a:lnTo>
                    <a:pt x="2407" y="2166"/>
                  </a:lnTo>
                  <a:lnTo>
                    <a:pt x="2368" y="2180"/>
                  </a:lnTo>
                  <a:lnTo>
                    <a:pt x="2328" y="2191"/>
                  </a:lnTo>
                  <a:lnTo>
                    <a:pt x="2287" y="2200"/>
                  </a:lnTo>
                  <a:lnTo>
                    <a:pt x="2246" y="2205"/>
                  </a:lnTo>
                  <a:lnTo>
                    <a:pt x="2204" y="2209"/>
                  </a:lnTo>
                  <a:lnTo>
                    <a:pt x="2161" y="2210"/>
                  </a:lnTo>
                  <a:lnTo>
                    <a:pt x="607" y="2188"/>
                  </a:lnTo>
                  <a:lnTo>
                    <a:pt x="607" y="2188"/>
                  </a:lnTo>
                  <a:lnTo>
                    <a:pt x="581" y="2186"/>
                  </a:lnTo>
                  <a:lnTo>
                    <a:pt x="556" y="2184"/>
                  </a:lnTo>
                  <a:lnTo>
                    <a:pt x="532" y="2180"/>
                  </a:lnTo>
                  <a:lnTo>
                    <a:pt x="508" y="2174"/>
                  </a:lnTo>
                  <a:lnTo>
                    <a:pt x="484" y="2166"/>
                  </a:lnTo>
                  <a:lnTo>
                    <a:pt x="461" y="2158"/>
                  </a:lnTo>
                  <a:lnTo>
                    <a:pt x="438" y="2148"/>
                  </a:lnTo>
                  <a:lnTo>
                    <a:pt x="416" y="2136"/>
                  </a:lnTo>
                  <a:lnTo>
                    <a:pt x="394" y="2124"/>
                  </a:lnTo>
                  <a:lnTo>
                    <a:pt x="373" y="2110"/>
                  </a:lnTo>
                  <a:lnTo>
                    <a:pt x="352" y="2095"/>
                  </a:lnTo>
                  <a:lnTo>
                    <a:pt x="333" y="2079"/>
                  </a:lnTo>
                  <a:lnTo>
                    <a:pt x="313" y="2061"/>
                  </a:lnTo>
                  <a:lnTo>
                    <a:pt x="295" y="2043"/>
                  </a:lnTo>
                  <a:lnTo>
                    <a:pt x="277" y="2024"/>
                  </a:lnTo>
                  <a:lnTo>
                    <a:pt x="260" y="2003"/>
                  </a:lnTo>
                  <a:lnTo>
                    <a:pt x="260" y="2003"/>
                  </a:lnTo>
                  <a:lnTo>
                    <a:pt x="244" y="1981"/>
                  </a:lnTo>
                  <a:lnTo>
                    <a:pt x="229" y="1959"/>
                  </a:lnTo>
                  <a:lnTo>
                    <a:pt x="215" y="1935"/>
                  </a:lnTo>
                  <a:lnTo>
                    <a:pt x="201" y="1910"/>
                  </a:lnTo>
                  <a:lnTo>
                    <a:pt x="189" y="1885"/>
                  </a:lnTo>
                  <a:lnTo>
                    <a:pt x="177" y="1860"/>
                  </a:lnTo>
                  <a:lnTo>
                    <a:pt x="166" y="1833"/>
                  </a:lnTo>
                  <a:lnTo>
                    <a:pt x="157" y="1805"/>
                  </a:lnTo>
                  <a:lnTo>
                    <a:pt x="148" y="1778"/>
                  </a:lnTo>
                  <a:lnTo>
                    <a:pt x="141" y="1749"/>
                  </a:lnTo>
                  <a:lnTo>
                    <a:pt x="134" y="1720"/>
                  </a:lnTo>
                  <a:lnTo>
                    <a:pt x="129" y="1690"/>
                  </a:lnTo>
                  <a:lnTo>
                    <a:pt x="125" y="1659"/>
                  </a:lnTo>
                  <a:lnTo>
                    <a:pt x="122" y="1629"/>
                  </a:lnTo>
                  <a:lnTo>
                    <a:pt x="121" y="1598"/>
                  </a:lnTo>
                  <a:lnTo>
                    <a:pt x="120" y="1565"/>
                  </a:lnTo>
                  <a:lnTo>
                    <a:pt x="120" y="1565"/>
                  </a:lnTo>
                  <a:lnTo>
                    <a:pt x="121" y="1534"/>
                  </a:lnTo>
                  <a:lnTo>
                    <a:pt x="123" y="1503"/>
                  </a:lnTo>
                  <a:lnTo>
                    <a:pt x="127" y="1471"/>
                  </a:lnTo>
                  <a:lnTo>
                    <a:pt x="131" y="1441"/>
                  </a:lnTo>
                  <a:lnTo>
                    <a:pt x="137" y="1413"/>
                  </a:lnTo>
                  <a:lnTo>
                    <a:pt x="144" y="1383"/>
                  </a:lnTo>
                  <a:lnTo>
                    <a:pt x="152" y="1355"/>
                  </a:lnTo>
                  <a:lnTo>
                    <a:pt x="161" y="1326"/>
                  </a:lnTo>
                  <a:lnTo>
                    <a:pt x="171" y="1300"/>
                  </a:lnTo>
                  <a:lnTo>
                    <a:pt x="182" y="1274"/>
                  </a:lnTo>
                  <a:lnTo>
                    <a:pt x="194" y="1248"/>
                  </a:lnTo>
                  <a:lnTo>
                    <a:pt x="207" y="1223"/>
                  </a:lnTo>
                  <a:lnTo>
                    <a:pt x="221" y="1199"/>
                  </a:lnTo>
                  <a:lnTo>
                    <a:pt x="236" y="1176"/>
                  </a:lnTo>
                  <a:lnTo>
                    <a:pt x="252" y="1154"/>
                  </a:lnTo>
                  <a:lnTo>
                    <a:pt x="268" y="1133"/>
                  </a:lnTo>
                  <a:lnTo>
                    <a:pt x="268" y="1133"/>
                  </a:lnTo>
                  <a:lnTo>
                    <a:pt x="286" y="1113"/>
                  </a:lnTo>
                  <a:lnTo>
                    <a:pt x="304" y="1094"/>
                  </a:lnTo>
                  <a:lnTo>
                    <a:pt x="322" y="1075"/>
                  </a:lnTo>
                  <a:lnTo>
                    <a:pt x="342" y="1059"/>
                  </a:lnTo>
                  <a:lnTo>
                    <a:pt x="362" y="1043"/>
                  </a:lnTo>
                  <a:lnTo>
                    <a:pt x="383" y="1029"/>
                  </a:lnTo>
                  <a:lnTo>
                    <a:pt x="404" y="1015"/>
                  </a:lnTo>
                  <a:lnTo>
                    <a:pt x="426" y="1003"/>
                  </a:lnTo>
                  <a:lnTo>
                    <a:pt x="448" y="993"/>
                  </a:lnTo>
                  <a:lnTo>
                    <a:pt x="471" y="983"/>
                  </a:lnTo>
                  <a:lnTo>
                    <a:pt x="495" y="975"/>
                  </a:lnTo>
                  <a:lnTo>
                    <a:pt x="519" y="969"/>
                  </a:lnTo>
                  <a:lnTo>
                    <a:pt x="543" y="964"/>
                  </a:lnTo>
                  <a:lnTo>
                    <a:pt x="567" y="960"/>
                  </a:lnTo>
                  <a:lnTo>
                    <a:pt x="593" y="958"/>
                  </a:lnTo>
                  <a:lnTo>
                    <a:pt x="618" y="958"/>
                  </a:lnTo>
                  <a:lnTo>
                    <a:pt x="643" y="959"/>
                  </a:lnTo>
                  <a:lnTo>
                    <a:pt x="643" y="959"/>
                  </a:lnTo>
                  <a:lnTo>
                    <a:pt x="635" y="991"/>
                  </a:lnTo>
                  <a:lnTo>
                    <a:pt x="627" y="1025"/>
                  </a:lnTo>
                  <a:lnTo>
                    <a:pt x="621" y="1059"/>
                  </a:lnTo>
                  <a:lnTo>
                    <a:pt x="615" y="1093"/>
                  </a:lnTo>
                  <a:lnTo>
                    <a:pt x="611" y="1128"/>
                  </a:lnTo>
                  <a:lnTo>
                    <a:pt x="607" y="1163"/>
                  </a:lnTo>
                  <a:lnTo>
                    <a:pt x="605" y="1199"/>
                  </a:lnTo>
                  <a:lnTo>
                    <a:pt x="604" y="1235"/>
                  </a:lnTo>
                  <a:lnTo>
                    <a:pt x="604" y="1235"/>
                  </a:lnTo>
                  <a:lnTo>
                    <a:pt x="604" y="1264"/>
                  </a:lnTo>
                  <a:lnTo>
                    <a:pt x="605" y="1294"/>
                  </a:lnTo>
                  <a:lnTo>
                    <a:pt x="607" y="1323"/>
                  </a:lnTo>
                  <a:lnTo>
                    <a:pt x="609" y="1353"/>
                  </a:lnTo>
                  <a:lnTo>
                    <a:pt x="612" y="1383"/>
                  </a:lnTo>
                  <a:lnTo>
                    <a:pt x="616" y="1413"/>
                  </a:lnTo>
                  <a:lnTo>
                    <a:pt x="621" y="1443"/>
                  </a:lnTo>
                  <a:lnTo>
                    <a:pt x="626" y="1473"/>
                  </a:lnTo>
                  <a:lnTo>
                    <a:pt x="744" y="1438"/>
                  </a:lnTo>
                  <a:lnTo>
                    <a:pt x="744" y="1438"/>
                  </a:lnTo>
                  <a:lnTo>
                    <a:pt x="744" y="1438"/>
                  </a:lnTo>
                  <a:lnTo>
                    <a:pt x="739" y="1411"/>
                  </a:lnTo>
                  <a:lnTo>
                    <a:pt x="735" y="1385"/>
                  </a:lnTo>
                  <a:lnTo>
                    <a:pt x="732" y="1360"/>
                  </a:lnTo>
                  <a:lnTo>
                    <a:pt x="729" y="1335"/>
                  </a:lnTo>
                  <a:lnTo>
                    <a:pt x="727" y="1310"/>
                  </a:lnTo>
                  <a:lnTo>
                    <a:pt x="726" y="1285"/>
                  </a:lnTo>
                  <a:lnTo>
                    <a:pt x="725" y="1261"/>
                  </a:lnTo>
                  <a:lnTo>
                    <a:pt x="725" y="1238"/>
                  </a:lnTo>
                  <a:lnTo>
                    <a:pt x="725" y="1238"/>
                  </a:lnTo>
                  <a:lnTo>
                    <a:pt x="726" y="1194"/>
                  </a:lnTo>
                  <a:lnTo>
                    <a:pt x="730" y="1153"/>
                  </a:lnTo>
                  <a:lnTo>
                    <a:pt x="735" y="1111"/>
                  </a:lnTo>
                  <a:lnTo>
                    <a:pt x="742" y="1071"/>
                  </a:lnTo>
                  <a:lnTo>
                    <a:pt x="751" y="1033"/>
                  </a:lnTo>
                  <a:lnTo>
                    <a:pt x="761" y="995"/>
                  </a:lnTo>
                  <a:lnTo>
                    <a:pt x="773" y="958"/>
                  </a:lnTo>
                  <a:lnTo>
                    <a:pt x="786" y="923"/>
                  </a:lnTo>
                  <a:lnTo>
                    <a:pt x="801" y="888"/>
                  </a:lnTo>
                  <a:lnTo>
                    <a:pt x="817" y="854"/>
                  </a:lnTo>
                  <a:lnTo>
                    <a:pt x="835" y="821"/>
                  </a:lnTo>
                  <a:lnTo>
                    <a:pt x="854" y="790"/>
                  </a:lnTo>
                  <a:lnTo>
                    <a:pt x="874" y="760"/>
                  </a:lnTo>
                  <a:lnTo>
                    <a:pt x="895" y="731"/>
                  </a:lnTo>
                  <a:lnTo>
                    <a:pt x="917" y="704"/>
                  </a:lnTo>
                  <a:lnTo>
                    <a:pt x="940" y="678"/>
                  </a:lnTo>
                  <a:lnTo>
                    <a:pt x="940" y="678"/>
                  </a:lnTo>
                  <a:lnTo>
                    <a:pt x="964" y="653"/>
                  </a:lnTo>
                  <a:lnTo>
                    <a:pt x="989" y="630"/>
                  </a:lnTo>
                  <a:lnTo>
                    <a:pt x="1015" y="608"/>
                  </a:lnTo>
                  <a:lnTo>
                    <a:pt x="1041" y="588"/>
                  </a:lnTo>
                  <a:lnTo>
                    <a:pt x="1068" y="569"/>
                  </a:lnTo>
                  <a:lnTo>
                    <a:pt x="1095" y="551"/>
                  </a:lnTo>
                  <a:lnTo>
                    <a:pt x="1123" y="535"/>
                  </a:lnTo>
                  <a:lnTo>
                    <a:pt x="1151" y="520"/>
                  </a:lnTo>
                  <a:lnTo>
                    <a:pt x="1179" y="508"/>
                  </a:lnTo>
                  <a:lnTo>
                    <a:pt x="1207" y="498"/>
                  </a:lnTo>
                  <a:lnTo>
                    <a:pt x="1236" y="488"/>
                  </a:lnTo>
                  <a:lnTo>
                    <a:pt x="1264" y="480"/>
                  </a:lnTo>
                  <a:lnTo>
                    <a:pt x="1292" y="474"/>
                  </a:lnTo>
                  <a:lnTo>
                    <a:pt x="1320" y="470"/>
                  </a:lnTo>
                  <a:lnTo>
                    <a:pt x="1348" y="468"/>
                  </a:lnTo>
                  <a:lnTo>
                    <a:pt x="1375" y="468"/>
                  </a:lnTo>
                  <a:lnTo>
                    <a:pt x="1375" y="468"/>
                  </a:lnTo>
                  <a:lnTo>
                    <a:pt x="1398" y="469"/>
                  </a:lnTo>
                  <a:lnTo>
                    <a:pt x="1422" y="471"/>
                  </a:lnTo>
                  <a:lnTo>
                    <a:pt x="1422" y="471"/>
                  </a:lnTo>
                  <a:lnTo>
                    <a:pt x="1399" y="513"/>
                  </a:lnTo>
                  <a:lnTo>
                    <a:pt x="1378" y="556"/>
                  </a:lnTo>
                  <a:lnTo>
                    <a:pt x="1359" y="601"/>
                  </a:lnTo>
                  <a:lnTo>
                    <a:pt x="1342" y="648"/>
                  </a:lnTo>
                  <a:lnTo>
                    <a:pt x="1326" y="695"/>
                  </a:lnTo>
                  <a:lnTo>
                    <a:pt x="1312" y="745"/>
                  </a:lnTo>
                  <a:lnTo>
                    <a:pt x="1306" y="770"/>
                  </a:lnTo>
                  <a:lnTo>
                    <a:pt x="1301" y="796"/>
                  </a:lnTo>
                  <a:lnTo>
                    <a:pt x="1296" y="823"/>
                  </a:lnTo>
                  <a:lnTo>
                    <a:pt x="1292" y="849"/>
                  </a:lnTo>
                  <a:lnTo>
                    <a:pt x="1410" y="878"/>
                  </a:lnTo>
                  <a:lnTo>
                    <a:pt x="1410" y="878"/>
                  </a:lnTo>
                  <a:lnTo>
                    <a:pt x="1418" y="835"/>
                  </a:lnTo>
                  <a:lnTo>
                    <a:pt x="1427" y="793"/>
                  </a:lnTo>
                  <a:lnTo>
                    <a:pt x="1438" y="753"/>
                  </a:lnTo>
                  <a:lnTo>
                    <a:pt x="1450" y="714"/>
                  </a:lnTo>
                  <a:lnTo>
                    <a:pt x="1464" y="676"/>
                  </a:lnTo>
                  <a:lnTo>
                    <a:pt x="1479" y="639"/>
                  </a:lnTo>
                  <a:lnTo>
                    <a:pt x="1495" y="604"/>
                  </a:lnTo>
                  <a:lnTo>
                    <a:pt x="1513" y="570"/>
                  </a:lnTo>
                  <a:lnTo>
                    <a:pt x="1532" y="536"/>
                  </a:lnTo>
                  <a:lnTo>
                    <a:pt x="1553" y="505"/>
                  </a:lnTo>
                  <a:lnTo>
                    <a:pt x="1575" y="474"/>
                  </a:lnTo>
                  <a:lnTo>
                    <a:pt x="1598" y="445"/>
                  </a:lnTo>
                  <a:lnTo>
                    <a:pt x="1621" y="416"/>
                  </a:lnTo>
                  <a:lnTo>
                    <a:pt x="1646" y="390"/>
                  </a:lnTo>
                  <a:lnTo>
                    <a:pt x="1672" y="365"/>
                  </a:lnTo>
                  <a:lnTo>
                    <a:pt x="1698" y="340"/>
                  </a:lnTo>
                  <a:lnTo>
                    <a:pt x="1698" y="340"/>
                  </a:lnTo>
                  <a:lnTo>
                    <a:pt x="1725" y="318"/>
                  </a:lnTo>
                  <a:lnTo>
                    <a:pt x="1753" y="296"/>
                  </a:lnTo>
                  <a:lnTo>
                    <a:pt x="1782" y="276"/>
                  </a:lnTo>
                  <a:lnTo>
                    <a:pt x="1811" y="258"/>
                  </a:lnTo>
                  <a:lnTo>
                    <a:pt x="1840" y="240"/>
                  </a:lnTo>
                  <a:lnTo>
                    <a:pt x="1870" y="225"/>
                  </a:lnTo>
                  <a:lnTo>
                    <a:pt x="1901" y="210"/>
                  </a:lnTo>
                  <a:lnTo>
                    <a:pt x="1932" y="198"/>
                  </a:lnTo>
                  <a:lnTo>
                    <a:pt x="1963" y="186"/>
                  </a:lnTo>
                  <a:lnTo>
                    <a:pt x="1994" y="176"/>
                  </a:lnTo>
                  <a:lnTo>
                    <a:pt x="2025" y="169"/>
                  </a:lnTo>
                  <a:lnTo>
                    <a:pt x="2056" y="161"/>
                  </a:lnTo>
                  <a:lnTo>
                    <a:pt x="2088" y="156"/>
                  </a:lnTo>
                  <a:lnTo>
                    <a:pt x="2119" y="153"/>
                  </a:lnTo>
                  <a:lnTo>
                    <a:pt x="2149" y="151"/>
                  </a:lnTo>
                  <a:lnTo>
                    <a:pt x="2180" y="151"/>
                  </a:lnTo>
                  <a:lnTo>
                    <a:pt x="2180" y="151"/>
                  </a:lnTo>
                  <a:lnTo>
                    <a:pt x="2222" y="153"/>
                  </a:lnTo>
                  <a:lnTo>
                    <a:pt x="2264" y="158"/>
                  </a:lnTo>
                  <a:lnTo>
                    <a:pt x="2305" y="164"/>
                  </a:lnTo>
                  <a:lnTo>
                    <a:pt x="2346" y="174"/>
                  </a:lnTo>
                  <a:lnTo>
                    <a:pt x="2386" y="186"/>
                  </a:lnTo>
                  <a:lnTo>
                    <a:pt x="2425" y="200"/>
                  </a:lnTo>
                  <a:lnTo>
                    <a:pt x="2463" y="218"/>
                  </a:lnTo>
                  <a:lnTo>
                    <a:pt x="2500" y="236"/>
                  </a:lnTo>
                  <a:lnTo>
                    <a:pt x="2536" y="258"/>
                  </a:lnTo>
                  <a:lnTo>
                    <a:pt x="2571" y="280"/>
                  </a:lnTo>
                  <a:lnTo>
                    <a:pt x="2606" y="306"/>
                  </a:lnTo>
                  <a:lnTo>
                    <a:pt x="2639" y="333"/>
                  </a:lnTo>
                  <a:lnTo>
                    <a:pt x="2671" y="363"/>
                  </a:lnTo>
                  <a:lnTo>
                    <a:pt x="2702" y="394"/>
                  </a:lnTo>
                  <a:lnTo>
                    <a:pt x="2731" y="426"/>
                  </a:lnTo>
                  <a:lnTo>
                    <a:pt x="2760" y="460"/>
                  </a:lnTo>
                  <a:lnTo>
                    <a:pt x="2760" y="460"/>
                  </a:lnTo>
                  <a:lnTo>
                    <a:pt x="2787" y="496"/>
                  </a:lnTo>
                  <a:lnTo>
                    <a:pt x="2812" y="534"/>
                  </a:lnTo>
                  <a:lnTo>
                    <a:pt x="2836" y="574"/>
                  </a:lnTo>
                  <a:lnTo>
                    <a:pt x="2859" y="614"/>
                  </a:lnTo>
                  <a:lnTo>
                    <a:pt x="2880" y="656"/>
                  </a:lnTo>
                  <a:lnTo>
                    <a:pt x="2899" y="700"/>
                  </a:lnTo>
                  <a:lnTo>
                    <a:pt x="2917" y="744"/>
                  </a:lnTo>
                  <a:lnTo>
                    <a:pt x="2933" y="790"/>
                  </a:lnTo>
                  <a:lnTo>
                    <a:pt x="2947" y="838"/>
                  </a:lnTo>
                  <a:lnTo>
                    <a:pt x="2960" y="885"/>
                  </a:lnTo>
                  <a:lnTo>
                    <a:pt x="2971" y="934"/>
                  </a:lnTo>
                  <a:lnTo>
                    <a:pt x="2979" y="984"/>
                  </a:lnTo>
                  <a:lnTo>
                    <a:pt x="2986" y="1035"/>
                  </a:lnTo>
                  <a:lnTo>
                    <a:pt x="2991" y="1086"/>
                  </a:lnTo>
                  <a:lnTo>
                    <a:pt x="2994" y="1139"/>
                  </a:lnTo>
                  <a:lnTo>
                    <a:pt x="2994" y="1191"/>
                  </a:lnTo>
                  <a:lnTo>
                    <a:pt x="2994" y="1191"/>
                  </a:lnTo>
                  <a:lnTo>
                    <a:pt x="2993" y="1245"/>
                  </a:lnTo>
                  <a:lnTo>
                    <a:pt x="2989" y="1298"/>
                  </a:lnTo>
                  <a:lnTo>
                    <a:pt x="2983" y="1349"/>
                  </a:lnTo>
                  <a:lnTo>
                    <a:pt x="2976" y="1399"/>
                  </a:lnTo>
                  <a:lnTo>
                    <a:pt x="2966" y="1449"/>
                  </a:lnTo>
                  <a:lnTo>
                    <a:pt x="2954" y="1498"/>
                  </a:lnTo>
                  <a:lnTo>
                    <a:pt x="2941" y="1545"/>
                  </a:lnTo>
                  <a:lnTo>
                    <a:pt x="2926" y="1591"/>
                  </a:lnTo>
                  <a:lnTo>
                    <a:pt x="2909" y="1636"/>
                  </a:lnTo>
                  <a:lnTo>
                    <a:pt x="2890" y="1681"/>
                  </a:lnTo>
                  <a:lnTo>
                    <a:pt x="2870" y="1724"/>
                  </a:lnTo>
                  <a:lnTo>
                    <a:pt x="2848" y="1765"/>
                  </a:lnTo>
                  <a:lnTo>
                    <a:pt x="2825" y="1805"/>
                  </a:lnTo>
                  <a:lnTo>
                    <a:pt x="2800" y="1844"/>
                  </a:lnTo>
                  <a:lnTo>
                    <a:pt x="2774" y="1881"/>
                  </a:lnTo>
                  <a:lnTo>
                    <a:pt x="2746" y="1916"/>
                  </a:lnTo>
                  <a:lnTo>
                    <a:pt x="2746" y="191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8864764" y="733665"/>
              <a:ext cx="480115" cy="441480"/>
              <a:chOff x="3956050" y="1946275"/>
              <a:chExt cx="587375" cy="523875"/>
            </a:xfrm>
          </p:grpSpPr>
          <p:sp>
            <p:nvSpPr>
              <p:cNvPr id="196" name="Freeform 6"/>
              <p:cNvSpPr>
                <a:spLocks noChangeArrowheads="1"/>
              </p:cNvSpPr>
              <p:nvPr/>
            </p:nvSpPr>
            <p:spPr bwMode="auto">
              <a:xfrm>
                <a:off x="4186238" y="1946275"/>
                <a:ext cx="125412" cy="125413"/>
              </a:xfrm>
              <a:custGeom>
                <a:avLst/>
                <a:gdLst>
                  <a:gd name="T0" fmla="*/ 347 w 348"/>
                  <a:gd name="T1" fmla="*/ 173 h 348"/>
                  <a:gd name="T2" fmla="*/ 347 w 348"/>
                  <a:gd name="T3" fmla="*/ 173 h 348"/>
                  <a:gd name="T4" fmla="*/ 173 w 348"/>
                  <a:gd name="T5" fmla="*/ 347 h 348"/>
                  <a:gd name="T6" fmla="*/ 0 w 348"/>
                  <a:gd name="T7" fmla="*/ 173 h 348"/>
                  <a:gd name="T8" fmla="*/ 173 w 348"/>
                  <a:gd name="T9" fmla="*/ 0 h 348"/>
                  <a:gd name="T10" fmla="*/ 347 w 348"/>
                  <a:gd name="T11" fmla="*/ 17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8" h="348">
                    <a:moveTo>
                      <a:pt x="347" y="173"/>
                    </a:moveTo>
                    <a:lnTo>
                      <a:pt x="347" y="173"/>
                    </a:lnTo>
                    <a:cubicBezTo>
                      <a:pt x="347" y="277"/>
                      <a:pt x="278" y="347"/>
                      <a:pt x="173" y="347"/>
                    </a:cubicBezTo>
                    <a:cubicBezTo>
                      <a:pt x="70" y="347"/>
                      <a:pt x="0" y="277"/>
                      <a:pt x="0" y="173"/>
                    </a:cubicBezTo>
                    <a:cubicBezTo>
                      <a:pt x="0" y="69"/>
                      <a:pt x="70" y="0"/>
                      <a:pt x="173" y="0"/>
                    </a:cubicBezTo>
                    <a:cubicBezTo>
                      <a:pt x="278" y="0"/>
                      <a:pt x="347" y="69"/>
                      <a:pt x="347" y="173"/>
                    </a:cubicBezTo>
                  </a:path>
                </a:pathLst>
              </a:custGeom>
              <a:noFill/>
              <a:ln w="12700" cap="flat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97" name="Freeform 7"/>
              <p:cNvSpPr>
                <a:spLocks noChangeArrowheads="1"/>
              </p:cNvSpPr>
              <p:nvPr/>
            </p:nvSpPr>
            <p:spPr bwMode="auto">
              <a:xfrm>
                <a:off x="4186238" y="2344738"/>
                <a:ext cx="125412" cy="125412"/>
              </a:xfrm>
              <a:custGeom>
                <a:avLst/>
                <a:gdLst>
                  <a:gd name="T0" fmla="*/ 347 w 348"/>
                  <a:gd name="T1" fmla="*/ 173 h 347"/>
                  <a:gd name="T2" fmla="*/ 347 w 348"/>
                  <a:gd name="T3" fmla="*/ 173 h 347"/>
                  <a:gd name="T4" fmla="*/ 173 w 348"/>
                  <a:gd name="T5" fmla="*/ 346 h 347"/>
                  <a:gd name="T6" fmla="*/ 0 w 348"/>
                  <a:gd name="T7" fmla="*/ 173 h 347"/>
                  <a:gd name="T8" fmla="*/ 173 w 348"/>
                  <a:gd name="T9" fmla="*/ 0 h 347"/>
                  <a:gd name="T10" fmla="*/ 347 w 348"/>
                  <a:gd name="T11" fmla="*/ 17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8" h="347">
                    <a:moveTo>
                      <a:pt x="347" y="173"/>
                    </a:moveTo>
                    <a:lnTo>
                      <a:pt x="347" y="173"/>
                    </a:lnTo>
                    <a:cubicBezTo>
                      <a:pt x="347" y="277"/>
                      <a:pt x="278" y="346"/>
                      <a:pt x="173" y="346"/>
                    </a:cubicBezTo>
                    <a:cubicBezTo>
                      <a:pt x="70" y="346"/>
                      <a:pt x="0" y="277"/>
                      <a:pt x="0" y="173"/>
                    </a:cubicBezTo>
                    <a:cubicBezTo>
                      <a:pt x="0" y="69"/>
                      <a:pt x="70" y="0"/>
                      <a:pt x="173" y="0"/>
                    </a:cubicBezTo>
                    <a:cubicBezTo>
                      <a:pt x="278" y="0"/>
                      <a:pt x="347" y="69"/>
                      <a:pt x="347" y="173"/>
                    </a:cubicBezTo>
                  </a:path>
                </a:pathLst>
              </a:custGeom>
              <a:noFill/>
              <a:ln w="12700" cap="flat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98" name="Freeform 8"/>
              <p:cNvSpPr>
                <a:spLocks noChangeArrowheads="1"/>
              </p:cNvSpPr>
              <p:nvPr/>
            </p:nvSpPr>
            <p:spPr bwMode="auto">
              <a:xfrm>
                <a:off x="3956050" y="2214563"/>
                <a:ext cx="125413" cy="125412"/>
              </a:xfrm>
              <a:custGeom>
                <a:avLst/>
                <a:gdLst>
                  <a:gd name="T0" fmla="*/ 347 w 348"/>
                  <a:gd name="T1" fmla="*/ 174 h 348"/>
                  <a:gd name="T2" fmla="*/ 347 w 348"/>
                  <a:gd name="T3" fmla="*/ 174 h 348"/>
                  <a:gd name="T4" fmla="*/ 174 w 348"/>
                  <a:gd name="T5" fmla="*/ 347 h 348"/>
                  <a:gd name="T6" fmla="*/ 0 w 348"/>
                  <a:gd name="T7" fmla="*/ 174 h 348"/>
                  <a:gd name="T8" fmla="*/ 174 w 348"/>
                  <a:gd name="T9" fmla="*/ 0 h 348"/>
                  <a:gd name="T10" fmla="*/ 347 w 348"/>
                  <a:gd name="T11" fmla="*/ 174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8" h="348">
                    <a:moveTo>
                      <a:pt x="347" y="174"/>
                    </a:moveTo>
                    <a:lnTo>
                      <a:pt x="347" y="174"/>
                    </a:lnTo>
                    <a:cubicBezTo>
                      <a:pt x="347" y="260"/>
                      <a:pt x="261" y="347"/>
                      <a:pt x="174" y="347"/>
                    </a:cubicBezTo>
                    <a:cubicBezTo>
                      <a:pt x="70" y="347"/>
                      <a:pt x="0" y="260"/>
                      <a:pt x="0" y="174"/>
                    </a:cubicBezTo>
                    <a:cubicBezTo>
                      <a:pt x="0" y="69"/>
                      <a:pt x="70" y="0"/>
                      <a:pt x="174" y="0"/>
                    </a:cubicBezTo>
                    <a:cubicBezTo>
                      <a:pt x="261" y="0"/>
                      <a:pt x="347" y="69"/>
                      <a:pt x="347" y="174"/>
                    </a:cubicBezTo>
                  </a:path>
                </a:pathLst>
              </a:custGeom>
              <a:noFill/>
              <a:ln w="12700" cap="flat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99" name="Freeform 9"/>
              <p:cNvSpPr>
                <a:spLocks noChangeArrowheads="1"/>
              </p:cNvSpPr>
              <p:nvPr/>
            </p:nvSpPr>
            <p:spPr bwMode="auto">
              <a:xfrm>
                <a:off x="4418013" y="2214563"/>
                <a:ext cx="125412" cy="125412"/>
              </a:xfrm>
              <a:custGeom>
                <a:avLst/>
                <a:gdLst>
                  <a:gd name="T0" fmla="*/ 346 w 347"/>
                  <a:gd name="T1" fmla="*/ 174 h 348"/>
                  <a:gd name="T2" fmla="*/ 346 w 347"/>
                  <a:gd name="T3" fmla="*/ 174 h 348"/>
                  <a:gd name="T4" fmla="*/ 173 w 347"/>
                  <a:gd name="T5" fmla="*/ 347 h 348"/>
                  <a:gd name="T6" fmla="*/ 0 w 347"/>
                  <a:gd name="T7" fmla="*/ 174 h 348"/>
                  <a:gd name="T8" fmla="*/ 173 w 347"/>
                  <a:gd name="T9" fmla="*/ 0 h 348"/>
                  <a:gd name="T10" fmla="*/ 346 w 347"/>
                  <a:gd name="T11" fmla="*/ 174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48">
                    <a:moveTo>
                      <a:pt x="346" y="174"/>
                    </a:moveTo>
                    <a:lnTo>
                      <a:pt x="346" y="174"/>
                    </a:lnTo>
                    <a:cubicBezTo>
                      <a:pt x="346" y="260"/>
                      <a:pt x="277" y="347"/>
                      <a:pt x="173" y="347"/>
                    </a:cubicBezTo>
                    <a:cubicBezTo>
                      <a:pt x="86" y="347"/>
                      <a:pt x="0" y="260"/>
                      <a:pt x="0" y="174"/>
                    </a:cubicBezTo>
                    <a:cubicBezTo>
                      <a:pt x="0" y="69"/>
                      <a:pt x="86" y="0"/>
                      <a:pt x="173" y="0"/>
                    </a:cubicBezTo>
                    <a:cubicBezTo>
                      <a:pt x="277" y="0"/>
                      <a:pt x="346" y="69"/>
                      <a:pt x="346" y="174"/>
                    </a:cubicBezTo>
                  </a:path>
                </a:pathLst>
              </a:custGeom>
              <a:noFill/>
              <a:ln w="12700" cap="flat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00" name="Line 10"/>
              <p:cNvSpPr>
                <a:spLocks noChangeShapeType="1"/>
              </p:cNvSpPr>
              <p:nvPr/>
            </p:nvSpPr>
            <p:spPr bwMode="auto">
              <a:xfrm flipV="1">
                <a:off x="4305300" y="2306638"/>
                <a:ext cx="125413" cy="77787"/>
              </a:xfrm>
              <a:prstGeom prst="line">
                <a:avLst/>
              </a:prstGeom>
              <a:noFill/>
              <a:ln w="12700" cap="flat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01" name="Line 11"/>
              <p:cNvSpPr>
                <a:spLocks noChangeShapeType="1"/>
              </p:cNvSpPr>
              <p:nvPr/>
            </p:nvSpPr>
            <p:spPr bwMode="auto">
              <a:xfrm flipV="1">
                <a:off x="4062413" y="2062163"/>
                <a:ext cx="149225" cy="171450"/>
              </a:xfrm>
              <a:prstGeom prst="line">
                <a:avLst/>
              </a:prstGeom>
              <a:noFill/>
              <a:ln w="12700" cap="flat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02" name="Line 12"/>
              <p:cNvSpPr>
                <a:spLocks noChangeShapeType="1"/>
              </p:cNvSpPr>
              <p:nvPr/>
            </p:nvSpPr>
            <p:spPr bwMode="auto">
              <a:xfrm>
                <a:off x="4286250" y="2063750"/>
                <a:ext cx="149225" cy="168275"/>
              </a:xfrm>
              <a:prstGeom prst="line">
                <a:avLst/>
              </a:prstGeom>
              <a:noFill/>
              <a:ln w="12700" cap="flat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03" name="Line 13"/>
              <p:cNvSpPr>
                <a:spLocks noChangeShapeType="1"/>
              </p:cNvSpPr>
              <p:nvPr/>
            </p:nvSpPr>
            <p:spPr bwMode="auto">
              <a:xfrm flipH="1" flipV="1">
                <a:off x="4071938" y="2306638"/>
                <a:ext cx="122237" cy="77787"/>
              </a:xfrm>
              <a:prstGeom prst="line">
                <a:avLst/>
              </a:prstGeom>
              <a:noFill/>
              <a:ln w="12700" cap="flat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04" name="Line 14"/>
              <p:cNvSpPr>
                <a:spLocks noChangeShapeType="1"/>
              </p:cNvSpPr>
              <p:nvPr/>
            </p:nvSpPr>
            <p:spPr bwMode="auto">
              <a:xfrm>
                <a:off x="4246563" y="2070100"/>
                <a:ext cx="1587" cy="274638"/>
              </a:xfrm>
              <a:prstGeom prst="line">
                <a:avLst/>
              </a:prstGeom>
              <a:noFill/>
              <a:ln w="12700" cap="flat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cxnSp>
        <p:nvCxnSpPr>
          <p:cNvPr id="205" name="Straight Connector 204"/>
          <p:cNvCxnSpPr/>
          <p:nvPr/>
        </p:nvCxnSpPr>
        <p:spPr>
          <a:xfrm flipH="1">
            <a:off x="1350474" y="1132275"/>
            <a:ext cx="434142" cy="0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1344124" y="1134065"/>
            <a:ext cx="5068" cy="1458968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568153" y="2593033"/>
            <a:ext cx="777240" cy="0"/>
          </a:xfrm>
          <a:prstGeom prst="line">
            <a:avLst/>
          </a:prstGeom>
          <a:ln w="127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67089" y="2595212"/>
            <a:ext cx="0" cy="274320"/>
          </a:xfrm>
          <a:prstGeom prst="line">
            <a:avLst/>
          </a:prstGeom>
          <a:ln w="12700" cap="rnd"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3"/>
          <p:cNvSpPr txBox="1">
            <a:spLocks noChangeArrowheads="1"/>
          </p:cNvSpPr>
          <p:nvPr/>
        </p:nvSpPr>
        <p:spPr bwMode="auto">
          <a:xfrm>
            <a:off x="233247" y="1820577"/>
            <a:ext cx="8792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000" dirty="0">
                <a:solidFill>
                  <a:schemeClr val="accent6"/>
                </a:solidFill>
                <a:latin typeface="+mj-lt"/>
              </a:rPr>
              <a:t>Azure Active Directory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018039" y="635128"/>
            <a:ext cx="478024" cy="20005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txBody>
          <a:bodyPr wrap="square" lIns="0" tIns="22860" rIns="0" bIns="22860" rtlCol="0" anchor="t">
            <a:spAutoFit/>
          </a:bodyPr>
          <a:lstStyle/>
          <a:p>
            <a:pPr algn="ctr"/>
            <a:r>
              <a:rPr lang="en-US" sz="1000" dirty="0">
                <a:solidFill>
                  <a:srgbClr val="00A1E0"/>
                </a:solidFill>
                <a:latin typeface="+mj-lt"/>
                <a:ea typeface="Verdana" charset="0"/>
                <a:cs typeface="Verdana" charset="0"/>
              </a:rPr>
              <a:t>Port 443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10805579" y="2972931"/>
            <a:ext cx="1192973" cy="819612"/>
            <a:chOff x="2867111" y="5516150"/>
            <a:chExt cx="1192973" cy="819612"/>
          </a:xfrm>
        </p:grpSpPr>
        <p:grpSp>
          <p:nvGrpSpPr>
            <p:cNvPr id="212" name="Group 54"/>
            <p:cNvGrpSpPr>
              <a:grpSpLocks noChangeAspect="1"/>
            </p:cNvGrpSpPr>
            <p:nvPr/>
          </p:nvGrpSpPr>
          <p:grpSpPr bwMode="auto">
            <a:xfrm>
              <a:off x="3118213" y="5516150"/>
              <a:ext cx="655060" cy="600657"/>
              <a:chOff x="4563" y="1786"/>
              <a:chExt cx="590" cy="541"/>
            </a:xfrm>
            <a:solidFill>
              <a:srgbClr val="737373"/>
            </a:solidFill>
          </p:grpSpPr>
          <p:sp>
            <p:nvSpPr>
              <p:cNvPr id="214" name="Freeform 55"/>
              <p:cNvSpPr>
                <a:spLocks noEditPoints="1"/>
              </p:cNvSpPr>
              <p:nvPr/>
            </p:nvSpPr>
            <p:spPr bwMode="auto">
              <a:xfrm>
                <a:off x="4563" y="1786"/>
                <a:ext cx="590" cy="541"/>
              </a:xfrm>
              <a:custGeom>
                <a:avLst/>
                <a:gdLst>
                  <a:gd name="T0" fmla="*/ 0 w 2950"/>
                  <a:gd name="T1" fmla="*/ 123 h 2705"/>
                  <a:gd name="T2" fmla="*/ 0 w 2950"/>
                  <a:gd name="T3" fmla="*/ 246 h 2705"/>
                  <a:gd name="T4" fmla="*/ 0 w 2950"/>
                  <a:gd name="T5" fmla="*/ 2705 h 2705"/>
                  <a:gd name="T6" fmla="*/ 2950 w 2950"/>
                  <a:gd name="T7" fmla="*/ 2705 h 2705"/>
                  <a:gd name="T8" fmla="*/ 2950 w 2950"/>
                  <a:gd name="T9" fmla="*/ 246 h 2705"/>
                  <a:gd name="T10" fmla="*/ 2950 w 2950"/>
                  <a:gd name="T11" fmla="*/ 123 h 2705"/>
                  <a:gd name="T12" fmla="*/ 2950 w 2950"/>
                  <a:gd name="T13" fmla="*/ 0 h 2705"/>
                  <a:gd name="T14" fmla="*/ 0 w 2950"/>
                  <a:gd name="T15" fmla="*/ 0 h 2705"/>
                  <a:gd name="T16" fmla="*/ 0 w 2950"/>
                  <a:gd name="T17" fmla="*/ 123 h 2705"/>
                  <a:gd name="T18" fmla="*/ 2827 w 2950"/>
                  <a:gd name="T19" fmla="*/ 2582 h 2705"/>
                  <a:gd name="T20" fmla="*/ 123 w 2950"/>
                  <a:gd name="T21" fmla="*/ 2582 h 2705"/>
                  <a:gd name="T22" fmla="*/ 123 w 2950"/>
                  <a:gd name="T23" fmla="*/ 368 h 2705"/>
                  <a:gd name="T24" fmla="*/ 2827 w 2950"/>
                  <a:gd name="T25" fmla="*/ 368 h 2705"/>
                  <a:gd name="T26" fmla="*/ 2827 w 2950"/>
                  <a:gd name="T27" fmla="*/ 2582 h 2705"/>
                  <a:gd name="T28" fmla="*/ 2827 w 2950"/>
                  <a:gd name="T29" fmla="*/ 123 h 2705"/>
                  <a:gd name="T30" fmla="*/ 2827 w 2950"/>
                  <a:gd name="T31" fmla="*/ 246 h 2705"/>
                  <a:gd name="T32" fmla="*/ 2705 w 2950"/>
                  <a:gd name="T33" fmla="*/ 246 h 2705"/>
                  <a:gd name="T34" fmla="*/ 2705 w 2950"/>
                  <a:gd name="T35" fmla="*/ 123 h 2705"/>
                  <a:gd name="T36" fmla="*/ 2827 w 2950"/>
                  <a:gd name="T37" fmla="*/ 123 h 2705"/>
                  <a:gd name="T38" fmla="*/ 2582 w 2950"/>
                  <a:gd name="T39" fmla="*/ 123 h 2705"/>
                  <a:gd name="T40" fmla="*/ 2582 w 2950"/>
                  <a:gd name="T41" fmla="*/ 246 h 2705"/>
                  <a:gd name="T42" fmla="*/ 2459 w 2950"/>
                  <a:gd name="T43" fmla="*/ 246 h 2705"/>
                  <a:gd name="T44" fmla="*/ 2459 w 2950"/>
                  <a:gd name="T45" fmla="*/ 123 h 2705"/>
                  <a:gd name="T46" fmla="*/ 2582 w 2950"/>
                  <a:gd name="T47" fmla="*/ 123 h 2705"/>
                  <a:gd name="T48" fmla="*/ 2335 w 2950"/>
                  <a:gd name="T49" fmla="*/ 123 h 2705"/>
                  <a:gd name="T50" fmla="*/ 2335 w 2950"/>
                  <a:gd name="T51" fmla="*/ 246 h 2705"/>
                  <a:gd name="T52" fmla="*/ 2213 w 2950"/>
                  <a:gd name="T53" fmla="*/ 246 h 2705"/>
                  <a:gd name="T54" fmla="*/ 2213 w 2950"/>
                  <a:gd name="T55" fmla="*/ 123 h 2705"/>
                  <a:gd name="T56" fmla="*/ 2335 w 2950"/>
                  <a:gd name="T57" fmla="*/ 123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0" h="2705">
                    <a:moveTo>
                      <a:pt x="0" y="123"/>
                    </a:moveTo>
                    <a:lnTo>
                      <a:pt x="0" y="246"/>
                    </a:lnTo>
                    <a:lnTo>
                      <a:pt x="0" y="2705"/>
                    </a:lnTo>
                    <a:lnTo>
                      <a:pt x="2950" y="2705"/>
                    </a:lnTo>
                    <a:lnTo>
                      <a:pt x="2950" y="246"/>
                    </a:lnTo>
                    <a:lnTo>
                      <a:pt x="2950" y="123"/>
                    </a:lnTo>
                    <a:lnTo>
                      <a:pt x="2950" y="0"/>
                    </a:lnTo>
                    <a:lnTo>
                      <a:pt x="0" y="0"/>
                    </a:lnTo>
                    <a:lnTo>
                      <a:pt x="0" y="123"/>
                    </a:lnTo>
                    <a:close/>
                    <a:moveTo>
                      <a:pt x="2827" y="2582"/>
                    </a:moveTo>
                    <a:lnTo>
                      <a:pt x="123" y="2582"/>
                    </a:lnTo>
                    <a:lnTo>
                      <a:pt x="123" y="368"/>
                    </a:lnTo>
                    <a:lnTo>
                      <a:pt x="2827" y="368"/>
                    </a:lnTo>
                    <a:lnTo>
                      <a:pt x="2827" y="2582"/>
                    </a:lnTo>
                    <a:close/>
                    <a:moveTo>
                      <a:pt x="2827" y="123"/>
                    </a:moveTo>
                    <a:lnTo>
                      <a:pt x="2827" y="246"/>
                    </a:lnTo>
                    <a:lnTo>
                      <a:pt x="2705" y="246"/>
                    </a:lnTo>
                    <a:lnTo>
                      <a:pt x="2705" y="123"/>
                    </a:lnTo>
                    <a:lnTo>
                      <a:pt x="2827" y="123"/>
                    </a:lnTo>
                    <a:close/>
                    <a:moveTo>
                      <a:pt x="2582" y="123"/>
                    </a:moveTo>
                    <a:lnTo>
                      <a:pt x="2582" y="246"/>
                    </a:lnTo>
                    <a:lnTo>
                      <a:pt x="2459" y="246"/>
                    </a:lnTo>
                    <a:lnTo>
                      <a:pt x="2459" y="123"/>
                    </a:lnTo>
                    <a:lnTo>
                      <a:pt x="2582" y="123"/>
                    </a:lnTo>
                    <a:close/>
                    <a:moveTo>
                      <a:pt x="2335" y="123"/>
                    </a:moveTo>
                    <a:lnTo>
                      <a:pt x="2335" y="246"/>
                    </a:lnTo>
                    <a:lnTo>
                      <a:pt x="2213" y="246"/>
                    </a:lnTo>
                    <a:lnTo>
                      <a:pt x="2213" y="123"/>
                    </a:lnTo>
                    <a:lnTo>
                      <a:pt x="2335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5" name="Rectangle 56"/>
              <p:cNvSpPr>
                <a:spLocks noChangeArrowheads="1"/>
              </p:cNvSpPr>
              <p:nvPr/>
            </p:nvSpPr>
            <p:spPr bwMode="auto">
              <a:xfrm>
                <a:off x="4637" y="1983"/>
                <a:ext cx="442" cy="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6" name="Freeform 57"/>
              <p:cNvSpPr>
                <a:spLocks noEditPoints="1"/>
              </p:cNvSpPr>
              <p:nvPr/>
            </p:nvSpPr>
            <p:spPr bwMode="auto">
              <a:xfrm>
                <a:off x="4637" y="2130"/>
                <a:ext cx="123" cy="123"/>
              </a:xfrm>
              <a:custGeom>
                <a:avLst/>
                <a:gdLst>
                  <a:gd name="T0" fmla="*/ 163 w 615"/>
                  <a:gd name="T1" fmla="*/ 0 h 615"/>
                  <a:gd name="T2" fmla="*/ 114 w 615"/>
                  <a:gd name="T3" fmla="*/ 7 h 615"/>
                  <a:gd name="T4" fmla="*/ 72 w 615"/>
                  <a:gd name="T5" fmla="*/ 28 h 615"/>
                  <a:gd name="T6" fmla="*/ 37 w 615"/>
                  <a:gd name="T7" fmla="*/ 59 h 615"/>
                  <a:gd name="T8" fmla="*/ 13 w 615"/>
                  <a:gd name="T9" fmla="*/ 99 h 615"/>
                  <a:gd name="T10" fmla="*/ 1 w 615"/>
                  <a:gd name="T11" fmla="*/ 146 h 615"/>
                  <a:gd name="T12" fmla="*/ 0 w 615"/>
                  <a:gd name="T13" fmla="*/ 451 h 615"/>
                  <a:gd name="T14" fmla="*/ 8 w 615"/>
                  <a:gd name="T15" fmla="*/ 499 h 615"/>
                  <a:gd name="T16" fmla="*/ 28 w 615"/>
                  <a:gd name="T17" fmla="*/ 542 h 615"/>
                  <a:gd name="T18" fmla="*/ 60 w 615"/>
                  <a:gd name="T19" fmla="*/ 577 h 615"/>
                  <a:gd name="T20" fmla="*/ 99 w 615"/>
                  <a:gd name="T21" fmla="*/ 602 h 615"/>
                  <a:gd name="T22" fmla="*/ 146 w 615"/>
                  <a:gd name="T23" fmla="*/ 614 h 615"/>
                  <a:gd name="T24" fmla="*/ 451 w 615"/>
                  <a:gd name="T25" fmla="*/ 615 h 615"/>
                  <a:gd name="T26" fmla="*/ 499 w 615"/>
                  <a:gd name="T27" fmla="*/ 607 h 615"/>
                  <a:gd name="T28" fmla="*/ 542 w 615"/>
                  <a:gd name="T29" fmla="*/ 587 h 615"/>
                  <a:gd name="T30" fmla="*/ 577 w 615"/>
                  <a:gd name="T31" fmla="*/ 555 h 615"/>
                  <a:gd name="T32" fmla="*/ 602 w 615"/>
                  <a:gd name="T33" fmla="*/ 514 h 615"/>
                  <a:gd name="T34" fmla="*/ 614 w 615"/>
                  <a:gd name="T35" fmla="*/ 467 h 615"/>
                  <a:gd name="T36" fmla="*/ 615 w 615"/>
                  <a:gd name="T37" fmla="*/ 162 h 615"/>
                  <a:gd name="T38" fmla="*/ 607 w 615"/>
                  <a:gd name="T39" fmla="*/ 114 h 615"/>
                  <a:gd name="T40" fmla="*/ 587 w 615"/>
                  <a:gd name="T41" fmla="*/ 71 h 615"/>
                  <a:gd name="T42" fmla="*/ 555 w 615"/>
                  <a:gd name="T43" fmla="*/ 37 h 615"/>
                  <a:gd name="T44" fmla="*/ 514 w 615"/>
                  <a:gd name="T45" fmla="*/ 13 h 615"/>
                  <a:gd name="T46" fmla="*/ 469 w 615"/>
                  <a:gd name="T47" fmla="*/ 0 h 615"/>
                  <a:gd name="T48" fmla="*/ 302 w 615"/>
                  <a:gd name="T49" fmla="*/ 560 h 615"/>
                  <a:gd name="T50" fmla="*/ 275 w 615"/>
                  <a:gd name="T51" fmla="*/ 559 h 615"/>
                  <a:gd name="T52" fmla="*/ 237 w 615"/>
                  <a:gd name="T53" fmla="*/ 552 h 615"/>
                  <a:gd name="T54" fmla="*/ 178 w 615"/>
                  <a:gd name="T55" fmla="*/ 528 h 615"/>
                  <a:gd name="T56" fmla="*/ 118 w 615"/>
                  <a:gd name="T57" fmla="*/ 483 h 615"/>
                  <a:gd name="T58" fmla="*/ 73 w 615"/>
                  <a:gd name="T59" fmla="*/ 424 h 615"/>
                  <a:gd name="T60" fmla="*/ 49 w 615"/>
                  <a:gd name="T61" fmla="*/ 364 h 615"/>
                  <a:gd name="T62" fmla="*/ 43 w 615"/>
                  <a:gd name="T63" fmla="*/ 325 h 615"/>
                  <a:gd name="T64" fmla="*/ 42 w 615"/>
                  <a:gd name="T65" fmla="*/ 299 h 615"/>
                  <a:gd name="T66" fmla="*/ 45 w 615"/>
                  <a:gd name="T67" fmla="*/ 259 h 615"/>
                  <a:gd name="T68" fmla="*/ 53 w 615"/>
                  <a:gd name="T69" fmla="*/ 221 h 615"/>
                  <a:gd name="T70" fmla="*/ 87 w 615"/>
                  <a:gd name="T71" fmla="*/ 152 h 615"/>
                  <a:gd name="T72" fmla="*/ 137 w 615"/>
                  <a:gd name="T73" fmla="*/ 98 h 615"/>
                  <a:gd name="T74" fmla="*/ 201 w 615"/>
                  <a:gd name="T75" fmla="*/ 59 h 615"/>
                  <a:gd name="T76" fmla="*/ 250 w 615"/>
                  <a:gd name="T77" fmla="*/ 44 h 615"/>
                  <a:gd name="T78" fmla="*/ 289 w 615"/>
                  <a:gd name="T79" fmla="*/ 38 h 615"/>
                  <a:gd name="T80" fmla="*/ 316 w 615"/>
                  <a:gd name="T81" fmla="*/ 38 h 615"/>
                  <a:gd name="T82" fmla="*/ 355 w 615"/>
                  <a:gd name="T83" fmla="*/ 44 h 615"/>
                  <a:gd name="T84" fmla="*/ 405 w 615"/>
                  <a:gd name="T85" fmla="*/ 59 h 615"/>
                  <a:gd name="T86" fmla="*/ 469 w 615"/>
                  <a:gd name="T87" fmla="*/ 98 h 615"/>
                  <a:gd name="T88" fmla="*/ 519 w 615"/>
                  <a:gd name="T89" fmla="*/ 152 h 615"/>
                  <a:gd name="T90" fmla="*/ 552 w 615"/>
                  <a:gd name="T91" fmla="*/ 221 h 615"/>
                  <a:gd name="T92" fmla="*/ 560 w 615"/>
                  <a:gd name="T93" fmla="*/ 259 h 615"/>
                  <a:gd name="T94" fmla="*/ 563 w 615"/>
                  <a:gd name="T95" fmla="*/ 299 h 615"/>
                  <a:gd name="T96" fmla="*/ 562 w 615"/>
                  <a:gd name="T97" fmla="*/ 325 h 615"/>
                  <a:gd name="T98" fmla="*/ 555 w 615"/>
                  <a:gd name="T99" fmla="*/ 364 h 615"/>
                  <a:gd name="T100" fmla="*/ 531 w 615"/>
                  <a:gd name="T101" fmla="*/ 424 h 615"/>
                  <a:gd name="T102" fmla="*/ 487 w 615"/>
                  <a:gd name="T103" fmla="*/ 483 h 615"/>
                  <a:gd name="T104" fmla="*/ 427 w 615"/>
                  <a:gd name="T105" fmla="*/ 528 h 615"/>
                  <a:gd name="T106" fmla="*/ 367 w 615"/>
                  <a:gd name="T107" fmla="*/ 552 h 615"/>
                  <a:gd name="T108" fmla="*/ 329 w 615"/>
                  <a:gd name="T109" fmla="*/ 559 h 615"/>
                  <a:gd name="T110" fmla="*/ 302 w 615"/>
                  <a:gd name="T111" fmla="*/ 56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5" h="615">
                    <a:moveTo>
                      <a:pt x="451" y="0"/>
                    </a:moveTo>
                    <a:lnTo>
                      <a:pt x="163" y="0"/>
                    </a:lnTo>
                    <a:lnTo>
                      <a:pt x="163" y="0"/>
                    </a:lnTo>
                    <a:lnTo>
                      <a:pt x="146" y="0"/>
                    </a:lnTo>
                    <a:lnTo>
                      <a:pt x="130" y="3"/>
                    </a:lnTo>
                    <a:lnTo>
                      <a:pt x="114" y="7"/>
                    </a:lnTo>
                    <a:lnTo>
                      <a:pt x="99" y="13"/>
                    </a:lnTo>
                    <a:lnTo>
                      <a:pt x="86" y="19"/>
                    </a:lnTo>
                    <a:lnTo>
                      <a:pt x="72" y="28"/>
                    </a:lnTo>
                    <a:lnTo>
                      <a:pt x="60" y="37"/>
                    </a:lnTo>
                    <a:lnTo>
                      <a:pt x="48" y="48"/>
                    </a:lnTo>
                    <a:lnTo>
                      <a:pt x="37" y="59"/>
                    </a:lnTo>
                    <a:lnTo>
                      <a:pt x="28" y="71"/>
                    </a:lnTo>
                    <a:lnTo>
                      <a:pt x="19" y="85"/>
                    </a:lnTo>
                    <a:lnTo>
                      <a:pt x="13" y="99"/>
                    </a:lnTo>
                    <a:lnTo>
                      <a:pt x="8" y="114"/>
                    </a:lnTo>
                    <a:lnTo>
                      <a:pt x="3" y="130"/>
                    </a:lnTo>
                    <a:lnTo>
                      <a:pt x="1" y="146"/>
                    </a:lnTo>
                    <a:lnTo>
                      <a:pt x="0" y="162"/>
                    </a:lnTo>
                    <a:lnTo>
                      <a:pt x="0" y="451"/>
                    </a:lnTo>
                    <a:lnTo>
                      <a:pt x="0" y="451"/>
                    </a:lnTo>
                    <a:lnTo>
                      <a:pt x="1" y="467"/>
                    </a:lnTo>
                    <a:lnTo>
                      <a:pt x="3" y="484"/>
                    </a:lnTo>
                    <a:lnTo>
                      <a:pt x="8" y="499"/>
                    </a:lnTo>
                    <a:lnTo>
                      <a:pt x="13" y="514"/>
                    </a:lnTo>
                    <a:lnTo>
                      <a:pt x="19" y="529"/>
                    </a:lnTo>
                    <a:lnTo>
                      <a:pt x="28" y="542"/>
                    </a:lnTo>
                    <a:lnTo>
                      <a:pt x="37" y="555"/>
                    </a:lnTo>
                    <a:lnTo>
                      <a:pt x="48" y="567"/>
                    </a:lnTo>
                    <a:lnTo>
                      <a:pt x="60" y="577"/>
                    </a:lnTo>
                    <a:lnTo>
                      <a:pt x="72" y="587"/>
                    </a:lnTo>
                    <a:lnTo>
                      <a:pt x="86" y="594"/>
                    </a:lnTo>
                    <a:lnTo>
                      <a:pt x="99" y="602"/>
                    </a:lnTo>
                    <a:lnTo>
                      <a:pt x="114" y="607"/>
                    </a:lnTo>
                    <a:lnTo>
                      <a:pt x="130" y="612"/>
                    </a:lnTo>
                    <a:lnTo>
                      <a:pt x="146" y="614"/>
                    </a:lnTo>
                    <a:lnTo>
                      <a:pt x="163" y="615"/>
                    </a:lnTo>
                    <a:lnTo>
                      <a:pt x="451" y="615"/>
                    </a:lnTo>
                    <a:lnTo>
                      <a:pt x="451" y="615"/>
                    </a:lnTo>
                    <a:lnTo>
                      <a:pt x="469" y="614"/>
                    </a:lnTo>
                    <a:lnTo>
                      <a:pt x="485" y="612"/>
                    </a:lnTo>
                    <a:lnTo>
                      <a:pt x="499" y="607"/>
                    </a:lnTo>
                    <a:lnTo>
                      <a:pt x="514" y="602"/>
                    </a:lnTo>
                    <a:lnTo>
                      <a:pt x="529" y="594"/>
                    </a:lnTo>
                    <a:lnTo>
                      <a:pt x="542" y="587"/>
                    </a:lnTo>
                    <a:lnTo>
                      <a:pt x="555" y="577"/>
                    </a:lnTo>
                    <a:lnTo>
                      <a:pt x="567" y="567"/>
                    </a:lnTo>
                    <a:lnTo>
                      <a:pt x="577" y="555"/>
                    </a:lnTo>
                    <a:lnTo>
                      <a:pt x="587" y="542"/>
                    </a:lnTo>
                    <a:lnTo>
                      <a:pt x="594" y="529"/>
                    </a:lnTo>
                    <a:lnTo>
                      <a:pt x="602" y="514"/>
                    </a:lnTo>
                    <a:lnTo>
                      <a:pt x="607" y="499"/>
                    </a:lnTo>
                    <a:lnTo>
                      <a:pt x="611" y="484"/>
                    </a:lnTo>
                    <a:lnTo>
                      <a:pt x="614" y="467"/>
                    </a:lnTo>
                    <a:lnTo>
                      <a:pt x="615" y="451"/>
                    </a:lnTo>
                    <a:lnTo>
                      <a:pt x="615" y="162"/>
                    </a:lnTo>
                    <a:lnTo>
                      <a:pt x="615" y="162"/>
                    </a:lnTo>
                    <a:lnTo>
                      <a:pt x="614" y="146"/>
                    </a:lnTo>
                    <a:lnTo>
                      <a:pt x="611" y="130"/>
                    </a:lnTo>
                    <a:lnTo>
                      <a:pt x="607" y="114"/>
                    </a:lnTo>
                    <a:lnTo>
                      <a:pt x="602" y="99"/>
                    </a:lnTo>
                    <a:lnTo>
                      <a:pt x="594" y="85"/>
                    </a:lnTo>
                    <a:lnTo>
                      <a:pt x="587" y="71"/>
                    </a:lnTo>
                    <a:lnTo>
                      <a:pt x="577" y="59"/>
                    </a:lnTo>
                    <a:lnTo>
                      <a:pt x="567" y="48"/>
                    </a:lnTo>
                    <a:lnTo>
                      <a:pt x="555" y="37"/>
                    </a:lnTo>
                    <a:lnTo>
                      <a:pt x="542" y="28"/>
                    </a:lnTo>
                    <a:lnTo>
                      <a:pt x="529" y="19"/>
                    </a:lnTo>
                    <a:lnTo>
                      <a:pt x="514" y="13"/>
                    </a:lnTo>
                    <a:lnTo>
                      <a:pt x="499" y="7"/>
                    </a:lnTo>
                    <a:lnTo>
                      <a:pt x="485" y="3"/>
                    </a:lnTo>
                    <a:lnTo>
                      <a:pt x="469" y="0"/>
                    </a:lnTo>
                    <a:lnTo>
                      <a:pt x="451" y="0"/>
                    </a:lnTo>
                    <a:lnTo>
                      <a:pt x="451" y="0"/>
                    </a:lnTo>
                    <a:close/>
                    <a:moveTo>
                      <a:pt x="302" y="560"/>
                    </a:moveTo>
                    <a:lnTo>
                      <a:pt x="302" y="560"/>
                    </a:lnTo>
                    <a:lnTo>
                      <a:pt x="289" y="559"/>
                    </a:lnTo>
                    <a:lnTo>
                      <a:pt x="275" y="559"/>
                    </a:lnTo>
                    <a:lnTo>
                      <a:pt x="263" y="557"/>
                    </a:lnTo>
                    <a:lnTo>
                      <a:pt x="250" y="555"/>
                    </a:lnTo>
                    <a:lnTo>
                      <a:pt x="237" y="552"/>
                    </a:lnTo>
                    <a:lnTo>
                      <a:pt x="225" y="549"/>
                    </a:lnTo>
                    <a:lnTo>
                      <a:pt x="201" y="540"/>
                    </a:lnTo>
                    <a:lnTo>
                      <a:pt x="178" y="528"/>
                    </a:lnTo>
                    <a:lnTo>
                      <a:pt x="157" y="515"/>
                    </a:lnTo>
                    <a:lnTo>
                      <a:pt x="137" y="500"/>
                    </a:lnTo>
                    <a:lnTo>
                      <a:pt x="118" y="483"/>
                    </a:lnTo>
                    <a:lnTo>
                      <a:pt x="102" y="465"/>
                    </a:lnTo>
                    <a:lnTo>
                      <a:pt x="87" y="445"/>
                    </a:lnTo>
                    <a:lnTo>
                      <a:pt x="73" y="424"/>
                    </a:lnTo>
                    <a:lnTo>
                      <a:pt x="62" y="400"/>
                    </a:lnTo>
                    <a:lnTo>
                      <a:pt x="53" y="377"/>
                    </a:lnTo>
                    <a:lnTo>
                      <a:pt x="49" y="364"/>
                    </a:lnTo>
                    <a:lnTo>
                      <a:pt x="47" y="352"/>
                    </a:lnTo>
                    <a:lnTo>
                      <a:pt x="45" y="338"/>
                    </a:lnTo>
                    <a:lnTo>
                      <a:pt x="43" y="325"/>
                    </a:lnTo>
                    <a:lnTo>
                      <a:pt x="42" y="313"/>
                    </a:lnTo>
                    <a:lnTo>
                      <a:pt x="42" y="299"/>
                    </a:lnTo>
                    <a:lnTo>
                      <a:pt x="42" y="299"/>
                    </a:lnTo>
                    <a:lnTo>
                      <a:pt x="42" y="286"/>
                    </a:lnTo>
                    <a:lnTo>
                      <a:pt x="43" y="272"/>
                    </a:lnTo>
                    <a:lnTo>
                      <a:pt x="45" y="259"/>
                    </a:lnTo>
                    <a:lnTo>
                      <a:pt x="47" y="246"/>
                    </a:lnTo>
                    <a:lnTo>
                      <a:pt x="49" y="234"/>
                    </a:lnTo>
                    <a:lnTo>
                      <a:pt x="53" y="221"/>
                    </a:lnTo>
                    <a:lnTo>
                      <a:pt x="62" y="197"/>
                    </a:lnTo>
                    <a:lnTo>
                      <a:pt x="73" y="175"/>
                    </a:lnTo>
                    <a:lnTo>
                      <a:pt x="87" y="152"/>
                    </a:lnTo>
                    <a:lnTo>
                      <a:pt x="102" y="133"/>
                    </a:lnTo>
                    <a:lnTo>
                      <a:pt x="118" y="114"/>
                    </a:lnTo>
                    <a:lnTo>
                      <a:pt x="137" y="98"/>
                    </a:lnTo>
                    <a:lnTo>
                      <a:pt x="157" y="82"/>
                    </a:lnTo>
                    <a:lnTo>
                      <a:pt x="178" y="69"/>
                    </a:lnTo>
                    <a:lnTo>
                      <a:pt x="201" y="59"/>
                    </a:lnTo>
                    <a:lnTo>
                      <a:pt x="225" y="50"/>
                    </a:lnTo>
                    <a:lnTo>
                      <a:pt x="237" y="46"/>
                    </a:lnTo>
                    <a:lnTo>
                      <a:pt x="250" y="44"/>
                    </a:lnTo>
                    <a:lnTo>
                      <a:pt x="263" y="40"/>
                    </a:lnTo>
                    <a:lnTo>
                      <a:pt x="275" y="39"/>
                    </a:lnTo>
                    <a:lnTo>
                      <a:pt x="289" y="38"/>
                    </a:lnTo>
                    <a:lnTo>
                      <a:pt x="302" y="38"/>
                    </a:lnTo>
                    <a:lnTo>
                      <a:pt x="302" y="38"/>
                    </a:lnTo>
                    <a:lnTo>
                      <a:pt x="316" y="38"/>
                    </a:lnTo>
                    <a:lnTo>
                      <a:pt x="329" y="39"/>
                    </a:lnTo>
                    <a:lnTo>
                      <a:pt x="343" y="40"/>
                    </a:lnTo>
                    <a:lnTo>
                      <a:pt x="355" y="44"/>
                    </a:lnTo>
                    <a:lnTo>
                      <a:pt x="367" y="46"/>
                    </a:lnTo>
                    <a:lnTo>
                      <a:pt x="380" y="50"/>
                    </a:lnTo>
                    <a:lnTo>
                      <a:pt x="405" y="59"/>
                    </a:lnTo>
                    <a:lnTo>
                      <a:pt x="427" y="69"/>
                    </a:lnTo>
                    <a:lnTo>
                      <a:pt x="448" y="82"/>
                    </a:lnTo>
                    <a:lnTo>
                      <a:pt x="469" y="98"/>
                    </a:lnTo>
                    <a:lnTo>
                      <a:pt x="487" y="114"/>
                    </a:lnTo>
                    <a:lnTo>
                      <a:pt x="504" y="133"/>
                    </a:lnTo>
                    <a:lnTo>
                      <a:pt x="519" y="152"/>
                    </a:lnTo>
                    <a:lnTo>
                      <a:pt x="531" y="175"/>
                    </a:lnTo>
                    <a:lnTo>
                      <a:pt x="543" y="197"/>
                    </a:lnTo>
                    <a:lnTo>
                      <a:pt x="552" y="221"/>
                    </a:lnTo>
                    <a:lnTo>
                      <a:pt x="555" y="234"/>
                    </a:lnTo>
                    <a:lnTo>
                      <a:pt x="558" y="246"/>
                    </a:lnTo>
                    <a:lnTo>
                      <a:pt x="560" y="259"/>
                    </a:lnTo>
                    <a:lnTo>
                      <a:pt x="562" y="272"/>
                    </a:lnTo>
                    <a:lnTo>
                      <a:pt x="563" y="286"/>
                    </a:lnTo>
                    <a:lnTo>
                      <a:pt x="563" y="299"/>
                    </a:lnTo>
                    <a:lnTo>
                      <a:pt x="563" y="299"/>
                    </a:lnTo>
                    <a:lnTo>
                      <a:pt x="563" y="313"/>
                    </a:lnTo>
                    <a:lnTo>
                      <a:pt x="562" y="325"/>
                    </a:lnTo>
                    <a:lnTo>
                      <a:pt x="560" y="338"/>
                    </a:lnTo>
                    <a:lnTo>
                      <a:pt x="558" y="352"/>
                    </a:lnTo>
                    <a:lnTo>
                      <a:pt x="555" y="364"/>
                    </a:lnTo>
                    <a:lnTo>
                      <a:pt x="552" y="377"/>
                    </a:lnTo>
                    <a:lnTo>
                      <a:pt x="543" y="400"/>
                    </a:lnTo>
                    <a:lnTo>
                      <a:pt x="531" y="424"/>
                    </a:lnTo>
                    <a:lnTo>
                      <a:pt x="519" y="445"/>
                    </a:lnTo>
                    <a:lnTo>
                      <a:pt x="504" y="465"/>
                    </a:lnTo>
                    <a:lnTo>
                      <a:pt x="487" y="483"/>
                    </a:lnTo>
                    <a:lnTo>
                      <a:pt x="469" y="500"/>
                    </a:lnTo>
                    <a:lnTo>
                      <a:pt x="448" y="515"/>
                    </a:lnTo>
                    <a:lnTo>
                      <a:pt x="427" y="528"/>
                    </a:lnTo>
                    <a:lnTo>
                      <a:pt x="405" y="540"/>
                    </a:lnTo>
                    <a:lnTo>
                      <a:pt x="380" y="549"/>
                    </a:lnTo>
                    <a:lnTo>
                      <a:pt x="367" y="552"/>
                    </a:lnTo>
                    <a:lnTo>
                      <a:pt x="355" y="555"/>
                    </a:lnTo>
                    <a:lnTo>
                      <a:pt x="343" y="557"/>
                    </a:lnTo>
                    <a:lnTo>
                      <a:pt x="329" y="559"/>
                    </a:lnTo>
                    <a:lnTo>
                      <a:pt x="316" y="559"/>
                    </a:lnTo>
                    <a:lnTo>
                      <a:pt x="302" y="560"/>
                    </a:lnTo>
                    <a:lnTo>
                      <a:pt x="302" y="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7" name="Freeform 58"/>
              <p:cNvSpPr>
                <a:spLocks noEditPoints="1"/>
              </p:cNvSpPr>
              <p:nvPr/>
            </p:nvSpPr>
            <p:spPr bwMode="auto">
              <a:xfrm>
                <a:off x="4797" y="2130"/>
                <a:ext cx="123" cy="123"/>
              </a:xfrm>
              <a:custGeom>
                <a:avLst/>
                <a:gdLst>
                  <a:gd name="T0" fmla="*/ 164 w 615"/>
                  <a:gd name="T1" fmla="*/ 0 h 615"/>
                  <a:gd name="T2" fmla="*/ 114 w 615"/>
                  <a:gd name="T3" fmla="*/ 7 h 615"/>
                  <a:gd name="T4" fmla="*/ 72 w 615"/>
                  <a:gd name="T5" fmla="*/ 28 h 615"/>
                  <a:gd name="T6" fmla="*/ 38 w 615"/>
                  <a:gd name="T7" fmla="*/ 59 h 615"/>
                  <a:gd name="T8" fmla="*/ 13 w 615"/>
                  <a:gd name="T9" fmla="*/ 99 h 615"/>
                  <a:gd name="T10" fmla="*/ 1 w 615"/>
                  <a:gd name="T11" fmla="*/ 146 h 615"/>
                  <a:gd name="T12" fmla="*/ 0 w 615"/>
                  <a:gd name="T13" fmla="*/ 451 h 615"/>
                  <a:gd name="T14" fmla="*/ 8 w 615"/>
                  <a:gd name="T15" fmla="*/ 499 h 615"/>
                  <a:gd name="T16" fmla="*/ 28 w 615"/>
                  <a:gd name="T17" fmla="*/ 542 h 615"/>
                  <a:gd name="T18" fmla="*/ 59 w 615"/>
                  <a:gd name="T19" fmla="*/ 577 h 615"/>
                  <a:gd name="T20" fmla="*/ 99 w 615"/>
                  <a:gd name="T21" fmla="*/ 602 h 615"/>
                  <a:gd name="T22" fmla="*/ 146 w 615"/>
                  <a:gd name="T23" fmla="*/ 614 h 615"/>
                  <a:gd name="T24" fmla="*/ 452 w 615"/>
                  <a:gd name="T25" fmla="*/ 615 h 615"/>
                  <a:gd name="T26" fmla="*/ 500 w 615"/>
                  <a:gd name="T27" fmla="*/ 607 h 615"/>
                  <a:gd name="T28" fmla="*/ 542 w 615"/>
                  <a:gd name="T29" fmla="*/ 587 h 615"/>
                  <a:gd name="T30" fmla="*/ 577 w 615"/>
                  <a:gd name="T31" fmla="*/ 555 h 615"/>
                  <a:gd name="T32" fmla="*/ 602 w 615"/>
                  <a:gd name="T33" fmla="*/ 514 h 615"/>
                  <a:gd name="T34" fmla="*/ 614 w 615"/>
                  <a:gd name="T35" fmla="*/ 467 h 615"/>
                  <a:gd name="T36" fmla="*/ 615 w 615"/>
                  <a:gd name="T37" fmla="*/ 162 h 615"/>
                  <a:gd name="T38" fmla="*/ 607 w 615"/>
                  <a:gd name="T39" fmla="*/ 114 h 615"/>
                  <a:gd name="T40" fmla="*/ 587 w 615"/>
                  <a:gd name="T41" fmla="*/ 71 h 615"/>
                  <a:gd name="T42" fmla="*/ 555 w 615"/>
                  <a:gd name="T43" fmla="*/ 37 h 615"/>
                  <a:gd name="T44" fmla="*/ 515 w 615"/>
                  <a:gd name="T45" fmla="*/ 13 h 615"/>
                  <a:gd name="T46" fmla="*/ 469 w 615"/>
                  <a:gd name="T47" fmla="*/ 0 h 615"/>
                  <a:gd name="T48" fmla="*/ 302 w 615"/>
                  <a:gd name="T49" fmla="*/ 560 h 615"/>
                  <a:gd name="T50" fmla="*/ 276 w 615"/>
                  <a:gd name="T51" fmla="*/ 559 h 615"/>
                  <a:gd name="T52" fmla="*/ 237 w 615"/>
                  <a:gd name="T53" fmla="*/ 552 h 615"/>
                  <a:gd name="T54" fmla="*/ 178 w 615"/>
                  <a:gd name="T55" fmla="*/ 528 h 615"/>
                  <a:gd name="T56" fmla="*/ 118 w 615"/>
                  <a:gd name="T57" fmla="*/ 483 h 615"/>
                  <a:gd name="T58" fmla="*/ 73 w 615"/>
                  <a:gd name="T59" fmla="*/ 424 h 615"/>
                  <a:gd name="T60" fmla="*/ 49 w 615"/>
                  <a:gd name="T61" fmla="*/ 364 h 615"/>
                  <a:gd name="T62" fmla="*/ 43 w 615"/>
                  <a:gd name="T63" fmla="*/ 325 h 615"/>
                  <a:gd name="T64" fmla="*/ 42 w 615"/>
                  <a:gd name="T65" fmla="*/ 299 h 615"/>
                  <a:gd name="T66" fmla="*/ 44 w 615"/>
                  <a:gd name="T67" fmla="*/ 259 h 615"/>
                  <a:gd name="T68" fmla="*/ 54 w 615"/>
                  <a:gd name="T69" fmla="*/ 221 h 615"/>
                  <a:gd name="T70" fmla="*/ 86 w 615"/>
                  <a:gd name="T71" fmla="*/ 152 h 615"/>
                  <a:gd name="T72" fmla="*/ 137 w 615"/>
                  <a:gd name="T73" fmla="*/ 98 h 615"/>
                  <a:gd name="T74" fmla="*/ 201 w 615"/>
                  <a:gd name="T75" fmla="*/ 59 h 615"/>
                  <a:gd name="T76" fmla="*/ 250 w 615"/>
                  <a:gd name="T77" fmla="*/ 44 h 615"/>
                  <a:gd name="T78" fmla="*/ 289 w 615"/>
                  <a:gd name="T79" fmla="*/ 38 h 615"/>
                  <a:gd name="T80" fmla="*/ 316 w 615"/>
                  <a:gd name="T81" fmla="*/ 38 h 615"/>
                  <a:gd name="T82" fmla="*/ 356 w 615"/>
                  <a:gd name="T83" fmla="*/ 44 h 615"/>
                  <a:gd name="T84" fmla="*/ 404 w 615"/>
                  <a:gd name="T85" fmla="*/ 59 h 615"/>
                  <a:gd name="T86" fmla="*/ 469 w 615"/>
                  <a:gd name="T87" fmla="*/ 98 h 615"/>
                  <a:gd name="T88" fmla="*/ 519 w 615"/>
                  <a:gd name="T89" fmla="*/ 152 h 615"/>
                  <a:gd name="T90" fmla="*/ 552 w 615"/>
                  <a:gd name="T91" fmla="*/ 221 h 615"/>
                  <a:gd name="T92" fmla="*/ 560 w 615"/>
                  <a:gd name="T93" fmla="*/ 259 h 615"/>
                  <a:gd name="T94" fmla="*/ 564 w 615"/>
                  <a:gd name="T95" fmla="*/ 299 h 615"/>
                  <a:gd name="T96" fmla="*/ 563 w 615"/>
                  <a:gd name="T97" fmla="*/ 325 h 615"/>
                  <a:gd name="T98" fmla="*/ 555 w 615"/>
                  <a:gd name="T99" fmla="*/ 364 h 615"/>
                  <a:gd name="T100" fmla="*/ 532 w 615"/>
                  <a:gd name="T101" fmla="*/ 424 h 615"/>
                  <a:gd name="T102" fmla="*/ 487 w 615"/>
                  <a:gd name="T103" fmla="*/ 483 h 615"/>
                  <a:gd name="T104" fmla="*/ 427 w 615"/>
                  <a:gd name="T105" fmla="*/ 528 h 615"/>
                  <a:gd name="T106" fmla="*/ 367 w 615"/>
                  <a:gd name="T107" fmla="*/ 552 h 615"/>
                  <a:gd name="T108" fmla="*/ 329 w 615"/>
                  <a:gd name="T109" fmla="*/ 559 h 615"/>
                  <a:gd name="T110" fmla="*/ 302 w 615"/>
                  <a:gd name="T111" fmla="*/ 56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5" h="615">
                    <a:moveTo>
                      <a:pt x="452" y="0"/>
                    </a:moveTo>
                    <a:lnTo>
                      <a:pt x="164" y="0"/>
                    </a:lnTo>
                    <a:lnTo>
                      <a:pt x="164" y="0"/>
                    </a:lnTo>
                    <a:lnTo>
                      <a:pt x="146" y="0"/>
                    </a:lnTo>
                    <a:lnTo>
                      <a:pt x="130" y="3"/>
                    </a:lnTo>
                    <a:lnTo>
                      <a:pt x="114" y="7"/>
                    </a:lnTo>
                    <a:lnTo>
                      <a:pt x="99" y="13"/>
                    </a:lnTo>
                    <a:lnTo>
                      <a:pt x="86" y="19"/>
                    </a:lnTo>
                    <a:lnTo>
                      <a:pt x="72" y="28"/>
                    </a:lnTo>
                    <a:lnTo>
                      <a:pt x="59" y="37"/>
                    </a:lnTo>
                    <a:lnTo>
                      <a:pt x="48" y="48"/>
                    </a:lnTo>
                    <a:lnTo>
                      <a:pt x="38" y="59"/>
                    </a:lnTo>
                    <a:lnTo>
                      <a:pt x="28" y="71"/>
                    </a:lnTo>
                    <a:lnTo>
                      <a:pt x="19" y="85"/>
                    </a:lnTo>
                    <a:lnTo>
                      <a:pt x="13" y="99"/>
                    </a:lnTo>
                    <a:lnTo>
                      <a:pt x="8" y="114"/>
                    </a:lnTo>
                    <a:lnTo>
                      <a:pt x="3" y="130"/>
                    </a:lnTo>
                    <a:lnTo>
                      <a:pt x="1" y="146"/>
                    </a:lnTo>
                    <a:lnTo>
                      <a:pt x="0" y="162"/>
                    </a:lnTo>
                    <a:lnTo>
                      <a:pt x="0" y="451"/>
                    </a:lnTo>
                    <a:lnTo>
                      <a:pt x="0" y="451"/>
                    </a:lnTo>
                    <a:lnTo>
                      <a:pt x="1" y="467"/>
                    </a:lnTo>
                    <a:lnTo>
                      <a:pt x="3" y="484"/>
                    </a:lnTo>
                    <a:lnTo>
                      <a:pt x="8" y="499"/>
                    </a:lnTo>
                    <a:lnTo>
                      <a:pt x="13" y="514"/>
                    </a:lnTo>
                    <a:lnTo>
                      <a:pt x="19" y="529"/>
                    </a:lnTo>
                    <a:lnTo>
                      <a:pt x="28" y="542"/>
                    </a:lnTo>
                    <a:lnTo>
                      <a:pt x="38" y="555"/>
                    </a:lnTo>
                    <a:lnTo>
                      <a:pt x="48" y="567"/>
                    </a:lnTo>
                    <a:lnTo>
                      <a:pt x="59" y="577"/>
                    </a:lnTo>
                    <a:lnTo>
                      <a:pt x="72" y="587"/>
                    </a:lnTo>
                    <a:lnTo>
                      <a:pt x="86" y="594"/>
                    </a:lnTo>
                    <a:lnTo>
                      <a:pt x="99" y="602"/>
                    </a:lnTo>
                    <a:lnTo>
                      <a:pt x="114" y="607"/>
                    </a:lnTo>
                    <a:lnTo>
                      <a:pt x="130" y="612"/>
                    </a:lnTo>
                    <a:lnTo>
                      <a:pt x="146" y="614"/>
                    </a:lnTo>
                    <a:lnTo>
                      <a:pt x="164" y="615"/>
                    </a:lnTo>
                    <a:lnTo>
                      <a:pt x="452" y="615"/>
                    </a:lnTo>
                    <a:lnTo>
                      <a:pt x="452" y="615"/>
                    </a:lnTo>
                    <a:lnTo>
                      <a:pt x="469" y="614"/>
                    </a:lnTo>
                    <a:lnTo>
                      <a:pt x="485" y="612"/>
                    </a:lnTo>
                    <a:lnTo>
                      <a:pt x="500" y="607"/>
                    </a:lnTo>
                    <a:lnTo>
                      <a:pt x="515" y="602"/>
                    </a:lnTo>
                    <a:lnTo>
                      <a:pt x="529" y="594"/>
                    </a:lnTo>
                    <a:lnTo>
                      <a:pt x="542" y="587"/>
                    </a:lnTo>
                    <a:lnTo>
                      <a:pt x="555" y="577"/>
                    </a:lnTo>
                    <a:lnTo>
                      <a:pt x="567" y="567"/>
                    </a:lnTo>
                    <a:lnTo>
                      <a:pt x="577" y="555"/>
                    </a:lnTo>
                    <a:lnTo>
                      <a:pt x="587" y="542"/>
                    </a:lnTo>
                    <a:lnTo>
                      <a:pt x="595" y="529"/>
                    </a:lnTo>
                    <a:lnTo>
                      <a:pt x="602" y="514"/>
                    </a:lnTo>
                    <a:lnTo>
                      <a:pt x="607" y="499"/>
                    </a:lnTo>
                    <a:lnTo>
                      <a:pt x="612" y="484"/>
                    </a:lnTo>
                    <a:lnTo>
                      <a:pt x="614" y="467"/>
                    </a:lnTo>
                    <a:lnTo>
                      <a:pt x="615" y="451"/>
                    </a:lnTo>
                    <a:lnTo>
                      <a:pt x="615" y="162"/>
                    </a:lnTo>
                    <a:lnTo>
                      <a:pt x="615" y="162"/>
                    </a:lnTo>
                    <a:lnTo>
                      <a:pt x="614" y="146"/>
                    </a:lnTo>
                    <a:lnTo>
                      <a:pt x="612" y="130"/>
                    </a:lnTo>
                    <a:lnTo>
                      <a:pt x="607" y="114"/>
                    </a:lnTo>
                    <a:lnTo>
                      <a:pt x="602" y="99"/>
                    </a:lnTo>
                    <a:lnTo>
                      <a:pt x="595" y="85"/>
                    </a:lnTo>
                    <a:lnTo>
                      <a:pt x="587" y="71"/>
                    </a:lnTo>
                    <a:lnTo>
                      <a:pt x="577" y="59"/>
                    </a:lnTo>
                    <a:lnTo>
                      <a:pt x="567" y="48"/>
                    </a:lnTo>
                    <a:lnTo>
                      <a:pt x="555" y="37"/>
                    </a:lnTo>
                    <a:lnTo>
                      <a:pt x="542" y="28"/>
                    </a:lnTo>
                    <a:lnTo>
                      <a:pt x="529" y="19"/>
                    </a:lnTo>
                    <a:lnTo>
                      <a:pt x="515" y="13"/>
                    </a:lnTo>
                    <a:lnTo>
                      <a:pt x="500" y="7"/>
                    </a:lnTo>
                    <a:lnTo>
                      <a:pt x="485" y="3"/>
                    </a:lnTo>
                    <a:lnTo>
                      <a:pt x="469" y="0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  <a:moveTo>
                      <a:pt x="302" y="560"/>
                    </a:moveTo>
                    <a:lnTo>
                      <a:pt x="302" y="560"/>
                    </a:lnTo>
                    <a:lnTo>
                      <a:pt x="289" y="559"/>
                    </a:lnTo>
                    <a:lnTo>
                      <a:pt x="276" y="559"/>
                    </a:lnTo>
                    <a:lnTo>
                      <a:pt x="263" y="557"/>
                    </a:lnTo>
                    <a:lnTo>
                      <a:pt x="250" y="555"/>
                    </a:lnTo>
                    <a:lnTo>
                      <a:pt x="237" y="552"/>
                    </a:lnTo>
                    <a:lnTo>
                      <a:pt x="225" y="549"/>
                    </a:lnTo>
                    <a:lnTo>
                      <a:pt x="201" y="540"/>
                    </a:lnTo>
                    <a:lnTo>
                      <a:pt x="178" y="528"/>
                    </a:lnTo>
                    <a:lnTo>
                      <a:pt x="157" y="515"/>
                    </a:lnTo>
                    <a:lnTo>
                      <a:pt x="137" y="500"/>
                    </a:lnTo>
                    <a:lnTo>
                      <a:pt x="118" y="483"/>
                    </a:lnTo>
                    <a:lnTo>
                      <a:pt x="102" y="465"/>
                    </a:lnTo>
                    <a:lnTo>
                      <a:pt x="86" y="445"/>
                    </a:lnTo>
                    <a:lnTo>
                      <a:pt x="73" y="424"/>
                    </a:lnTo>
                    <a:lnTo>
                      <a:pt x="62" y="400"/>
                    </a:lnTo>
                    <a:lnTo>
                      <a:pt x="54" y="377"/>
                    </a:lnTo>
                    <a:lnTo>
                      <a:pt x="49" y="364"/>
                    </a:lnTo>
                    <a:lnTo>
                      <a:pt x="47" y="352"/>
                    </a:lnTo>
                    <a:lnTo>
                      <a:pt x="44" y="338"/>
                    </a:lnTo>
                    <a:lnTo>
                      <a:pt x="43" y="325"/>
                    </a:lnTo>
                    <a:lnTo>
                      <a:pt x="42" y="313"/>
                    </a:lnTo>
                    <a:lnTo>
                      <a:pt x="42" y="299"/>
                    </a:lnTo>
                    <a:lnTo>
                      <a:pt x="42" y="299"/>
                    </a:lnTo>
                    <a:lnTo>
                      <a:pt x="42" y="286"/>
                    </a:lnTo>
                    <a:lnTo>
                      <a:pt x="43" y="272"/>
                    </a:lnTo>
                    <a:lnTo>
                      <a:pt x="44" y="259"/>
                    </a:lnTo>
                    <a:lnTo>
                      <a:pt x="47" y="246"/>
                    </a:lnTo>
                    <a:lnTo>
                      <a:pt x="49" y="234"/>
                    </a:lnTo>
                    <a:lnTo>
                      <a:pt x="54" y="221"/>
                    </a:lnTo>
                    <a:lnTo>
                      <a:pt x="62" y="197"/>
                    </a:lnTo>
                    <a:lnTo>
                      <a:pt x="73" y="175"/>
                    </a:lnTo>
                    <a:lnTo>
                      <a:pt x="86" y="152"/>
                    </a:lnTo>
                    <a:lnTo>
                      <a:pt x="102" y="133"/>
                    </a:lnTo>
                    <a:lnTo>
                      <a:pt x="118" y="114"/>
                    </a:lnTo>
                    <a:lnTo>
                      <a:pt x="137" y="98"/>
                    </a:lnTo>
                    <a:lnTo>
                      <a:pt x="157" y="82"/>
                    </a:lnTo>
                    <a:lnTo>
                      <a:pt x="178" y="69"/>
                    </a:lnTo>
                    <a:lnTo>
                      <a:pt x="201" y="59"/>
                    </a:lnTo>
                    <a:lnTo>
                      <a:pt x="225" y="50"/>
                    </a:lnTo>
                    <a:lnTo>
                      <a:pt x="237" y="46"/>
                    </a:lnTo>
                    <a:lnTo>
                      <a:pt x="250" y="44"/>
                    </a:lnTo>
                    <a:lnTo>
                      <a:pt x="263" y="40"/>
                    </a:lnTo>
                    <a:lnTo>
                      <a:pt x="276" y="39"/>
                    </a:lnTo>
                    <a:lnTo>
                      <a:pt x="289" y="38"/>
                    </a:lnTo>
                    <a:lnTo>
                      <a:pt x="302" y="38"/>
                    </a:lnTo>
                    <a:lnTo>
                      <a:pt x="302" y="38"/>
                    </a:lnTo>
                    <a:lnTo>
                      <a:pt x="316" y="38"/>
                    </a:lnTo>
                    <a:lnTo>
                      <a:pt x="329" y="39"/>
                    </a:lnTo>
                    <a:lnTo>
                      <a:pt x="342" y="40"/>
                    </a:lnTo>
                    <a:lnTo>
                      <a:pt x="356" y="44"/>
                    </a:lnTo>
                    <a:lnTo>
                      <a:pt x="367" y="46"/>
                    </a:lnTo>
                    <a:lnTo>
                      <a:pt x="380" y="50"/>
                    </a:lnTo>
                    <a:lnTo>
                      <a:pt x="404" y="59"/>
                    </a:lnTo>
                    <a:lnTo>
                      <a:pt x="427" y="69"/>
                    </a:lnTo>
                    <a:lnTo>
                      <a:pt x="448" y="82"/>
                    </a:lnTo>
                    <a:lnTo>
                      <a:pt x="469" y="98"/>
                    </a:lnTo>
                    <a:lnTo>
                      <a:pt x="487" y="114"/>
                    </a:lnTo>
                    <a:lnTo>
                      <a:pt x="504" y="133"/>
                    </a:lnTo>
                    <a:lnTo>
                      <a:pt x="519" y="152"/>
                    </a:lnTo>
                    <a:lnTo>
                      <a:pt x="532" y="175"/>
                    </a:lnTo>
                    <a:lnTo>
                      <a:pt x="543" y="197"/>
                    </a:lnTo>
                    <a:lnTo>
                      <a:pt x="552" y="221"/>
                    </a:lnTo>
                    <a:lnTo>
                      <a:pt x="555" y="234"/>
                    </a:lnTo>
                    <a:lnTo>
                      <a:pt x="558" y="246"/>
                    </a:lnTo>
                    <a:lnTo>
                      <a:pt x="560" y="259"/>
                    </a:lnTo>
                    <a:lnTo>
                      <a:pt x="563" y="272"/>
                    </a:lnTo>
                    <a:lnTo>
                      <a:pt x="563" y="286"/>
                    </a:lnTo>
                    <a:lnTo>
                      <a:pt x="564" y="299"/>
                    </a:lnTo>
                    <a:lnTo>
                      <a:pt x="564" y="299"/>
                    </a:lnTo>
                    <a:lnTo>
                      <a:pt x="563" y="313"/>
                    </a:lnTo>
                    <a:lnTo>
                      <a:pt x="563" y="325"/>
                    </a:lnTo>
                    <a:lnTo>
                      <a:pt x="560" y="338"/>
                    </a:lnTo>
                    <a:lnTo>
                      <a:pt x="558" y="352"/>
                    </a:lnTo>
                    <a:lnTo>
                      <a:pt x="555" y="364"/>
                    </a:lnTo>
                    <a:lnTo>
                      <a:pt x="552" y="377"/>
                    </a:lnTo>
                    <a:lnTo>
                      <a:pt x="543" y="400"/>
                    </a:lnTo>
                    <a:lnTo>
                      <a:pt x="532" y="424"/>
                    </a:lnTo>
                    <a:lnTo>
                      <a:pt x="519" y="445"/>
                    </a:lnTo>
                    <a:lnTo>
                      <a:pt x="504" y="465"/>
                    </a:lnTo>
                    <a:lnTo>
                      <a:pt x="487" y="483"/>
                    </a:lnTo>
                    <a:lnTo>
                      <a:pt x="469" y="500"/>
                    </a:lnTo>
                    <a:lnTo>
                      <a:pt x="448" y="515"/>
                    </a:lnTo>
                    <a:lnTo>
                      <a:pt x="427" y="528"/>
                    </a:lnTo>
                    <a:lnTo>
                      <a:pt x="404" y="540"/>
                    </a:lnTo>
                    <a:lnTo>
                      <a:pt x="380" y="549"/>
                    </a:lnTo>
                    <a:lnTo>
                      <a:pt x="367" y="552"/>
                    </a:lnTo>
                    <a:lnTo>
                      <a:pt x="356" y="555"/>
                    </a:lnTo>
                    <a:lnTo>
                      <a:pt x="342" y="557"/>
                    </a:lnTo>
                    <a:lnTo>
                      <a:pt x="329" y="559"/>
                    </a:lnTo>
                    <a:lnTo>
                      <a:pt x="316" y="559"/>
                    </a:lnTo>
                    <a:lnTo>
                      <a:pt x="302" y="560"/>
                    </a:lnTo>
                    <a:lnTo>
                      <a:pt x="302" y="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8" name="Freeform 59"/>
              <p:cNvSpPr>
                <a:spLocks noEditPoints="1"/>
              </p:cNvSpPr>
              <p:nvPr/>
            </p:nvSpPr>
            <p:spPr bwMode="auto">
              <a:xfrm>
                <a:off x="4956" y="2130"/>
                <a:ext cx="123" cy="123"/>
              </a:xfrm>
              <a:custGeom>
                <a:avLst/>
                <a:gdLst>
                  <a:gd name="T0" fmla="*/ 163 w 615"/>
                  <a:gd name="T1" fmla="*/ 0 h 615"/>
                  <a:gd name="T2" fmla="*/ 115 w 615"/>
                  <a:gd name="T3" fmla="*/ 7 h 615"/>
                  <a:gd name="T4" fmla="*/ 72 w 615"/>
                  <a:gd name="T5" fmla="*/ 28 h 615"/>
                  <a:gd name="T6" fmla="*/ 38 w 615"/>
                  <a:gd name="T7" fmla="*/ 59 h 615"/>
                  <a:gd name="T8" fmla="*/ 13 w 615"/>
                  <a:gd name="T9" fmla="*/ 99 h 615"/>
                  <a:gd name="T10" fmla="*/ 0 w 615"/>
                  <a:gd name="T11" fmla="*/ 146 h 615"/>
                  <a:gd name="T12" fmla="*/ 0 w 615"/>
                  <a:gd name="T13" fmla="*/ 451 h 615"/>
                  <a:gd name="T14" fmla="*/ 8 w 615"/>
                  <a:gd name="T15" fmla="*/ 499 h 615"/>
                  <a:gd name="T16" fmla="*/ 28 w 615"/>
                  <a:gd name="T17" fmla="*/ 542 h 615"/>
                  <a:gd name="T18" fmla="*/ 59 w 615"/>
                  <a:gd name="T19" fmla="*/ 577 h 615"/>
                  <a:gd name="T20" fmla="*/ 100 w 615"/>
                  <a:gd name="T21" fmla="*/ 602 h 615"/>
                  <a:gd name="T22" fmla="*/ 147 w 615"/>
                  <a:gd name="T23" fmla="*/ 614 h 615"/>
                  <a:gd name="T24" fmla="*/ 452 w 615"/>
                  <a:gd name="T25" fmla="*/ 615 h 615"/>
                  <a:gd name="T26" fmla="*/ 500 w 615"/>
                  <a:gd name="T27" fmla="*/ 607 h 615"/>
                  <a:gd name="T28" fmla="*/ 542 w 615"/>
                  <a:gd name="T29" fmla="*/ 587 h 615"/>
                  <a:gd name="T30" fmla="*/ 578 w 615"/>
                  <a:gd name="T31" fmla="*/ 555 h 615"/>
                  <a:gd name="T32" fmla="*/ 602 w 615"/>
                  <a:gd name="T33" fmla="*/ 514 h 615"/>
                  <a:gd name="T34" fmla="*/ 614 w 615"/>
                  <a:gd name="T35" fmla="*/ 467 h 615"/>
                  <a:gd name="T36" fmla="*/ 615 w 615"/>
                  <a:gd name="T37" fmla="*/ 162 h 615"/>
                  <a:gd name="T38" fmla="*/ 607 w 615"/>
                  <a:gd name="T39" fmla="*/ 114 h 615"/>
                  <a:gd name="T40" fmla="*/ 587 w 615"/>
                  <a:gd name="T41" fmla="*/ 71 h 615"/>
                  <a:gd name="T42" fmla="*/ 555 w 615"/>
                  <a:gd name="T43" fmla="*/ 37 h 615"/>
                  <a:gd name="T44" fmla="*/ 515 w 615"/>
                  <a:gd name="T45" fmla="*/ 13 h 615"/>
                  <a:gd name="T46" fmla="*/ 468 w 615"/>
                  <a:gd name="T47" fmla="*/ 0 h 615"/>
                  <a:gd name="T48" fmla="*/ 302 w 615"/>
                  <a:gd name="T49" fmla="*/ 560 h 615"/>
                  <a:gd name="T50" fmla="*/ 276 w 615"/>
                  <a:gd name="T51" fmla="*/ 559 h 615"/>
                  <a:gd name="T52" fmla="*/ 237 w 615"/>
                  <a:gd name="T53" fmla="*/ 552 h 615"/>
                  <a:gd name="T54" fmla="*/ 179 w 615"/>
                  <a:gd name="T55" fmla="*/ 528 h 615"/>
                  <a:gd name="T56" fmla="*/ 118 w 615"/>
                  <a:gd name="T57" fmla="*/ 483 h 615"/>
                  <a:gd name="T58" fmla="*/ 73 w 615"/>
                  <a:gd name="T59" fmla="*/ 424 h 615"/>
                  <a:gd name="T60" fmla="*/ 49 w 615"/>
                  <a:gd name="T61" fmla="*/ 364 h 615"/>
                  <a:gd name="T62" fmla="*/ 43 w 615"/>
                  <a:gd name="T63" fmla="*/ 325 h 615"/>
                  <a:gd name="T64" fmla="*/ 42 w 615"/>
                  <a:gd name="T65" fmla="*/ 299 h 615"/>
                  <a:gd name="T66" fmla="*/ 44 w 615"/>
                  <a:gd name="T67" fmla="*/ 259 h 615"/>
                  <a:gd name="T68" fmla="*/ 54 w 615"/>
                  <a:gd name="T69" fmla="*/ 221 h 615"/>
                  <a:gd name="T70" fmla="*/ 86 w 615"/>
                  <a:gd name="T71" fmla="*/ 152 h 615"/>
                  <a:gd name="T72" fmla="*/ 137 w 615"/>
                  <a:gd name="T73" fmla="*/ 98 h 615"/>
                  <a:gd name="T74" fmla="*/ 201 w 615"/>
                  <a:gd name="T75" fmla="*/ 59 h 615"/>
                  <a:gd name="T76" fmla="*/ 250 w 615"/>
                  <a:gd name="T77" fmla="*/ 44 h 615"/>
                  <a:gd name="T78" fmla="*/ 290 w 615"/>
                  <a:gd name="T79" fmla="*/ 38 h 615"/>
                  <a:gd name="T80" fmla="*/ 316 w 615"/>
                  <a:gd name="T81" fmla="*/ 38 h 615"/>
                  <a:gd name="T82" fmla="*/ 355 w 615"/>
                  <a:gd name="T83" fmla="*/ 44 h 615"/>
                  <a:gd name="T84" fmla="*/ 404 w 615"/>
                  <a:gd name="T85" fmla="*/ 59 h 615"/>
                  <a:gd name="T86" fmla="*/ 469 w 615"/>
                  <a:gd name="T87" fmla="*/ 98 h 615"/>
                  <a:gd name="T88" fmla="*/ 519 w 615"/>
                  <a:gd name="T89" fmla="*/ 152 h 615"/>
                  <a:gd name="T90" fmla="*/ 552 w 615"/>
                  <a:gd name="T91" fmla="*/ 221 h 615"/>
                  <a:gd name="T92" fmla="*/ 561 w 615"/>
                  <a:gd name="T93" fmla="*/ 259 h 615"/>
                  <a:gd name="T94" fmla="*/ 564 w 615"/>
                  <a:gd name="T95" fmla="*/ 299 h 615"/>
                  <a:gd name="T96" fmla="*/ 562 w 615"/>
                  <a:gd name="T97" fmla="*/ 325 h 615"/>
                  <a:gd name="T98" fmla="*/ 555 w 615"/>
                  <a:gd name="T99" fmla="*/ 364 h 615"/>
                  <a:gd name="T100" fmla="*/ 532 w 615"/>
                  <a:gd name="T101" fmla="*/ 424 h 615"/>
                  <a:gd name="T102" fmla="*/ 487 w 615"/>
                  <a:gd name="T103" fmla="*/ 483 h 615"/>
                  <a:gd name="T104" fmla="*/ 427 w 615"/>
                  <a:gd name="T105" fmla="*/ 528 h 615"/>
                  <a:gd name="T106" fmla="*/ 367 w 615"/>
                  <a:gd name="T107" fmla="*/ 552 h 615"/>
                  <a:gd name="T108" fmla="*/ 329 w 615"/>
                  <a:gd name="T109" fmla="*/ 559 h 615"/>
                  <a:gd name="T110" fmla="*/ 302 w 615"/>
                  <a:gd name="T111" fmla="*/ 56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5" h="615">
                    <a:moveTo>
                      <a:pt x="452" y="0"/>
                    </a:moveTo>
                    <a:lnTo>
                      <a:pt x="163" y="0"/>
                    </a:lnTo>
                    <a:lnTo>
                      <a:pt x="163" y="0"/>
                    </a:lnTo>
                    <a:lnTo>
                      <a:pt x="147" y="0"/>
                    </a:lnTo>
                    <a:lnTo>
                      <a:pt x="131" y="3"/>
                    </a:lnTo>
                    <a:lnTo>
                      <a:pt x="115" y="7"/>
                    </a:lnTo>
                    <a:lnTo>
                      <a:pt x="100" y="13"/>
                    </a:lnTo>
                    <a:lnTo>
                      <a:pt x="86" y="19"/>
                    </a:lnTo>
                    <a:lnTo>
                      <a:pt x="72" y="28"/>
                    </a:lnTo>
                    <a:lnTo>
                      <a:pt x="59" y="37"/>
                    </a:lnTo>
                    <a:lnTo>
                      <a:pt x="48" y="48"/>
                    </a:lnTo>
                    <a:lnTo>
                      <a:pt x="38" y="59"/>
                    </a:lnTo>
                    <a:lnTo>
                      <a:pt x="28" y="71"/>
                    </a:lnTo>
                    <a:lnTo>
                      <a:pt x="20" y="85"/>
                    </a:lnTo>
                    <a:lnTo>
                      <a:pt x="13" y="99"/>
                    </a:lnTo>
                    <a:lnTo>
                      <a:pt x="8" y="114"/>
                    </a:lnTo>
                    <a:lnTo>
                      <a:pt x="4" y="130"/>
                    </a:lnTo>
                    <a:lnTo>
                      <a:pt x="0" y="146"/>
                    </a:lnTo>
                    <a:lnTo>
                      <a:pt x="0" y="162"/>
                    </a:lnTo>
                    <a:lnTo>
                      <a:pt x="0" y="451"/>
                    </a:lnTo>
                    <a:lnTo>
                      <a:pt x="0" y="451"/>
                    </a:lnTo>
                    <a:lnTo>
                      <a:pt x="0" y="467"/>
                    </a:lnTo>
                    <a:lnTo>
                      <a:pt x="4" y="484"/>
                    </a:lnTo>
                    <a:lnTo>
                      <a:pt x="8" y="499"/>
                    </a:lnTo>
                    <a:lnTo>
                      <a:pt x="13" y="514"/>
                    </a:lnTo>
                    <a:lnTo>
                      <a:pt x="20" y="529"/>
                    </a:lnTo>
                    <a:lnTo>
                      <a:pt x="28" y="542"/>
                    </a:lnTo>
                    <a:lnTo>
                      <a:pt x="38" y="555"/>
                    </a:lnTo>
                    <a:lnTo>
                      <a:pt x="48" y="567"/>
                    </a:lnTo>
                    <a:lnTo>
                      <a:pt x="59" y="577"/>
                    </a:lnTo>
                    <a:lnTo>
                      <a:pt x="72" y="587"/>
                    </a:lnTo>
                    <a:lnTo>
                      <a:pt x="86" y="594"/>
                    </a:lnTo>
                    <a:lnTo>
                      <a:pt x="100" y="602"/>
                    </a:lnTo>
                    <a:lnTo>
                      <a:pt x="115" y="607"/>
                    </a:lnTo>
                    <a:lnTo>
                      <a:pt x="131" y="612"/>
                    </a:lnTo>
                    <a:lnTo>
                      <a:pt x="147" y="614"/>
                    </a:lnTo>
                    <a:lnTo>
                      <a:pt x="163" y="615"/>
                    </a:lnTo>
                    <a:lnTo>
                      <a:pt x="452" y="615"/>
                    </a:lnTo>
                    <a:lnTo>
                      <a:pt x="452" y="615"/>
                    </a:lnTo>
                    <a:lnTo>
                      <a:pt x="468" y="614"/>
                    </a:lnTo>
                    <a:lnTo>
                      <a:pt x="485" y="612"/>
                    </a:lnTo>
                    <a:lnTo>
                      <a:pt x="500" y="607"/>
                    </a:lnTo>
                    <a:lnTo>
                      <a:pt x="515" y="602"/>
                    </a:lnTo>
                    <a:lnTo>
                      <a:pt x="530" y="594"/>
                    </a:lnTo>
                    <a:lnTo>
                      <a:pt x="542" y="587"/>
                    </a:lnTo>
                    <a:lnTo>
                      <a:pt x="555" y="577"/>
                    </a:lnTo>
                    <a:lnTo>
                      <a:pt x="567" y="567"/>
                    </a:lnTo>
                    <a:lnTo>
                      <a:pt x="578" y="555"/>
                    </a:lnTo>
                    <a:lnTo>
                      <a:pt x="587" y="542"/>
                    </a:lnTo>
                    <a:lnTo>
                      <a:pt x="595" y="529"/>
                    </a:lnTo>
                    <a:lnTo>
                      <a:pt x="602" y="514"/>
                    </a:lnTo>
                    <a:lnTo>
                      <a:pt x="607" y="499"/>
                    </a:lnTo>
                    <a:lnTo>
                      <a:pt x="612" y="484"/>
                    </a:lnTo>
                    <a:lnTo>
                      <a:pt x="614" y="467"/>
                    </a:lnTo>
                    <a:lnTo>
                      <a:pt x="615" y="451"/>
                    </a:lnTo>
                    <a:lnTo>
                      <a:pt x="615" y="162"/>
                    </a:lnTo>
                    <a:lnTo>
                      <a:pt x="615" y="162"/>
                    </a:lnTo>
                    <a:lnTo>
                      <a:pt x="614" y="146"/>
                    </a:lnTo>
                    <a:lnTo>
                      <a:pt x="612" y="130"/>
                    </a:lnTo>
                    <a:lnTo>
                      <a:pt x="607" y="114"/>
                    </a:lnTo>
                    <a:lnTo>
                      <a:pt x="602" y="99"/>
                    </a:lnTo>
                    <a:lnTo>
                      <a:pt x="595" y="85"/>
                    </a:lnTo>
                    <a:lnTo>
                      <a:pt x="587" y="71"/>
                    </a:lnTo>
                    <a:lnTo>
                      <a:pt x="578" y="59"/>
                    </a:lnTo>
                    <a:lnTo>
                      <a:pt x="567" y="48"/>
                    </a:lnTo>
                    <a:lnTo>
                      <a:pt x="555" y="37"/>
                    </a:lnTo>
                    <a:lnTo>
                      <a:pt x="542" y="28"/>
                    </a:lnTo>
                    <a:lnTo>
                      <a:pt x="530" y="19"/>
                    </a:lnTo>
                    <a:lnTo>
                      <a:pt x="515" y="13"/>
                    </a:lnTo>
                    <a:lnTo>
                      <a:pt x="500" y="7"/>
                    </a:lnTo>
                    <a:lnTo>
                      <a:pt x="485" y="3"/>
                    </a:lnTo>
                    <a:lnTo>
                      <a:pt x="468" y="0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  <a:moveTo>
                      <a:pt x="302" y="560"/>
                    </a:moveTo>
                    <a:lnTo>
                      <a:pt x="302" y="560"/>
                    </a:lnTo>
                    <a:lnTo>
                      <a:pt x="290" y="559"/>
                    </a:lnTo>
                    <a:lnTo>
                      <a:pt x="276" y="559"/>
                    </a:lnTo>
                    <a:lnTo>
                      <a:pt x="263" y="557"/>
                    </a:lnTo>
                    <a:lnTo>
                      <a:pt x="250" y="555"/>
                    </a:lnTo>
                    <a:lnTo>
                      <a:pt x="237" y="552"/>
                    </a:lnTo>
                    <a:lnTo>
                      <a:pt x="224" y="549"/>
                    </a:lnTo>
                    <a:lnTo>
                      <a:pt x="201" y="540"/>
                    </a:lnTo>
                    <a:lnTo>
                      <a:pt x="179" y="528"/>
                    </a:lnTo>
                    <a:lnTo>
                      <a:pt x="156" y="515"/>
                    </a:lnTo>
                    <a:lnTo>
                      <a:pt x="137" y="500"/>
                    </a:lnTo>
                    <a:lnTo>
                      <a:pt x="118" y="483"/>
                    </a:lnTo>
                    <a:lnTo>
                      <a:pt x="101" y="465"/>
                    </a:lnTo>
                    <a:lnTo>
                      <a:pt x="86" y="445"/>
                    </a:lnTo>
                    <a:lnTo>
                      <a:pt x="73" y="424"/>
                    </a:lnTo>
                    <a:lnTo>
                      <a:pt x="62" y="400"/>
                    </a:lnTo>
                    <a:lnTo>
                      <a:pt x="54" y="377"/>
                    </a:lnTo>
                    <a:lnTo>
                      <a:pt x="49" y="364"/>
                    </a:lnTo>
                    <a:lnTo>
                      <a:pt x="47" y="352"/>
                    </a:lnTo>
                    <a:lnTo>
                      <a:pt x="44" y="338"/>
                    </a:lnTo>
                    <a:lnTo>
                      <a:pt x="43" y="325"/>
                    </a:lnTo>
                    <a:lnTo>
                      <a:pt x="42" y="313"/>
                    </a:lnTo>
                    <a:lnTo>
                      <a:pt x="42" y="299"/>
                    </a:lnTo>
                    <a:lnTo>
                      <a:pt x="42" y="299"/>
                    </a:lnTo>
                    <a:lnTo>
                      <a:pt x="42" y="286"/>
                    </a:lnTo>
                    <a:lnTo>
                      <a:pt x="43" y="272"/>
                    </a:lnTo>
                    <a:lnTo>
                      <a:pt x="44" y="259"/>
                    </a:lnTo>
                    <a:lnTo>
                      <a:pt x="47" y="246"/>
                    </a:lnTo>
                    <a:lnTo>
                      <a:pt x="49" y="234"/>
                    </a:lnTo>
                    <a:lnTo>
                      <a:pt x="54" y="221"/>
                    </a:lnTo>
                    <a:lnTo>
                      <a:pt x="62" y="197"/>
                    </a:lnTo>
                    <a:lnTo>
                      <a:pt x="73" y="175"/>
                    </a:lnTo>
                    <a:lnTo>
                      <a:pt x="86" y="152"/>
                    </a:lnTo>
                    <a:lnTo>
                      <a:pt x="101" y="133"/>
                    </a:lnTo>
                    <a:lnTo>
                      <a:pt x="118" y="114"/>
                    </a:lnTo>
                    <a:lnTo>
                      <a:pt x="137" y="98"/>
                    </a:lnTo>
                    <a:lnTo>
                      <a:pt x="156" y="82"/>
                    </a:lnTo>
                    <a:lnTo>
                      <a:pt x="179" y="69"/>
                    </a:lnTo>
                    <a:lnTo>
                      <a:pt x="201" y="59"/>
                    </a:lnTo>
                    <a:lnTo>
                      <a:pt x="224" y="50"/>
                    </a:lnTo>
                    <a:lnTo>
                      <a:pt x="237" y="46"/>
                    </a:lnTo>
                    <a:lnTo>
                      <a:pt x="250" y="44"/>
                    </a:lnTo>
                    <a:lnTo>
                      <a:pt x="263" y="40"/>
                    </a:lnTo>
                    <a:lnTo>
                      <a:pt x="276" y="39"/>
                    </a:lnTo>
                    <a:lnTo>
                      <a:pt x="290" y="38"/>
                    </a:lnTo>
                    <a:lnTo>
                      <a:pt x="302" y="38"/>
                    </a:lnTo>
                    <a:lnTo>
                      <a:pt x="302" y="38"/>
                    </a:lnTo>
                    <a:lnTo>
                      <a:pt x="316" y="38"/>
                    </a:lnTo>
                    <a:lnTo>
                      <a:pt x="329" y="39"/>
                    </a:lnTo>
                    <a:lnTo>
                      <a:pt x="342" y="40"/>
                    </a:lnTo>
                    <a:lnTo>
                      <a:pt x="355" y="44"/>
                    </a:lnTo>
                    <a:lnTo>
                      <a:pt x="367" y="46"/>
                    </a:lnTo>
                    <a:lnTo>
                      <a:pt x="380" y="50"/>
                    </a:lnTo>
                    <a:lnTo>
                      <a:pt x="404" y="59"/>
                    </a:lnTo>
                    <a:lnTo>
                      <a:pt x="427" y="69"/>
                    </a:lnTo>
                    <a:lnTo>
                      <a:pt x="448" y="82"/>
                    </a:lnTo>
                    <a:lnTo>
                      <a:pt x="469" y="98"/>
                    </a:lnTo>
                    <a:lnTo>
                      <a:pt x="487" y="114"/>
                    </a:lnTo>
                    <a:lnTo>
                      <a:pt x="504" y="133"/>
                    </a:lnTo>
                    <a:lnTo>
                      <a:pt x="519" y="152"/>
                    </a:lnTo>
                    <a:lnTo>
                      <a:pt x="532" y="175"/>
                    </a:lnTo>
                    <a:lnTo>
                      <a:pt x="543" y="197"/>
                    </a:lnTo>
                    <a:lnTo>
                      <a:pt x="552" y="221"/>
                    </a:lnTo>
                    <a:lnTo>
                      <a:pt x="555" y="234"/>
                    </a:lnTo>
                    <a:lnTo>
                      <a:pt x="558" y="246"/>
                    </a:lnTo>
                    <a:lnTo>
                      <a:pt x="561" y="259"/>
                    </a:lnTo>
                    <a:lnTo>
                      <a:pt x="562" y="272"/>
                    </a:lnTo>
                    <a:lnTo>
                      <a:pt x="563" y="286"/>
                    </a:lnTo>
                    <a:lnTo>
                      <a:pt x="564" y="299"/>
                    </a:lnTo>
                    <a:lnTo>
                      <a:pt x="564" y="299"/>
                    </a:lnTo>
                    <a:lnTo>
                      <a:pt x="563" y="313"/>
                    </a:lnTo>
                    <a:lnTo>
                      <a:pt x="562" y="325"/>
                    </a:lnTo>
                    <a:lnTo>
                      <a:pt x="561" y="338"/>
                    </a:lnTo>
                    <a:lnTo>
                      <a:pt x="558" y="352"/>
                    </a:lnTo>
                    <a:lnTo>
                      <a:pt x="555" y="364"/>
                    </a:lnTo>
                    <a:lnTo>
                      <a:pt x="552" y="377"/>
                    </a:lnTo>
                    <a:lnTo>
                      <a:pt x="543" y="400"/>
                    </a:lnTo>
                    <a:lnTo>
                      <a:pt x="532" y="424"/>
                    </a:lnTo>
                    <a:lnTo>
                      <a:pt x="519" y="445"/>
                    </a:lnTo>
                    <a:lnTo>
                      <a:pt x="504" y="465"/>
                    </a:lnTo>
                    <a:lnTo>
                      <a:pt x="487" y="483"/>
                    </a:lnTo>
                    <a:lnTo>
                      <a:pt x="469" y="500"/>
                    </a:lnTo>
                    <a:lnTo>
                      <a:pt x="448" y="515"/>
                    </a:lnTo>
                    <a:lnTo>
                      <a:pt x="427" y="528"/>
                    </a:lnTo>
                    <a:lnTo>
                      <a:pt x="404" y="540"/>
                    </a:lnTo>
                    <a:lnTo>
                      <a:pt x="380" y="549"/>
                    </a:lnTo>
                    <a:lnTo>
                      <a:pt x="367" y="552"/>
                    </a:lnTo>
                    <a:lnTo>
                      <a:pt x="355" y="555"/>
                    </a:lnTo>
                    <a:lnTo>
                      <a:pt x="342" y="557"/>
                    </a:lnTo>
                    <a:lnTo>
                      <a:pt x="329" y="559"/>
                    </a:lnTo>
                    <a:lnTo>
                      <a:pt x="316" y="559"/>
                    </a:lnTo>
                    <a:lnTo>
                      <a:pt x="302" y="560"/>
                    </a:lnTo>
                    <a:lnTo>
                      <a:pt x="302" y="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9" name="Freeform 60"/>
              <p:cNvSpPr>
                <a:spLocks noEditPoints="1"/>
              </p:cNvSpPr>
              <p:nvPr/>
            </p:nvSpPr>
            <p:spPr bwMode="auto">
              <a:xfrm>
                <a:off x="4637" y="1893"/>
                <a:ext cx="444" cy="68"/>
              </a:xfrm>
              <a:custGeom>
                <a:avLst/>
                <a:gdLst>
                  <a:gd name="T0" fmla="*/ 2109 w 2220"/>
                  <a:gd name="T1" fmla="*/ 295 h 342"/>
                  <a:gd name="T2" fmla="*/ 2208 w 2220"/>
                  <a:gd name="T3" fmla="*/ 337 h 342"/>
                  <a:gd name="T4" fmla="*/ 2149 w 2220"/>
                  <a:gd name="T5" fmla="*/ 298 h 342"/>
                  <a:gd name="T6" fmla="*/ 2011 w 2220"/>
                  <a:gd name="T7" fmla="*/ 113 h 342"/>
                  <a:gd name="T8" fmla="*/ 1920 w 2220"/>
                  <a:gd name="T9" fmla="*/ 77 h 342"/>
                  <a:gd name="T10" fmla="*/ 1858 w 2220"/>
                  <a:gd name="T11" fmla="*/ 131 h 342"/>
                  <a:gd name="T12" fmla="*/ 1945 w 2220"/>
                  <a:gd name="T13" fmla="*/ 106 h 342"/>
                  <a:gd name="T14" fmla="*/ 1724 w 2220"/>
                  <a:gd name="T15" fmla="*/ 307 h 342"/>
                  <a:gd name="T16" fmla="*/ 1753 w 2220"/>
                  <a:gd name="T17" fmla="*/ 179 h 342"/>
                  <a:gd name="T18" fmla="*/ 1677 w 2220"/>
                  <a:gd name="T19" fmla="*/ 80 h 342"/>
                  <a:gd name="T20" fmla="*/ 1555 w 2220"/>
                  <a:gd name="T21" fmla="*/ 110 h 342"/>
                  <a:gd name="T22" fmla="*/ 1526 w 2220"/>
                  <a:gd name="T23" fmla="*/ 239 h 342"/>
                  <a:gd name="T24" fmla="*/ 1603 w 2220"/>
                  <a:gd name="T25" fmla="*/ 337 h 342"/>
                  <a:gd name="T26" fmla="*/ 1724 w 2220"/>
                  <a:gd name="T27" fmla="*/ 307 h 342"/>
                  <a:gd name="T28" fmla="*/ 1562 w 2220"/>
                  <a:gd name="T29" fmla="*/ 209 h 342"/>
                  <a:gd name="T30" fmla="*/ 1601 w 2220"/>
                  <a:gd name="T31" fmla="*/ 117 h 342"/>
                  <a:gd name="T32" fmla="*/ 1685 w 2220"/>
                  <a:gd name="T33" fmla="*/ 121 h 342"/>
                  <a:gd name="T34" fmla="*/ 1717 w 2220"/>
                  <a:gd name="T35" fmla="*/ 209 h 342"/>
                  <a:gd name="T36" fmla="*/ 1678 w 2220"/>
                  <a:gd name="T37" fmla="*/ 301 h 342"/>
                  <a:gd name="T38" fmla="*/ 1594 w 2220"/>
                  <a:gd name="T39" fmla="*/ 295 h 342"/>
                  <a:gd name="T40" fmla="*/ 1442 w 2220"/>
                  <a:gd name="T41" fmla="*/ 118 h 342"/>
                  <a:gd name="T42" fmla="*/ 1478 w 2220"/>
                  <a:gd name="T43" fmla="*/ 76 h 342"/>
                  <a:gd name="T44" fmla="*/ 1380 w 2220"/>
                  <a:gd name="T45" fmla="*/ 337 h 342"/>
                  <a:gd name="T46" fmla="*/ 903 w 2220"/>
                  <a:gd name="T47" fmla="*/ 184 h 342"/>
                  <a:gd name="T48" fmla="*/ 944 w 2220"/>
                  <a:gd name="T49" fmla="*/ 110 h 342"/>
                  <a:gd name="T50" fmla="*/ 1013 w 2220"/>
                  <a:gd name="T51" fmla="*/ 120 h 342"/>
                  <a:gd name="T52" fmla="*/ 1068 w 2220"/>
                  <a:gd name="T53" fmla="*/ 178 h 342"/>
                  <a:gd name="T54" fmla="*/ 1013 w 2220"/>
                  <a:gd name="T55" fmla="*/ 83 h 342"/>
                  <a:gd name="T56" fmla="*/ 900 w 2220"/>
                  <a:gd name="T57" fmla="*/ 102 h 342"/>
                  <a:gd name="T58" fmla="*/ 865 w 2220"/>
                  <a:gd name="T59" fmla="*/ 227 h 342"/>
                  <a:gd name="T60" fmla="*/ 930 w 2220"/>
                  <a:gd name="T61" fmla="*/ 334 h 342"/>
                  <a:gd name="T62" fmla="*/ 1064 w 2220"/>
                  <a:gd name="T63" fmla="*/ 294 h 342"/>
                  <a:gd name="T64" fmla="*/ 936 w 2220"/>
                  <a:gd name="T65" fmla="*/ 298 h 342"/>
                  <a:gd name="T66" fmla="*/ 1068 w 2220"/>
                  <a:gd name="T67" fmla="*/ 213 h 342"/>
                  <a:gd name="T68" fmla="*/ 797 w 2220"/>
                  <a:gd name="T69" fmla="*/ 112 h 342"/>
                  <a:gd name="T70" fmla="*/ 799 w 2220"/>
                  <a:gd name="T71" fmla="*/ 78 h 342"/>
                  <a:gd name="T72" fmla="*/ 624 w 2220"/>
                  <a:gd name="T73" fmla="*/ 307 h 342"/>
                  <a:gd name="T74" fmla="*/ 651 w 2220"/>
                  <a:gd name="T75" fmla="*/ 165 h 342"/>
                  <a:gd name="T76" fmla="*/ 565 w 2220"/>
                  <a:gd name="T77" fmla="*/ 78 h 342"/>
                  <a:gd name="T78" fmla="*/ 455 w 2220"/>
                  <a:gd name="T79" fmla="*/ 110 h 342"/>
                  <a:gd name="T80" fmla="*/ 428 w 2220"/>
                  <a:gd name="T81" fmla="*/ 253 h 342"/>
                  <a:gd name="T82" fmla="*/ 513 w 2220"/>
                  <a:gd name="T83" fmla="*/ 340 h 342"/>
                  <a:gd name="T84" fmla="*/ 624 w 2220"/>
                  <a:gd name="T85" fmla="*/ 307 h 342"/>
                  <a:gd name="T86" fmla="*/ 462 w 2220"/>
                  <a:gd name="T87" fmla="*/ 197 h 342"/>
                  <a:gd name="T88" fmla="*/ 507 w 2220"/>
                  <a:gd name="T89" fmla="*/ 113 h 342"/>
                  <a:gd name="T90" fmla="*/ 591 w 2220"/>
                  <a:gd name="T91" fmla="*/ 127 h 342"/>
                  <a:gd name="T92" fmla="*/ 616 w 2220"/>
                  <a:gd name="T93" fmla="*/ 221 h 342"/>
                  <a:gd name="T94" fmla="*/ 572 w 2220"/>
                  <a:gd name="T95" fmla="*/ 304 h 342"/>
                  <a:gd name="T96" fmla="*/ 488 w 2220"/>
                  <a:gd name="T97" fmla="*/ 290 h 342"/>
                  <a:gd name="T98" fmla="*/ 278 w 2220"/>
                  <a:gd name="T99" fmla="*/ 282 h 342"/>
                  <a:gd name="T100" fmla="*/ 349 w 2220"/>
                  <a:gd name="T101" fmla="*/ 341 h 342"/>
                  <a:gd name="T102" fmla="*/ 321 w 2220"/>
                  <a:gd name="T103" fmla="*/ 303 h 342"/>
                  <a:gd name="T104" fmla="*/ 141 w 2220"/>
                  <a:gd name="T105" fmla="*/ 160 h 342"/>
                  <a:gd name="T106" fmla="*/ 44 w 2220"/>
                  <a:gd name="T107" fmla="*/ 79 h 342"/>
                  <a:gd name="T108" fmla="*/ 137 w 2220"/>
                  <a:gd name="T109" fmla="*/ 37 h 342"/>
                  <a:gd name="T110" fmla="*/ 81 w 2220"/>
                  <a:gd name="T111" fmla="*/ 2 h 342"/>
                  <a:gd name="T112" fmla="*/ 10 w 2220"/>
                  <a:gd name="T113" fmla="*/ 53 h 342"/>
                  <a:gd name="T114" fmla="*/ 26 w 2220"/>
                  <a:gd name="T115" fmla="*/ 136 h 342"/>
                  <a:gd name="T116" fmla="*/ 154 w 2220"/>
                  <a:gd name="T117" fmla="*/ 218 h 342"/>
                  <a:gd name="T118" fmla="*/ 147 w 2220"/>
                  <a:gd name="T119" fmla="*/ 293 h 342"/>
                  <a:gd name="T120" fmla="*/ 0 w 2220"/>
                  <a:gd name="T121" fmla="*/ 327 h 342"/>
                  <a:gd name="T122" fmla="*/ 159 w 2220"/>
                  <a:gd name="T123" fmla="*/ 329 h 342"/>
                  <a:gd name="T124" fmla="*/ 204 w 2220"/>
                  <a:gd name="T125" fmla="*/ 25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20" h="342">
                    <a:moveTo>
                      <a:pt x="2213" y="110"/>
                    </a:moveTo>
                    <a:lnTo>
                      <a:pt x="2213" y="80"/>
                    </a:lnTo>
                    <a:lnTo>
                      <a:pt x="2145" y="80"/>
                    </a:lnTo>
                    <a:lnTo>
                      <a:pt x="2145" y="19"/>
                    </a:lnTo>
                    <a:lnTo>
                      <a:pt x="2114" y="19"/>
                    </a:lnTo>
                    <a:lnTo>
                      <a:pt x="2109" y="80"/>
                    </a:lnTo>
                    <a:lnTo>
                      <a:pt x="2068" y="80"/>
                    </a:lnTo>
                    <a:lnTo>
                      <a:pt x="2068" y="110"/>
                    </a:lnTo>
                    <a:lnTo>
                      <a:pt x="2108" y="110"/>
                    </a:lnTo>
                    <a:lnTo>
                      <a:pt x="2108" y="282"/>
                    </a:lnTo>
                    <a:lnTo>
                      <a:pt x="2108" y="282"/>
                    </a:lnTo>
                    <a:lnTo>
                      <a:pt x="2109" y="295"/>
                    </a:lnTo>
                    <a:lnTo>
                      <a:pt x="2112" y="308"/>
                    </a:lnTo>
                    <a:lnTo>
                      <a:pt x="2116" y="319"/>
                    </a:lnTo>
                    <a:lnTo>
                      <a:pt x="2122" y="326"/>
                    </a:lnTo>
                    <a:lnTo>
                      <a:pt x="2125" y="331"/>
                    </a:lnTo>
                    <a:lnTo>
                      <a:pt x="2130" y="334"/>
                    </a:lnTo>
                    <a:lnTo>
                      <a:pt x="2139" y="338"/>
                    </a:lnTo>
                    <a:lnTo>
                      <a:pt x="2151" y="341"/>
                    </a:lnTo>
                    <a:lnTo>
                      <a:pt x="2164" y="342"/>
                    </a:lnTo>
                    <a:lnTo>
                      <a:pt x="2164" y="342"/>
                    </a:lnTo>
                    <a:lnTo>
                      <a:pt x="2180" y="341"/>
                    </a:lnTo>
                    <a:lnTo>
                      <a:pt x="2194" y="340"/>
                    </a:lnTo>
                    <a:lnTo>
                      <a:pt x="2208" y="337"/>
                    </a:lnTo>
                    <a:lnTo>
                      <a:pt x="2220" y="334"/>
                    </a:lnTo>
                    <a:lnTo>
                      <a:pt x="2215" y="305"/>
                    </a:lnTo>
                    <a:lnTo>
                      <a:pt x="2215" y="305"/>
                    </a:lnTo>
                    <a:lnTo>
                      <a:pt x="2191" y="309"/>
                    </a:lnTo>
                    <a:lnTo>
                      <a:pt x="2173" y="310"/>
                    </a:lnTo>
                    <a:lnTo>
                      <a:pt x="2173" y="310"/>
                    </a:lnTo>
                    <a:lnTo>
                      <a:pt x="2167" y="310"/>
                    </a:lnTo>
                    <a:lnTo>
                      <a:pt x="2161" y="308"/>
                    </a:lnTo>
                    <a:lnTo>
                      <a:pt x="2156" y="306"/>
                    </a:lnTo>
                    <a:lnTo>
                      <a:pt x="2152" y="303"/>
                    </a:lnTo>
                    <a:lnTo>
                      <a:pt x="2152" y="303"/>
                    </a:lnTo>
                    <a:lnTo>
                      <a:pt x="2149" y="298"/>
                    </a:lnTo>
                    <a:lnTo>
                      <a:pt x="2147" y="292"/>
                    </a:lnTo>
                    <a:lnTo>
                      <a:pt x="2145" y="285"/>
                    </a:lnTo>
                    <a:lnTo>
                      <a:pt x="2145" y="275"/>
                    </a:lnTo>
                    <a:lnTo>
                      <a:pt x="2145" y="110"/>
                    </a:lnTo>
                    <a:lnTo>
                      <a:pt x="2213" y="110"/>
                    </a:lnTo>
                    <a:close/>
                    <a:moveTo>
                      <a:pt x="2021" y="158"/>
                    </a:moveTo>
                    <a:lnTo>
                      <a:pt x="2021" y="158"/>
                    </a:lnTo>
                    <a:lnTo>
                      <a:pt x="2021" y="145"/>
                    </a:lnTo>
                    <a:lnTo>
                      <a:pt x="2019" y="133"/>
                    </a:lnTo>
                    <a:lnTo>
                      <a:pt x="2016" y="123"/>
                    </a:lnTo>
                    <a:lnTo>
                      <a:pt x="2011" y="113"/>
                    </a:lnTo>
                    <a:lnTo>
                      <a:pt x="2011" y="113"/>
                    </a:lnTo>
                    <a:lnTo>
                      <a:pt x="2006" y="104"/>
                    </a:lnTo>
                    <a:lnTo>
                      <a:pt x="2000" y="97"/>
                    </a:lnTo>
                    <a:lnTo>
                      <a:pt x="1992" y="90"/>
                    </a:lnTo>
                    <a:lnTo>
                      <a:pt x="1984" y="85"/>
                    </a:lnTo>
                    <a:lnTo>
                      <a:pt x="1984" y="85"/>
                    </a:lnTo>
                    <a:lnTo>
                      <a:pt x="1974" y="81"/>
                    </a:lnTo>
                    <a:lnTo>
                      <a:pt x="1964" y="78"/>
                    </a:lnTo>
                    <a:lnTo>
                      <a:pt x="1954" y="76"/>
                    </a:lnTo>
                    <a:lnTo>
                      <a:pt x="1943" y="76"/>
                    </a:lnTo>
                    <a:lnTo>
                      <a:pt x="1943" y="76"/>
                    </a:lnTo>
                    <a:lnTo>
                      <a:pt x="1931" y="76"/>
                    </a:lnTo>
                    <a:lnTo>
                      <a:pt x="1920" y="77"/>
                    </a:lnTo>
                    <a:lnTo>
                      <a:pt x="1908" y="79"/>
                    </a:lnTo>
                    <a:lnTo>
                      <a:pt x="1898" y="81"/>
                    </a:lnTo>
                    <a:lnTo>
                      <a:pt x="1898" y="81"/>
                    </a:lnTo>
                    <a:lnTo>
                      <a:pt x="1888" y="84"/>
                    </a:lnTo>
                    <a:lnTo>
                      <a:pt x="1877" y="89"/>
                    </a:lnTo>
                    <a:lnTo>
                      <a:pt x="1866" y="95"/>
                    </a:lnTo>
                    <a:lnTo>
                      <a:pt x="1856" y="101"/>
                    </a:lnTo>
                    <a:lnTo>
                      <a:pt x="1850" y="80"/>
                    </a:lnTo>
                    <a:lnTo>
                      <a:pt x="1821" y="80"/>
                    </a:lnTo>
                    <a:lnTo>
                      <a:pt x="1821" y="337"/>
                    </a:lnTo>
                    <a:lnTo>
                      <a:pt x="1858" y="337"/>
                    </a:lnTo>
                    <a:lnTo>
                      <a:pt x="1858" y="131"/>
                    </a:lnTo>
                    <a:lnTo>
                      <a:pt x="1858" y="131"/>
                    </a:lnTo>
                    <a:lnTo>
                      <a:pt x="1866" y="125"/>
                    </a:lnTo>
                    <a:lnTo>
                      <a:pt x="1876" y="119"/>
                    </a:lnTo>
                    <a:lnTo>
                      <a:pt x="1884" y="115"/>
                    </a:lnTo>
                    <a:lnTo>
                      <a:pt x="1894" y="112"/>
                    </a:lnTo>
                    <a:lnTo>
                      <a:pt x="1894" y="112"/>
                    </a:lnTo>
                    <a:lnTo>
                      <a:pt x="1902" y="110"/>
                    </a:lnTo>
                    <a:lnTo>
                      <a:pt x="1912" y="108"/>
                    </a:lnTo>
                    <a:lnTo>
                      <a:pt x="1923" y="106"/>
                    </a:lnTo>
                    <a:lnTo>
                      <a:pt x="1933" y="106"/>
                    </a:lnTo>
                    <a:lnTo>
                      <a:pt x="1933" y="106"/>
                    </a:lnTo>
                    <a:lnTo>
                      <a:pt x="1945" y="106"/>
                    </a:lnTo>
                    <a:lnTo>
                      <a:pt x="1955" y="110"/>
                    </a:lnTo>
                    <a:lnTo>
                      <a:pt x="1963" y="114"/>
                    </a:lnTo>
                    <a:lnTo>
                      <a:pt x="1971" y="120"/>
                    </a:lnTo>
                    <a:lnTo>
                      <a:pt x="1971" y="120"/>
                    </a:lnTo>
                    <a:lnTo>
                      <a:pt x="1977" y="129"/>
                    </a:lnTo>
                    <a:lnTo>
                      <a:pt x="1981" y="139"/>
                    </a:lnTo>
                    <a:lnTo>
                      <a:pt x="1985" y="149"/>
                    </a:lnTo>
                    <a:lnTo>
                      <a:pt x="1985" y="162"/>
                    </a:lnTo>
                    <a:lnTo>
                      <a:pt x="1985" y="337"/>
                    </a:lnTo>
                    <a:lnTo>
                      <a:pt x="2021" y="337"/>
                    </a:lnTo>
                    <a:lnTo>
                      <a:pt x="2021" y="158"/>
                    </a:lnTo>
                    <a:close/>
                    <a:moveTo>
                      <a:pt x="1724" y="307"/>
                    </a:moveTo>
                    <a:lnTo>
                      <a:pt x="1724" y="307"/>
                    </a:lnTo>
                    <a:lnTo>
                      <a:pt x="1732" y="298"/>
                    </a:lnTo>
                    <a:lnTo>
                      <a:pt x="1738" y="288"/>
                    </a:lnTo>
                    <a:lnTo>
                      <a:pt x="1743" y="276"/>
                    </a:lnTo>
                    <a:lnTo>
                      <a:pt x="1748" y="264"/>
                    </a:lnTo>
                    <a:lnTo>
                      <a:pt x="1751" y="252"/>
                    </a:lnTo>
                    <a:lnTo>
                      <a:pt x="1753" y="239"/>
                    </a:lnTo>
                    <a:lnTo>
                      <a:pt x="1755" y="224"/>
                    </a:lnTo>
                    <a:lnTo>
                      <a:pt x="1755" y="209"/>
                    </a:lnTo>
                    <a:lnTo>
                      <a:pt x="1755" y="209"/>
                    </a:lnTo>
                    <a:lnTo>
                      <a:pt x="1755" y="194"/>
                    </a:lnTo>
                    <a:lnTo>
                      <a:pt x="1753" y="179"/>
                    </a:lnTo>
                    <a:lnTo>
                      <a:pt x="1751" y="165"/>
                    </a:lnTo>
                    <a:lnTo>
                      <a:pt x="1748" y="152"/>
                    </a:lnTo>
                    <a:lnTo>
                      <a:pt x="1743" y="141"/>
                    </a:lnTo>
                    <a:lnTo>
                      <a:pt x="1738" y="130"/>
                    </a:lnTo>
                    <a:lnTo>
                      <a:pt x="1732" y="119"/>
                    </a:lnTo>
                    <a:lnTo>
                      <a:pt x="1724" y="111"/>
                    </a:lnTo>
                    <a:lnTo>
                      <a:pt x="1724" y="111"/>
                    </a:lnTo>
                    <a:lnTo>
                      <a:pt x="1717" y="102"/>
                    </a:lnTo>
                    <a:lnTo>
                      <a:pt x="1708" y="95"/>
                    </a:lnTo>
                    <a:lnTo>
                      <a:pt x="1699" y="89"/>
                    </a:lnTo>
                    <a:lnTo>
                      <a:pt x="1688" y="84"/>
                    </a:lnTo>
                    <a:lnTo>
                      <a:pt x="1677" y="80"/>
                    </a:lnTo>
                    <a:lnTo>
                      <a:pt x="1666" y="78"/>
                    </a:lnTo>
                    <a:lnTo>
                      <a:pt x="1653" y="76"/>
                    </a:lnTo>
                    <a:lnTo>
                      <a:pt x="1640" y="76"/>
                    </a:lnTo>
                    <a:lnTo>
                      <a:pt x="1640" y="76"/>
                    </a:lnTo>
                    <a:lnTo>
                      <a:pt x="1626" y="76"/>
                    </a:lnTo>
                    <a:lnTo>
                      <a:pt x="1614" y="78"/>
                    </a:lnTo>
                    <a:lnTo>
                      <a:pt x="1603" y="80"/>
                    </a:lnTo>
                    <a:lnTo>
                      <a:pt x="1591" y="84"/>
                    </a:lnTo>
                    <a:lnTo>
                      <a:pt x="1581" y="88"/>
                    </a:lnTo>
                    <a:lnTo>
                      <a:pt x="1572" y="95"/>
                    </a:lnTo>
                    <a:lnTo>
                      <a:pt x="1563" y="102"/>
                    </a:lnTo>
                    <a:lnTo>
                      <a:pt x="1555" y="110"/>
                    </a:lnTo>
                    <a:lnTo>
                      <a:pt x="1555" y="110"/>
                    </a:lnTo>
                    <a:lnTo>
                      <a:pt x="1547" y="119"/>
                    </a:lnTo>
                    <a:lnTo>
                      <a:pt x="1541" y="130"/>
                    </a:lnTo>
                    <a:lnTo>
                      <a:pt x="1535" y="141"/>
                    </a:lnTo>
                    <a:lnTo>
                      <a:pt x="1531" y="152"/>
                    </a:lnTo>
                    <a:lnTo>
                      <a:pt x="1528" y="165"/>
                    </a:lnTo>
                    <a:lnTo>
                      <a:pt x="1526" y="179"/>
                    </a:lnTo>
                    <a:lnTo>
                      <a:pt x="1525" y="194"/>
                    </a:lnTo>
                    <a:lnTo>
                      <a:pt x="1524" y="209"/>
                    </a:lnTo>
                    <a:lnTo>
                      <a:pt x="1524" y="209"/>
                    </a:lnTo>
                    <a:lnTo>
                      <a:pt x="1525" y="224"/>
                    </a:lnTo>
                    <a:lnTo>
                      <a:pt x="1526" y="239"/>
                    </a:lnTo>
                    <a:lnTo>
                      <a:pt x="1528" y="253"/>
                    </a:lnTo>
                    <a:lnTo>
                      <a:pt x="1531" y="266"/>
                    </a:lnTo>
                    <a:lnTo>
                      <a:pt x="1535" y="277"/>
                    </a:lnTo>
                    <a:lnTo>
                      <a:pt x="1541" y="288"/>
                    </a:lnTo>
                    <a:lnTo>
                      <a:pt x="1547" y="298"/>
                    </a:lnTo>
                    <a:lnTo>
                      <a:pt x="1555" y="307"/>
                    </a:lnTo>
                    <a:lnTo>
                      <a:pt x="1555" y="307"/>
                    </a:lnTo>
                    <a:lnTo>
                      <a:pt x="1563" y="316"/>
                    </a:lnTo>
                    <a:lnTo>
                      <a:pt x="1572" y="322"/>
                    </a:lnTo>
                    <a:lnTo>
                      <a:pt x="1581" y="329"/>
                    </a:lnTo>
                    <a:lnTo>
                      <a:pt x="1591" y="333"/>
                    </a:lnTo>
                    <a:lnTo>
                      <a:pt x="1603" y="337"/>
                    </a:lnTo>
                    <a:lnTo>
                      <a:pt x="1614" y="340"/>
                    </a:lnTo>
                    <a:lnTo>
                      <a:pt x="1626" y="341"/>
                    </a:lnTo>
                    <a:lnTo>
                      <a:pt x="1640" y="342"/>
                    </a:lnTo>
                    <a:lnTo>
                      <a:pt x="1640" y="342"/>
                    </a:lnTo>
                    <a:lnTo>
                      <a:pt x="1653" y="341"/>
                    </a:lnTo>
                    <a:lnTo>
                      <a:pt x="1666" y="340"/>
                    </a:lnTo>
                    <a:lnTo>
                      <a:pt x="1677" y="337"/>
                    </a:lnTo>
                    <a:lnTo>
                      <a:pt x="1688" y="333"/>
                    </a:lnTo>
                    <a:lnTo>
                      <a:pt x="1699" y="329"/>
                    </a:lnTo>
                    <a:lnTo>
                      <a:pt x="1708" y="322"/>
                    </a:lnTo>
                    <a:lnTo>
                      <a:pt x="1717" y="315"/>
                    </a:lnTo>
                    <a:lnTo>
                      <a:pt x="1724" y="307"/>
                    </a:lnTo>
                    <a:lnTo>
                      <a:pt x="1724" y="307"/>
                    </a:lnTo>
                    <a:close/>
                    <a:moveTo>
                      <a:pt x="1582" y="284"/>
                    </a:moveTo>
                    <a:lnTo>
                      <a:pt x="1582" y="284"/>
                    </a:lnTo>
                    <a:lnTo>
                      <a:pt x="1578" y="277"/>
                    </a:lnTo>
                    <a:lnTo>
                      <a:pt x="1574" y="269"/>
                    </a:lnTo>
                    <a:lnTo>
                      <a:pt x="1571" y="261"/>
                    </a:lnTo>
                    <a:lnTo>
                      <a:pt x="1567" y="252"/>
                    </a:lnTo>
                    <a:lnTo>
                      <a:pt x="1565" y="242"/>
                    </a:lnTo>
                    <a:lnTo>
                      <a:pt x="1563" y="231"/>
                    </a:lnTo>
                    <a:lnTo>
                      <a:pt x="1563" y="221"/>
                    </a:lnTo>
                    <a:lnTo>
                      <a:pt x="1562" y="209"/>
                    </a:lnTo>
                    <a:lnTo>
                      <a:pt x="1562" y="209"/>
                    </a:lnTo>
                    <a:lnTo>
                      <a:pt x="1563" y="197"/>
                    </a:lnTo>
                    <a:lnTo>
                      <a:pt x="1563" y="185"/>
                    </a:lnTo>
                    <a:lnTo>
                      <a:pt x="1565" y="176"/>
                    </a:lnTo>
                    <a:lnTo>
                      <a:pt x="1567" y="165"/>
                    </a:lnTo>
                    <a:lnTo>
                      <a:pt x="1571" y="157"/>
                    </a:lnTo>
                    <a:lnTo>
                      <a:pt x="1574" y="148"/>
                    </a:lnTo>
                    <a:lnTo>
                      <a:pt x="1578" y="141"/>
                    </a:lnTo>
                    <a:lnTo>
                      <a:pt x="1582" y="133"/>
                    </a:lnTo>
                    <a:lnTo>
                      <a:pt x="1582" y="133"/>
                    </a:lnTo>
                    <a:lnTo>
                      <a:pt x="1588" y="127"/>
                    </a:lnTo>
                    <a:lnTo>
                      <a:pt x="1594" y="121"/>
                    </a:lnTo>
                    <a:lnTo>
                      <a:pt x="1601" y="117"/>
                    </a:lnTo>
                    <a:lnTo>
                      <a:pt x="1607" y="113"/>
                    </a:lnTo>
                    <a:lnTo>
                      <a:pt x="1614" y="111"/>
                    </a:lnTo>
                    <a:lnTo>
                      <a:pt x="1622" y="109"/>
                    </a:lnTo>
                    <a:lnTo>
                      <a:pt x="1630" y="106"/>
                    </a:lnTo>
                    <a:lnTo>
                      <a:pt x="1640" y="106"/>
                    </a:lnTo>
                    <a:lnTo>
                      <a:pt x="1640" y="106"/>
                    </a:lnTo>
                    <a:lnTo>
                      <a:pt x="1649" y="106"/>
                    </a:lnTo>
                    <a:lnTo>
                      <a:pt x="1657" y="109"/>
                    </a:lnTo>
                    <a:lnTo>
                      <a:pt x="1665" y="110"/>
                    </a:lnTo>
                    <a:lnTo>
                      <a:pt x="1672" y="113"/>
                    </a:lnTo>
                    <a:lnTo>
                      <a:pt x="1678" y="117"/>
                    </a:lnTo>
                    <a:lnTo>
                      <a:pt x="1685" y="121"/>
                    </a:lnTo>
                    <a:lnTo>
                      <a:pt x="1691" y="127"/>
                    </a:lnTo>
                    <a:lnTo>
                      <a:pt x="1697" y="133"/>
                    </a:lnTo>
                    <a:lnTo>
                      <a:pt x="1697" y="133"/>
                    </a:lnTo>
                    <a:lnTo>
                      <a:pt x="1701" y="141"/>
                    </a:lnTo>
                    <a:lnTo>
                      <a:pt x="1705" y="148"/>
                    </a:lnTo>
                    <a:lnTo>
                      <a:pt x="1709" y="157"/>
                    </a:lnTo>
                    <a:lnTo>
                      <a:pt x="1711" y="165"/>
                    </a:lnTo>
                    <a:lnTo>
                      <a:pt x="1714" y="175"/>
                    </a:lnTo>
                    <a:lnTo>
                      <a:pt x="1716" y="185"/>
                    </a:lnTo>
                    <a:lnTo>
                      <a:pt x="1717" y="197"/>
                    </a:lnTo>
                    <a:lnTo>
                      <a:pt x="1717" y="209"/>
                    </a:lnTo>
                    <a:lnTo>
                      <a:pt x="1717" y="209"/>
                    </a:lnTo>
                    <a:lnTo>
                      <a:pt x="1717" y="221"/>
                    </a:lnTo>
                    <a:lnTo>
                      <a:pt x="1716" y="231"/>
                    </a:lnTo>
                    <a:lnTo>
                      <a:pt x="1714" y="242"/>
                    </a:lnTo>
                    <a:lnTo>
                      <a:pt x="1711" y="252"/>
                    </a:lnTo>
                    <a:lnTo>
                      <a:pt x="1709" y="261"/>
                    </a:lnTo>
                    <a:lnTo>
                      <a:pt x="1705" y="270"/>
                    </a:lnTo>
                    <a:lnTo>
                      <a:pt x="1701" y="277"/>
                    </a:lnTo>
                    <a:lnTo>
                      <a:pt x="1697" y="284"/>
                    </a:lnTo>
                    <a:lnTo>
                      <a:pt x="1697" y="284"/>
                    </a:lnTo>
                    <a:lnTo>
                      <a:pt x="1691" y="290"/>
                    </a:lnTo>
                    <a:lnTo>
                      <a:pt x="1685" y="295"/>
                    </a:lnTo>
                    <a:lnTo>
                      <a:pt x="1678" y="301"/>
                    </a:lnTo>
                    <a:lnTo>
                      <a:pt x="1672" y="304"/>
                    </a:lnTo>
                    <a:lnTo>
                      <a:pt x="1665" y="307"/>
                    </a:lnTo>
                    <a:lnTo>
                      <a:pt x="1657" y="309"/>
                    </a:lnTo>
                    <a:lnTo>
                      <a:pt x="1649" y="310"/>
                    </a:lnTo>
                    <a:lnTo>
                      <a:pt x="1640" y="310"/>
                    </a:lnTo>
                    <a:lnTo>
                      <a:pt x="1640" y="310"/>
                    </a:lnTo>
                    <a:lnTo>
                      <a:pt x="1630" y="310"/>
                    </a:lnTo>
                    <a:lnTo>
                      <a:pt x="1622" y="309"/>
                    </a:lnTo>
                    <a:lnTo>
                      <a:pt x="1614" y="307"/>
                    </a:lnTo>
                    <a:lnTo>
                      <a:pt x="1607" y="304"/>
                    </a:lnTo>
                    <a:lnTo>
                      <a:pt x="1601" y="300"/>
                    </a:lnTo>
                    <a:lnTo>
                      <a:pt x="1594" y="295"/>
                    </a:lnTo>
                    <a:lnTo>
                      <a:pt x="1588" y="290"/>
                    </a:lnTo>
                    <a:lnTo>
                      <a:pt x="1582" y="284"/>
                    </a:lnTo>
                    <a:lnTo>
                      <a:pt x="1582" y="284"/>
                    </a:lnTo>
                    <a:close/>
                    <a:moveTo>
                      <a:pt x="1380" y="337"/>
                    </a:moveTo>
                    <a:lnTo>
                      <a:pt x="1416" y="337"/>
                    </a:lnTo>
                    <a:lnTo>
                      <a:pt x="1416" y="144"/>
                    </a:lnTo>
                    <a:lnTo>
                      <a:pt x="1416" y="144"/>
                    </a:lnTo>
                    <a:lnTo>
                      <a:pt x="1422" y="135"/>
                    </a:lnTo>
                    <a:lnTo>
                      <a:pt x="1428" y="129"/>
                    </a:lnTo>
                    <a:lnTo>
                      <a:pt x="1434" y="123"/>
                    </a:lnTo>
                    <a:lnTo>
                      <a:pt x="1442" y="118"/>
                    </a:lnTo>
                    <a:lnTo>
                      <a:pt x="1442" y="118"/>
                    </a:lnTo>
                    <a:lnTo>
                      <a:pt x="1448" y="114"/>
                    </a:lnTo>
                    <a:lnTo>
                      <a:pt x="1455" y="112"/>
                    </a:lnTo>
                    <a:lnTo>
                      <a:pt x="1464" y="110"/>
                    </a:lnTo>
                    <a:lnTo>
                      <a:pt x="1472" y="110"/>
                    </a:lnTo>
                    <a:lnTo>
                      <a:pt x="1472" y="110"/>
                    </a:lnTo>
                    <a:lnTo>
                      <a:pt x="1487" y="110"/>
                    </a:lnTo>
                    <a:lnTo>
                      <a:pt x="1498" y="113"/>
                    </a:lnTo>
                    <a:lnTo>
                      <a:pt x="1503" y="78"/>
                    </a:lnTo>
                    <a:lnTo>
                      <a:pt x="1503" y="78"/>
                    </a:lnTo>
                    <a:lnTo>
                      <a:pt x="1492" y="76"/>
                    </a:lnTo>
                    <a:lnTo>
                      <a:pt x="1478" y="76"/>
                    </a:lnTo>
                    <a:lnTo>
                      <a:pt x="1478" y="76"/>
                    </a:lnTo>
                    <a:lnTo>
                      <a:pt x="1467" y="76"/>
                    </a:lnTo>
                    <a:lnTo>
                      <a:pt x="1458" y="78"/>
                    </a:lnTo>
                    <a:lnTo>
                      <a:pt x="1449" y="80"/>
                    </a:lnTo>
                    <a:lnTo>
                      <a:pt x="1442" y="84"/>
                    </a:lnTo>
                    <a:lnTo>
                      <a:pt x="1442" y="84"/>
                    </a:lnTo>
                    <a:lnTo>
                      <a:pt x="1434" y="89"/>
                    </a:lnTo>
                    <a:lnTo>
                      <a:pt x="1427" y="95"/>
                    </a:lnTo>
                    <a:lnTo>
                      <a:pt x="1420" y="102"/>
                    </a:lnTo>
                    <a:lnTo>
                      <a:pt x="1413" y="111"/>
                    </a:lnTo>
                    <a:lnTo>
                      <a:pt x="1408" y="80"/>
                    </a:lnTo>
                    <a:lnTo>
                      <a:pt x="1380" y="80"/>
                    </a:lnTo>
                    <a:lnTo>
                      <a:pt x="1380" y="337"/>
                    </a:lnTo>
                    <a:close/>
                    <a:moveTo>
                      <a:pt x="1178" y="337"/>
                    </a:moveTo>
                    <a:lnTo>
                      <a:pt x="1178" y="180"/>
                    </a:lnTo>
                    <a:lnTo>
                      <a:pt x="1312" y="180"/>
                    </a:lnTo>
                    <a:lnTo>
                      <a:pt x="1312" y="147"/>
                    </a:lnTo>
                    <a:lnTo>
                      <a:pt x="1178" y="147"/>
                    </a:lnTo>
                    <a:lnTo>
                      <a:pt x="1178" y="38"/>
                    </a:lnTo>
                    <a:lnTo>
                      <a:pt x="1324" y="38"/>
                    </a:lnTo>
                    <a:lnTo>
                      <a:pt x="1324" y="5"/>
                    </a:lnTo>
                    <a:lnTo>
                      <a:pt x="1141" y="5"/>
                    </a:lnTo>
                    <a:lnTo>
                      <a:pt x="1141" y="337"/>
                    </a:lnTo>
                    <a:lnTo>
                      <a:pt x="1178" y="337"/>
                    </a:lnTo>
                    <a:close/>
                    <a:moveTo>
                      <a:pt x="903" y="184"/>
                    </a:moveTo>
                    <a:lnTo>
                      <a:pt x="903" y="184"/>
                    </a:lnTo>
                    <a:lnTo>
                      <a:pt x="905" y="166"/>
                    </a:lnTo>
                    <a:lnTo>
                      <a:pt x="910" y="150"/>
                    </a:lnTo>
                    <a:lnTo>
                      <a:pt x="912" y="143"/>
                    </a:lnTo>
                    <a:lnTo>
                      <a:pt x="916" y="136"/>
                    </a:lnTo>
                    <a:lnTo>
                      <a:pt x="920" y="130"/>
                    </a:lnTo>
                    <a:lnTo>
                      <a:pt x="924" y="125"/>
                    </a:lnTo>
                    <a:lnTo>
                      <a:pt x="924" y="125"/>
                    </a:lnTo>
                    <a:lnTo>
                      <a:pt x="928" y="120"/>
                    </a:lnTo>
                    <a:lnTo>
                      <a:pt x="934" y="116"/>
                    </a:lnTo>
                    <a:lnTo>
                      <a:pt x="939" y="113"/>
                    </a:lnTo>
                    <a:lnTo>
                      <a:pt x="944" y="110"/>
                    </a:lnTo>
                    <a:lnTo>
                      <a:pt x="951" y="108"/>
                    </a:lnTo>
                    <a:lnTo>
                      <a:pt x="957" y="105"/>
                    </a:lnTo>
                    <a:lnTo>
                      <a:pt x="964" y="105"/>
                    </a:lnTo>
                    <a:lnTo>
                      <a:pt x="971" y="104"/>
                    </a:lnTo>
                    <a:lnTo>
                      <a:pt x="971" y="104"/>
                    </a:lnTo>
                    <a:lnTo>
                      <a:pt x="979" y="105"/>
                    </a:lnTo>
                    <a:lnTo>
                      <a:pt x="986" y="105"/>
                    </a:lnTo>
                    <a:lnTo>
                      <a:pt x="992" y="108"/>
                    </a:lnTo>
                    <a:lnTo>
                      <a:pt x="998" y="110"/>
                    </a:lnTo>
                    <a:lnTo>
                      <a:pt x="1003" y="113"/>
                    </a:lnTo>
                    <a:lnTo>
                      <a:pt x="1008" y="116"/>
                    </a:lnTo>
                    <a:lnTo>
                      <a:pt x="1013" y="120"/>
                    </a:lnTo>
                    <a:lnTo>
                      <a:pt x="1017" y="125"/>
                    </a:lnTo>
                    <a:lnTo>
                      <a:pt x="1017" y="125"/>
                    </a:lnTo>
                    <a:lnTo>
                      <a:pt x="1020" y="130"/>
                    </a:lnTo>
                    <a:lnTo>
                      <a:pt x="1023" y="136"/>
                    </a:lnTo>
                    <a:lnTo>
                      <a:pt x="1027" y="143"/>
                    </a:lnTo>
                    <a:lnTo>
                      <a:pt x="1029" y="150"/>
                    </a:lnTo>
                    <a:lnTo>
                      <a:pt x="1031" y="166"/>
                    </a:lnTo>
                    <a:lnTo>
                      <a:pt x="1032" y="184"/>
                    </a:lnTo>
                    <a:lnTo>
                      <a:pt x="903" y="184"/>
                    </a:lnTo>
                    <a:close/>
                    <a:moveTo>
                      <a:pt x="1068" y="193"/>
                    </a:moveTo>
                    <a:lnTo>
                      <a:pt x="1068" y="193"/>
                    </a:lnTo>
                    <a:lnTo>
                      <a:pt x="1068" y="178"/>
                    </a:lnTo>
                    <a:lnTo>
                      <a:pt x="1067" y="165"/>
                    </a:lnTo>
                    <a:lnTo>
                      <a:pt x="1065" y="153"/>
                    </a:lnTo>
                    <a:lnTo>
                      <a:pt x="1062" y="142"/>
                    </a:lnTo>
                    <a:lnTo>
                      <a:pt x="1059" y="131"/>
                    </a:lnTo>
                    <a:lnTo>
                      <a:pt x="1054" y="121"/>
                    </a:lnTo>
                    <a:lnTo>
                      <a:pt x="1049" y="113"/>
                    </a:lnTo>
                    <a:lnTo>
                      <a:pt x="1044" y="104"/>
                    </a:lnTo>
                    <a:lnTo>
                      <a:pt x="1044" y="104"/>
                    </a:lnTo>
                    <a:lnTo>
                      <a:pt x="1036" y="98"/>
                    </a:lnTo>
                    <a:lnTo>
                      <a:pt x="1030" y="92"/>
                    </a:lnTo>
                    <a:lnTo>
                      <a:pt x="1021" y="86"/>
                    </a:lnTo>
                    <a:lnTo>
                      <a:pt x="1013" y="83"/>
                    </a:lnTo>
                    <a:lnTo>
                      <a:pt x="1003" y="79"/>
                    </a:lnTo>
                    <a:lnTo>
                      <a:pt x="992" y="77"/>
                    </a:lnTo>
                    <a:lnTo>
                      <a:pt x="982" y="76"/>
                    </a:lnTo>
                    <a:lnTo>
                      <a:pt x="970" y="76"/>
                    </a:lnTo>
                    <a:lnTo>
                      <a:pt x="970" y="76"/>
                    </a:lnTo>
                    <a:lnTo>
                      <a:pt x="957" y="76"/>
                    </a:lnTo>
                    <a:lnTo>
                      <a:pt x="946" y="78"/>
                    </a:lnTo>
                    <a:lnTo>
                      <a:pt x="935" y="80"/>
                    </a:lnTo>
                    <a:lnTo>
                      <a:pt x="925" y="84"/>
                    </a:lnTo>
                    <a:lnTo>
                      <a:pt x="916" y="89"/>
                    </a:lnTo>
                    <a:lnTo>
                      <a:pt x="907" y="95"/>
                    </a:lnTo>
                    <a:lnTo>
                      <a:pt x="900" y="102"/>
                    </a:lnTo>
                    <a:lnTo>
                      <a:pt x="892" y="111"/>
                    </a:lnTo>
                    <a:lnTo>
                      <a:pt x="892" y="111"/>
                    </a:lnTo>
                    <a:lnTo>
                      <a:pt x="886" y="120"/>
                    </a:lnTo>
                    <a:lnTo>
                      <a:pt x="880" y="131"/>
                    </a:lnTo>
                    <a:lnTo>
                      <a:pt x="875" y="142"/>
                    </a:lnTo>
                    <a:lnTo>
                      <a:pt x="872" y="155"/>
                    </a:lnTo>
                    <a:lnTo>
                      <a:pt x="869" y="167"/>
                    </a:lnTo>
                    <a:lnTo>
                      <a:pt x="866" y="181"/>
                    </a:lnTo>
                    <a:lnTo>
                      <a:pt x="865" y="196"/>
                    </a:lnTo>
                    <a:lnTo>
                      <a:pt x="865" y="212"/>
                    </a:lnTo>
                    <a:lnTo>
                      <a:pt x="865" y="212"/>
                    </a:lnTo>
                    <a:lnTo>
                      <a:pt x="865" y="227"/>
                    </a:lnTo>
                    <a:lnTo>
                      <a:pt x="866" y="242"/>
                    </a:lnTo>
                    <a:lnTo>
                      <a:pt x="869" y="255"/>
                    </a:lnTo>
                    <a:lnTo>
                      <a:pt x="872" y="268"/>
                    </a:lnTo>
                    <a:lnTo>
                      <a:pt x="876" y="279"/>
                    </a:lnTo>
                    <a:lnTo>
                      <a:pt x="881" y="290"/>
                    </a:lnTo>
                    <a:lnTo>
                      <a:pt x="888" y="300"/>
                    </a:lnTo>
                    <a:lnTo>
                      <a:pt x="894" y="308"/>
                    </a:lnTo>
                    <a:lnTo>
                      <a:pt x="894" y="308"/>
                    </a:lnTo>
                    <a:lnTo>
                      <a:pt x="903" y="317"/>
                    </a:lnTo>
                    <a:lnTo>
                      <a:pt x="911" y="323"/>
                    </a:lnTo>
                    <a:lnTo>
                      <a:pt x="921" y="329"/>
                    </a:lnTo>
                    <a:lnTo>
                      <a:pt x="930" y="334"/>
                    </a:lnTo>
                    <a:lnTo>
                      <a:pt x="942" y="337"/>
                    </a:lnTo>
                    <a:lnTo>
                      <a:pt x="954" y="340"/>
                    </a:lnTo>
                    <a:lnTo>
                      <a:pt x="968" y="341"/>
                    </a:lnTo>
                    <a:lnTo>
                      <a:pt x="982" y="342"/>
                    </a:lnTo>
                    <a:lnTo>
                      <a:pt x="982" y="342"/>
                    </a:lnTo>
                    <a:lnTo>
                      <a:pt x="1004" y="340"/>
                    </a:lnTo>
                    <a:lnTo>
                      <a:pt x="1029" y="337"/>
                    </a:lnTo>
                    <a:lnTo>
                      <a:pt x="1029" y="337"/>
                    </a:lnTo>
                    <a:lnTo>
                      <a:pt x="1051" y="332"/>
                    </a:lnTo>
                    <a:lnTo>
                      <a:pt x="1071" y="324"/>
                    </a:lnTo>
                    <a:lnTo>
                      <a:pt x="1064" y="294"/>
                    </a:lnTo>
                    <a:lnTo>
                      <a:pt x="1064" y="294"/>
                    </a:lnTo>
                    <a:lnTo>
                      <a:pt x="1044" y="302"/>
                    </a:lnTo>
                    <a:lnTo>
                      <a:pt x="1023" y="307"/>
                    </a:lnTo>
                    <a:lnTo>
                      <a:pt x="1023" y="307"/>
                    </a:lnTo>
                    <a:lnTo>
                      <a:pt x="1003" y="310"/>
                    </a:lnTo>
                    <a:lnTo>
                      <a:pt x="986" y="313"/>
                    </a:lnTo>
                    <a:lnTo>
                      <a:pt x="986" y="313"/>
                    </a:lnTo>
                    <a:lnTo>
                      <a:pt x="975" y="311"/>
                    </a:lnTo>
                    <a:lnTo>
                      <a:pt x="967" y="310"/>
                    </a:lnTo>
                    <a:lnTo>
                      <a:pt x="958" y="308"/>
                    </a:lnTo>
                    <a:lnTo>
                      <a:pt x="950" y="306"/>
                    </a:lnTo>
                    <a:lnTo>
                      <a:pt x="942" y="302"/>
                    </a:lnTo>
                    <a:lnTo>
                      <a:pt x="936" y="298"/>
                    </a:lnTo>
                    <a:lnTo>
                      <a:pt x="929" y="292"/>
                    </a:lnTo>
                    <a:lnTo>
                      <a:pt x="924" y="287"/>
                    </a:lnTo>
                    <a:lnTo>
                      <a:pt x="924" y="287"/>
                    </a:lnTo>
                    <a:lnTo>
                      <a:pt x="919" y="279"/>
                    </a:lnTo>
                    <a:lnTo>
                      <a:pt x="914" y="272"/>
                    </a:lnTo>
                    <a:lnTo>
                      <a:pt x="911" y="264"/>
                    </a:lnTo>
                    <a:lnTo>
                      <a:pt x="908" y="255"/>
                    </a:lnTo>
                    <a:lnTo>
                      <a:pt x="906" y="245"/>
                    </a:lnTo>
                    <a:lnTo>
                      <a:pt x="904" y="236"/>
                    </a:lnTo>
                    <a:lnTo>
                      <a:pt x="903" y="225"/>
                    </a:lnTo>
                    <a:lnTo>
                      <a:pt x="903" y="213"/>
                    </a:lnTo>
                    <a:lnTo>
                      <a:pt x="1068" y="213"/>
                    </a:lnTo>
                    <a:lnTo>
                      <a:pt x="1068" y="193"/>
                    </a:lnTo>
                    <a:close/>
                    <a:moveTo>
                      <a:pt x="720" y="337"/>
                    </a:moveTo>
                    <a:lnTo>
                      <a:pt x="757" y="337"/>
                    </a:lnTo>
                    <a:lnTo>
                      <a:pt x="757" y="144"/>
                    </a:lnTo>
                    <a:lnTo>
                      <a:pt x="757" y="144"/>
                    </a:lnTo>
                    <a:lnTo>
                      <a:pt x="763" y="135"/>
                    </a:lnTo>
                    <a:lnTo>
                      <a:pt x="769" y="129"/>
                    </a:lnTo>
                    <a:lnTo>
                      <a:pt x="776" y="123"/>
                    </a:lnTo>
                    <a:lnTo>
                      <a:pt x="782" y="118"/>
                    </a:lnTo>
                    <a:lnTo>
                      <a:pt x="782" y="118"/>
                    </a:lnTo>
                    <a:lnTo>
                      <a:pt x="790" y="114"/>
                    </a:lnTo>
                    <a:lnTo>
                      <a:pt x="797" y="112"/>
                    </a:lnTo>
                    <a:lnTo>
                      <a:pt x="805" y="110"/>
                    </a:lnTo>
                    <a:lnTo>
                      <a:pt x="813" y="110"/>
                    </a:lnTo>
                    <a:lnTo>
                      <a:pt x="813" y="110"/>
                    </a:lnTo>
                    <a:lnTo>
                      <a:pt x="828" y="110"/>
                    </a:lnTo>
                    <a:lnTo>
                      <a:pt x="839" y="113"/>
                    </a:lnTo>
                    <a:lnTo>
                      <a:pt x="844" y="78"/>
                    </a:lnTo>
                    <a:lnTo>
                      <a:pt x="844" y="78"/>
                    </a:lnTo>
                    <a:lnTo>
                      <a:pt x="832" y="76"/>
                    </a:lnTo>
                    <a:lnTo>
                      <a:pt x="818" y="76"/>
                    </a:lnTo>
                    <a:lnTo>
                      <a:pt x="818" y="76"/>
                    </a:lnTo>
                    <a:lnTo>
                      <a:pt x="809" y="76"/>
                    </a:lnTo>
                    <a:lnTo>
                      <a:pt x="799" y="78"/>
                    </a:lnTo>
                    <a:lnTo>
                      <a:pt x="791" y="80"/>
                    </a:lnTo>
                    <a:lnTo>
                      <a:pt x="782" y="84"/>
                    </a:lnTo>
                    <a:lnTo>
                      <a:pt x="782" y="84"/>
                    </a:lnTo>
                    <a:lnTo>
                      <a:pt x="775" y="89"/>
                    </a:lnTo>
                    <a:lnTo>
                      <a:pt x="767" y="95"/>
                    </a:lnTo>
                    <a:lnTo>
                      <a:pt x="761" y="102"/>
                    </a:lnTo>
                    <a:lnTo>
                      <a:pt x="754" y="111"/>
                    </a:lnTo>
                    <a:lnTo>
                      <a:pt x="750" y="80"/>
                    </a:lnTo>
                    <a:lnTo>
                      <a:pt x="720" y="80"/>
                    </a:lnTo>
                    <a:lnTo>
                      <a:pt x="720" y="337"/>
                    </a:lnTo>
                    <a:close/>
                    <a:moveTo>
                      <a:pt x="624" y="307"/>
                    </a:moveTo>
                    <a:lnTo>
                      <a:pt x="624" y="307"/>
                    </a:lnTo>
                    <a:lnTo>
                      <a:pt x="632" y="298"/>
                    </a:lnTo>
                    <a:lnTo>
                      <a:pt x="638" y="288"/>
                    </a:lnTo>
                    <a:lnTo>
                      <a:pt x="642" y="276"/>
                    </a:lnTo>
                    <a:lnTo>
                      <a:pt x="647" y="264"/>
                    </a:lnTo>
                    <a:lnTo>
                      <a:pt x="651" y="252"/>
                    </a:lnTo>
                    <a:lnTo>
                      <a:pt x="653" y="239"/>
                    </a:lnTo>
                    <a:lnTo>
                      <a:pt x="654" y="224"/>
                    </a:lnTo>
                    <a:lnTo>
                      <a:pt x="655" y="209"/>
                    </a:lnTo>
                    <a:lnTo>
                      <a:pt x="655" y="209"/>
                    </a:lnTo>
                    <a:lnTo>
                      <a:pt x="654" y="194"/>
                    </a:lnTo>
                    <a:lnTo>
                      <a:pt x="653" y="179"/>
                    </a:lnTo>
                    <a:lnTo>
                      <a:pt x="651" y="165"/>
                    </a:lnTo>
                    <a:lnTo>
                      <a:pt x="647" y="152"/>
                    </a:lnTo>
                    <a:lnTo>
                      <a:pt x="642" y="141"/>
                    </a:lnTo>
                    <a:lnTo>
                      <a:pt x="638" y="130"/>
                    </a:lnTo>
                    <a:lnTo>
                      <a:pt x="632" y="119"/>
                    </a:lnTo>
                    <a:lnTo>
                      <a:pt x="624" y="111"/>
                    </a:lnTo>
                    <a:lnTo>
                      <a:pt x="624" y="111"/>
                    </a:lnTo>
                    <a:lnTo>
                      <a:pt x="617" y="102"/>
                    </a:lnTo>
                    <a:lnTo>
                      <a:pt x="607" y="95"/>
                    </a:lnTo>
                    <a:lnTo>
                      <a:pt x="598" y="89"/>
                    </a:lnTo>
                    <a:lnTo>
                      <a:pt x="588" y="84"/>
                    </a:lnTo>
                    <a:lnTo>
                      <a:pt x="576" y="80"/>
                    </a:lnTo>
                    <a:lnTo>
                      <a:pt x="565" y="78"/>
                    </a:lnTo>
                    <a:lnTo>
                      <a:pt x="553" y="76"/>
                    </a:lnTo>
                    <a:lnTo>
                      <a:pt x="539" y="76"/>
                    </a:lnTo>
                    <a:lnTo>
                      <a:pt x="539" y="76"/>
                    </a:lnTo>
                    <a:lnTo>
                      <a:pt x="526" y="76"/>
                    </a:lnTo>
                    <a:lnTo>
                      <a:pt x="513" y="78"/>
                    </a:lnTo>
                    <a:lnTo>
                      <a:pt x="502" y="80"/>
                    </a:lnTo>
                    <a:lnTo>
                      <a:pt x="491" y="84"/>
                    </a:lnTo>
                    <a:lnTo>
                      <a:pt x="480" y="88"/>
                    </a:lnTo>
                    <a:lnTo>
                      <a:pt x="471" y="95"/>
                    </a:lnTo>
                    <a:lnTo>
                      <a:pt x="462" y="102"/>
                    </a:lnTo>
                    <a:lnTo>
                      <a:pt x="455" y="110"/>
                    </a:lnTo>
                    <a:lnTo>
                      <a:pt x="455" y="110"/>
                    </a:lnTo>
                    <a:lnTo>
                      <a:pt x="447" y="119"/>
                    </a:lnTo>
                    <a:lnTo>
                      <a:pt x="441" y="130"/>
                    </a:lnTo>
                    <a:lnTo>
                      <a:pt x="435" y="141"/>
                    </a:lnTo>
                    <a:lnTo>
                      <a:pt x="431" y="152"/>
                    </a:lnTo>
                    <a:lnTo>
                      <a:pt x="428" y="165"/>
                    </a:lnTo>
                    <a:lnTo>
                      <a:pt x="426" y="179"/>
                    </a:lnTo>
                    <a:lnTo>
                      <a:pt x="424" y="194"/>
                    </a:lnTo>
                    <a:lnTo>
                      <a:pt x="424" y="209"/>
                    </a:lnTo>
                    <a:lnTo>
                      <a:pt x="424" y="209"/>
                    </a:lnTo>
                    <a:lnTo>
                      <a:pt x="424" y="224"/>
                    </a:lnTo>
                    <a:lnTo>
                      <a:pt x="426" y="239"/>
                    </a:lnTo>
                    <a:lnTo>
                      <a:pt x="428" y="253"/>
                    </a:lnTo>
                    <a:lnTo>
                      <a:pt x="431" y="266"/>
                    </a:lnTo>
                    <a:lnTo>
                      <a:pt x="435" y="277"/>
                    </a:lnTo>
                    <a:lnTo>
                      <a:pt x="441" y="288"/>
                    </a:lnTo>
                    <a:lnTo>
                      <a:pt x="447" y="298"/>
                    </a:lnTo>
                    <a:lnTo>
                      <a:pt x="455" y="307"/>
                    </a:lnTo>
                    <a:lnTo>
                      <a:pt x="455" y="307"/>
                    </a:lnTo>
                    <a:lnTo>
                      <a:pt x="462" y="316"/>
                    </a:lnTo>
                    <a:lnTo>
                      <a:pt x="471" y="322"/>
                    </a:lnTo>
                    <a:lnTo>
                      <a:pt x="480" y="329"/>
                    </a:lnTo>
                    <a:lnTo>
                      <a:pt x="491" y="333"/>
                    </a:lnTo>
                    <a:lnTo>
                      <a:pt x="502" y="337"/>
                    </a:lnTo>
                    <a:lnTo>
                      <a:pt x="513" y="340"/>
                    </a:lnTo>
                    <a:lnTo>
                      <a:pt x="526" y="341"/>
                    </a:lnTo>
                    <a:lnTo>
                      <a:pt x="539" y="342"/>
                    </a:lnTo>
                    <a:lnTo>
                      <a:pt x="539" y="342"/>
                    </a:lnTo>
                    <a:lnTo>
                      <a:pt x="553" y="341"/>
                    </a:lnTo>
                    <a:lnTo>
                      <a:pt x="565" y="340"/>
                    </a:lnTo>
                    <a:lnTo>
                      <a:pt x="576" y="337"/>
                    </a:lnTo>
                    <a:lnTo>
                      <a:pt x="588" y="333"/>
                    </a:lnTo>
                    <a:lnTo>
                      <a:pt x="598" y="329"/>
                    </a:lnTo>
                    <a:lnTo>
                      <a:pt x="607" y="322"/>
                    </a:lnTo>
                    <a:lnTo>
                      <a:pt x="617" y="315"/>
                    </a:lnTo>
                    <a:lnTo>
                      <a:pt x="624" y="307"/>
                    </a:lnTo>
                    <a:lnTo>
                      <a:pt x="624" y="307"/>
                    </a:lnTo>
                    <a:close/>
                    <a:moveTo>
                      <a:pt x="482" y="284"/>
                    </a:moveTo>
                    <a:lnTo>
                      <a:pt x="482" y="284"/>
                    </a:lnTo>
                    <a:lnTo>
                      <a:pt x="477" y="277"/>
                    </a:lnTo>
                    <a:lnTo>
                      <a:pt x="474" y="269"/>
                    </a:lnTo>
                    <a:lnTo>
                      <a:pt x="470" y="261"/>
                    </a:lnTo>
                    <a:lnTo>
                      <a:pt x="467" y="252"/>
                    </a:lnTo>
                    <a:lnTo>
                      <a:pt x="465" y="242"/>
                    </a:lnTo>
                    <a:lnTo>
                      <a:pt x="463" y="231"/>
                    </a:lnTo>
                    <a:lnTo>
                      <a:pt x="462" y="221"/>
                    </a:lnTo>
                    <a:lnTo>
                      <a:pt x="462" y="209"/>
                    </a:lnTo>
                    <a:lnTo>
                      <a:pt x="462" y="209"/>
                    </a:lnTo>
                    <a:lnTo>
                      <a:pt x="462" y="197"/>
                    </a:lnTo>
                    <a:lnTo>
                      <a:pt x="463" y="185"/>
                    </a:lnTo>
                    <a:lnTo>
                      <a:pt x="465" y="176"/>
                    </a:lnTo>
                    <a:lnTo>
                      <a:pt x="467" y="165"/>
                    </a:lnTo>
                    <a:lnTo>
                      <a:pt x="470" y="157"/>
                    </a:lnTo>
                    <a:lnTo>
                      <a:pt x="474" y="148"/>
                    </a:lnTo>
                    <a:lnTo>
                      <a:pt x="477" y="141"/>
                    </a:lnTo>
                    <a:lnTo>
                      <a:pt x="482" y="133"/>
                    </a:lnTo>
                    <a:lnTo>
                      <a:pt x="482" y="133"/>
                    </a:lnTo>
                    <a:lnTo>
                      <a:pt x="488" y="127"/>
                    </a:lnTo>
                    <a:lnTo>
                      <a:pt x="493" y="121"/>
                    </a:lnTo>
                    <a:lnTo>
                      <a:pt x="499" y="117"/>
                    </a:lnTo>
                    <a:lnTo>
                      <a:pt x="507" y="113"/>
                    </a:lnTo>
                    <a:lnTo>
                      <a:pt x="514" y="111"/>
                    </a:lnTo>
                    <a:lnTo>
                      <a:pt x="522" y="109"/>
                    </a:lnTo>
                    <a:lnTo>
                      <a:pt x="530" y="106"/>
                    </a:lnTo>
                    <a:lnTo>
                      <a:pt x="539" y="106"/>
                    </a:lnTo>
                    <a:lnTo>
                      <a:pt x="539" y="106"/>
                    </a:lnTo>
                    <a:lnTo>
                      <a:pt x="549" y="106"/>
                    </a:lnTo>
                    <a:lnTo>
                      <a:pt x="556" y="109"/>
                    </a:lnTo>
                    <a:lnTo>
                      <a:pt x="565" y="110"/>
                    </a:lnTo>
                    <a:lnTo>
                      <a:pt x="572" y="113"/>
                    </a:lnTo>
                    <a:lnTo>
                      <a:pt x="578" y="117"/>
                    </a:lnTo>
                    <a:lnTo>
                      <a:pt x="585" y="121"/>
                    </a:lnTo>
                    <a:lnTo>
                      <a:pt x="591" y="127"/>
                    </a:lnTo>
                    <a:lnTo>
                      <a:pt x="597" y="133"/>
                    </a:lnTo>
                    <a:lnTo>
                      <a:pt x="597" y="133"/>
                    </a:lnTo>
                    <a:lnTo>
                      <a:pt x="601" y="141"/>
                    </a:lnTo>
                    <a:lnTo>
                      <a:pt x="605" y="148"/>
                    </a:lnTo>
                    <a:lnTo>
                      <a:pt x="608" y="157"/>
                    </a:lnTo>
                    <a:lnTo>
                      <a:pt x="611" y="165"/>
                    </a:lnTo>
                    <a:lnTo>
                      <a:pt x="614" y="175"/>
                    </a:lnTo>
                    <a:lnTo>
                      <a:pt x="615" y="185"/>
                    </a:lnTo>
                    <a:lnTo>
                      <a:pt x="616" y="197"/>
                    </a:lnTo>
                    <a:lnTo>
                      <a:pt x="617" y="209"/>
                    </a:lnTo>
                    <a:lnTo>
                      <a:pt x="617" y="209"/>
                    </a:lnTo>
                    <a:lnTo>
                      <a:pt x="616" y="221"/>
                    </a:lnTo>
                    <a:lnTo>
                      <a:pt x="615" y="231"/>
                    </a:lnTo>
                    <a:lnTo>
                      <a:pt x="614" y="242"/>
                    </a:lnTo>
                    <a:lnTo>
                      <a:pt x="611" y="252"/>
                    </a:lnTo>
                    <a:lnTo>
                      <a:pt x="608" y="261"/>
                    </a:lnTo>
                    <a:lnTo>
                      <a:pt x="605" y="270"/>
                    </a:lnTo>
                    <a:lnTo>
                      <a:pt x="601" y="277"/>
                    </a:lnTo>
                    <a:lnTo>
                      <a:pt x="597" y="284"/>
                    </a:lnTo>
                    <a:lnTo>
                      <a:pt x="597" y="284"/>
                    </a:lnTo>
                    <a:lnTo>
                      <a:pt x="591" y="290"/>
                    </a:lnTo>
                    <a:lnTo>
                      <a:pt x="585" y="295"/>
                    </a:lnTo>
                    <a:lnTo>
                      <a:pt x="578" y="301"/>
                    </a:lnTo>
                    <a:lnTo>
                      <a:pt x="572" y="304"/>
                    </a:lnTo>
                    <a:lnTo>
                      <a:pt x="565" y="307"/>
                    </a:lnTo>
                    <a:lnTo>
                      <a:pt x="556" y="309"/>
                    </a:lnTo>
                    <a:lnTo>
                      <a:pt x="549" y="310"/>
                    </a:lnTo>
                    <a:lnTo>
                      <a:pt x="539" y="310"/>
                    </a:lnTo>
                    <a:lnTo>
                      <a:pt x="539" y="310"/>
                    </a:lnTo>
                    <a:lnTo>
                      <a:pt x="530" y="310"/>
                    </a:lnTo>
                    <a:lnTo>
                      <a:pt x="522" y="309"/>
                    </a:lnTo>
                    <a:lnTo>
                      <a:pt x="514" y="307"/>
                    </a:lnTo>
                    <a:lnTo>
                      <a:pt x="507" y="304"/>
                    </a:lnTo>
                    <a:lnTo>
                      <a:pt x="499" y="300"/>
                    </a:lnTo>
                    <a:lnTo>
                      <a:pt x="493" y="295"/>
                    </a:lnTo>
                    <a:lnTo>
                      <a:pt x="488" y="290"/>
                    </a:lnTo>
                    <a:lnTo>
                      <a:pt x="482" y="284"/>
                    </a:lnTo>
                    <a:lnTo>
                      <a:pt x="482" y="284"/>
                    </a:lnTo>
                    <a:close/>
                    <a:moveTo>
                      <a:pt x="383" y="110"/>
                    </a:moveTo>
                    <a:lnTo>
                      <a:pt x="383" y="80"/>
                    </a:lnTo>
                    <a:lnTo>
                      <a:pt x="314" y="80"/>
                    </a:lnTo>
                    <a:lnTo>
                      <a:pt x="314" y="19"/>
                    </a:lnTo>
                    <a:lnTo>
                      <a:pt x="283" y="19"/>
                    </a:lnTo>
                    <a:lnTo>
                      <a:pt x="279" y="80"/>
                    </a:lnTo>
                    <a:lnTo>
                      <a:pt x="238" y="80"/>
                    </a:lnTo>
                    <a:lnTo>
                      <a:pt x="238" y="110"/>
                    </a:lnTo>
                    <a:lnTo>
                      <a:pt x="278" y="110"/>
                    </a:lnTo>
                    <a:lnTo>
                      <a:pt x="278" y="282"/>
                    </a:lnTo>
                    <a:lnTo>
                      <a:pt x="278" y="282"/>
                    </a:lnTo>
                    <a:lnTo>
                      <a:pt x="279" y="295"/>
                    </a:lnTo>
                    <a:lnTo>
                      <a:pt x="281" y="308"/>
                    </a:lnTo>
                    <a:lnTo>
                      <a:pt x="285" y="319"/>
                    </a:lnTo>
                    <a:lnTo>
                      <a:pt x="291" y="326"/>
                    </a:lnTo>
                    <a:lnTo>
                      <a:pt x="296" y="331"/>
                    </a:lnTo>
                    <a:lnTo>
                      <a:pt x="300" y="334"/>
                    </a:lnTo>
                    <a:lnTo>
                      <a:pt x="310" y="338"/>
                    </a:lnTo>
                    <a:lnTo>
                      <a:pt x="320" y="341"/>
                    </a:lnTo>
                    <a:lnTo>
                      <a:pt x="334" y="342"/>
                    </a:lnTo>
                    <a:lnTo>
                      <a:pt x="334" y="342"/>
                    </a:lnTo>
                    <a:lnTo>
                      <a:pt x="349" y="341"/>
                    </a:lnTo>
                    <a:lnTo>
                      <a:pt x="363" y="340"/>
                    </a:lnTo>
                    <a:lnTo>
                      <a:pt x="377" y="337"/>
                    </a:lnTo>
                    <a:lnTo>
                      <a:pt x="390" y="334"/>
                    </a:lnTo>
                    <a:lnTo>
                      <a:pt x="384" y="305"/>
                    </a:lnTo>
                    <a:lnTo>
                      <a:pt x="384" y="305"/>
                    </a:lnTo>
                    <a:lnTo>
                      <a:pt x="361" y="309"/>
                    </a:lnTo>
                    <a:lnTo>
                      <a:pt x="343" y="310"/>
                    </a:lnTo>
                    <a:lnTo>
                      <a:pt x="343" y="310"/>
                    </a:lnTo>
                    <a:lnTo>
                      <a:pt x="336" y="310"/>
                    </a:lnTo>
                    <a:lnTo>
                      <a:pt x="331" y="308"/>
                    </a:lnTo>
                    <a:lnTo>
                      <a:pt x="326" y="306"/>
                    </a:lnTo>
                    <a:lnTo>
                      <a:pt x="321" y="303"/>
                    </a:lnTo>
                    <a:lnTo>
                      <a:pt x="321" y="303"/>
                    </a:lnTo>
                    <a:lnTo>
                      <a:pt x="318" y="298"/>
                    </a:lnTo>
                    <a:lnTo>
                      <a:pt x="316" y="292"/>
                    </a:lnTo>
                    <a:lnTo>
                      <a:pt x="315" y="285"/>
                    </a:lnTo>
                    <a:lnTo>
                      <a:pt x="314" y="275"/>
                    </a:lnTo>
                    <a:lnTo>
                      <a:pt x="314" y="110"/>
                    </a:lnTo>
                    <a:lnTo>
                      <a:pt x="383" y="110"/>
                    </a:lnTo>
                    <a:close/>
                    <a:moveTo>
                      <a:pt x="184" y="193"/>
                    </a:moveTo>
                    <a:lnTo>
                      <a:pt x="184" y="193"/>
                    </a:lnTo>
                    <a:lnTo>
                      <a:pt x="173" y="181"/>
                    </a:lnTo>
                    <a:lnTo>
                      <a:pt x="158" y="171"/>
                    </a:lnTo>
                    <a:lnTo>
                      <a:pt x="141" y="160"/>
                    </a:lnTo>
                    <a:lnTo>
                      <a:pt x="120" y="150"/>
                    </a:lnTo>
                    <a:lnTo>
                      <a:pt x="120" y="150"/>
                    </a:lnTo>
                    <a:lnTo>
                      <a:pt x="99" y="142"/>
                    </a:lnTo>
                    <a:lnTo>
                      <a:pt x="83" y="133"/>
                    </a:lnTo>
                    <a:lnTo>
                      <a:pt x="69" y="125"/>
                    </a:lnTo>
                    <a:lnTo>
                      <a:pt x="60" y="117"/>
                    </a:lnTo>
                    <a:lnTo>
                      <a:pt x="60" y="117"/>
                    </a:lnTo>
                    <a:lnTo>
                      <a:pt x="52" y="109"/>
                    </a:lnTo>
                    <a:lnTo>
                      <a:pt x="47" y="99"/>
                    </a:lnTo>
                    <a:lnTo>
                      <a:pt x="45" y="89"/>
                    </a:lnTo>
                    <a:lnTo>
                      <a:pt x="44" y="79"/>
                    </a:lnTo>
                    <a:lnTo>
                      <a:pt x="44" y="79"/>
                    </a:lnTo>
                    <a:lnTo>
                      <a:pt x="45" y="68"/>
                    </a:lnTo>
                    <a:lnTo>
                      <a:pt x="47" y="60"/>
                    </a:lnTo>
                    <a:lnTo>
                      <a:pt x="52" y="51"/>
                    </a:lnTo>
                    <a:lnTo>
                      <a:pt x="59" y="45"/>
                    </a:lnTo>
                    <a:lnTo>
                      <a:pt x="59" y="45"/>
                    </a:lnTo>
                    <a:lnTo>
                      <a:pt x="67" y="39"/>
                    </a:lnTo>
                    <a:lnTo>
                      <a:pt x="77" y="36"/>
                    </a:lnTo>
                    <a:lnTo>
                      <a:pt x="89" y="34"/>
                    </a:lnTo>
                    <a:lnTo>
                      <a:pt x="102" y="33"/>
                    </a:lnTo>
                    <a:lnTo>
                      <a:pt x="102" y="33"/>
                    </a:lnTo>
                    <a:lnTo>
                      <a:pt x="119" y="34"/>
                    </a:lnTo>
                    <a:lnTo>
                      <a:pt x="137" y="37"/>
                    </a:lnTo>
                    <a:lnTo>
                      <a:pt x="155" y="41"/>
                    </a:lnTo>
                    <a:lnTo>
                      <a:pt x="175" y="48"/>
                    </a:lnTo>
                    <a:lnTo>
                      <a:pt x="186" y="15"/>
                    </a:lnTo>
                    <a:lnTo>
                      <a:pt x="186" y="15"/>
                    </a:lnTo>
                    <a:lnTo>
                      <a:pt x="160" y="7"/>
                    </a:lnTo>
                    <a:lnTo>
                      <a:pt x="140" y="3"/>
                    </a:lnTo>
                    <a:lnTo>
                      <a:pt x="140" y="3"/>
                    </a:lnTo>
                    <a:lnTo>
                      <a:pt x="121" y="1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91" y="1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3" y="5"/>
                    </a:lnTo>
                    <a:lnTo>
                      <a:pt x="55" y="8"/>
                    </a:lnTo>
                    <a:lnTo>
                      <a:pt x="46" y="13"/>
                    </a:lnTo>
                    <a:lnTo>
                      <a:pt x="39" y="17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26" y="27"/>
                    </a:lnTo>
                    <a:lnTo>
                      <a:pt x="20" y="33"/>
                    </a:lnTo>
                    <a:lnTo>
                      <a:pt x="16" y="39"/>
                    </a:lnTo>
                    <a:lnTo>
                      <a:pt x="13" y="47"/>
                    </a:lnTo>
                    <a:lnTo>
                      <a:pt x="10" y="53"/>
                    </a:lnTo>
                    <a:lnTo>
                      <a:pt x="8" y="62"/>
                    </a:lnTo>
                    <a:lnTo>
                      <a:pt x="7" y="69"/>
                    </a:lnTo>
                    <a:lnTo>
                      <a:pt x="7" y="78"/>
                    </a:lnTo>
                    <a:lnTo>
                      <a:pt x="7" y="78"/>
                    </a:lnTo>
                    <a:lnTo>
                      <a:pt x="7" y="86"/>
                    </a:lnTo>
                    <a:lnTo>
                      <a:pt x="8" y="95"/>
                    </a:lnTo>
                    <a:lnTo>
                      <a:pt x="9" y="102"/>
                    </a:lnTo>
                    <a:lnTo>
                      <a:pt x="11" y="110"/>
                    </a:lnTo>
                    <a:lnTo>
                      <a:pt x="14" y="117"/>
                    </a:lnTo>
                    <a:lnTo>
                      <a:pt x="17" y="124"/>
                    </a:lnTo>
                    <a:lnTo>
                      <a:pt x="21" y="130"/>
                    </a:lnTo>
                    <a:lnTo>
                      <a:pt x="26" y="136"/>
                    </a:lnTo>
                    <a:lnTo>
                      <a:pt x="26" y="136"/>
                    </a:lnTo>
                    <a:lnTo>
                      <a:pt x="37" y="147"/>
                    </a:lnTo>
                    <a:lnTo>
                      <a:pt x="51" y="158"/>
                    </a:lnTo>
                    <a:lnTo>
                      <a:pt x="68" y="168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114" y="190"/>
                    </a:lnTo>
                    <a:lnTo>
                      <a:pt x="135" y="200"/>
                    </a:lnTo>
                    <a:lnTo>
                      <a:pt x="135" y="200"/>
                    </a:lnTo>
                    <a:lnTo>
                      <a:pt x="142" y="207"/>
                    </a:lnTo>
                    <a:lnTo>
                      <a:pt x="148" y="212"/>
                    </a:lnTo>
                    <a:lnTo>
                      <a:pt x="154" y="218"/>
                    </a:lnTo>
                    <a:lnTo>
                      <a:pt x="158" y="223"/>
                    </a:lnTo>
                    <a:lnTo>
                      <a:pt x="158" y="223"/>
                    </a:lnTo>
                    <a:lnTo>
                      <a:pt x="161" y="229"/>
                    </a:lnTo>
                    <a:lnTo>
                      <a:pt x="163" y="237"/>
                    </a:lnTo>
                    <a:lnTo>
                      <a:pt x="166" y="244"/>
                    </a:lnTo>
                    <a:lnTo>
                      <a:pt x="166" y="253"/>
                    </a:lnTo>
                    <a:lnTo>
                      <a:pt x="166" y="253"/>
                    </a:lnTo>
                    <a:lnTo>
                      <a:pt x="164" y="266"/>
                    </a:lnTo>
                    <a:lnTo>
                      <a:pt x="161" y="276"/>
                    </a:lnTo>
                    <a:lnTo>
                      <a:pt x="159" y="280"/>
                    </a:lnTo>
                    <a:lnTo>
                      <a:pt x="156" y="286"/>
                    </a:lnTo>
                    <a:lnTo>
                      <a:pt x="147" y="293"/>
                    </a:lnTo>
                    <a:lnTo>
                      <a:pt x="147" y="293"/>
                    </a:lnTo>
                    <a:lnTo>
                      <a:pt x="138" y="300"/>
                    </a:lnTo>
                    <a:lnTo>
                      <a:pt x="127" y="305"/>
                    </a:lnTo>
                    <a:lnTo>
                      <a:pt x="114" y="308"/>
                    </a:lnTo>
                    <a:lnTo>
                      <a:pt x="99" y="308"/>
                    </a:lnTo>
                    <a:lnTo>
                      <a:pt x="99" y="308"/>
                    </a:lnTo>
                    <a:lnTo>
                      <a:pt x="79" y="308"/>
                    </a:lnTo>
                    <a:lnTo>
                      <a:pt x="58" y="305"/>
                    </a:lnTo>
                    <a:lnTo>
                      <a:pt x="58" y="305"/>
                    </a:lnTo>
                    <a:lnTo>
                      <a:pt x="36" y="300"/>
                    </a:lnTo>
                    <a:lnTo>
                      <a:pt x="11" y="291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3" y="334"/>
                    </a:lnTo>
                    <a:lnTo>
                      <a:pt x="47" y="338"/>
                    </a:lnTo>
                    <a:lnTo>
                      <a:pt x="73" y="341"/>
                    </a:lnTo>
                    <a:lnTo>
                      <a:pt x="100" y="342"/>
                    </a:lnTo>
                    <a:lnTo>
                      <a:pt x="100" y="342"/>
                    </a:lnTo>
                    <a:lnTo>
                      <a:pt x="111" y="341"/>
                    </a:lnTo>
                    <a:lnTo>
                      <a:pt x="122" y="340"/>
                    </a:lnTo>
                    <a:lnTo>
                      <a:pt x="132" y="338"/>
                    </a:lnTo>
                    <a:lnTo>
                      <a:pt x="142" y="336"/>
                    </a:lnTo>
                    <a:lnTo>
                      <a:pt x="151" y="333"/>
                    </a:lnTo>
                    <a:lnTo>
                      <a:pt x="159" y="329"/>
                    </a:lnTo>
                    <a:lnTo>
                      <a:pt x="168" y="323"/>
                    </a:lnTo>
                    <a:lnTo>
                      <a:pt x="175" y="317"/>
                    </a:lnTo>
                    <a:lnTo>
                      <a:pt x="175" y="317"/>
                    </a:lnTo>
                    <a:lnTo>
                      <a:pt x="182" y="310"/>
                    </a:lnTo>
                    <a:lnTo>
                      <a:pt x="188" y="304"/>
                    </a:lnTo>
                    <a:lnTo>
                      <a:pt x="192" y="297"/>
                    </a:lnTo>
                    <a:lnTo>
                      <a:pt x="196" y="288"/>
                    </a:lnTo>
                    <a:lnTo>
                      <a:pt x="200" y="279"/>
                    </a:lnTo>
                    <a:lnTo>
                      <a:pt x="202" y="270"/>
                    </a:lnTo>
                    <a:lnTo>
                      <a:pt x="203" y="260"/>
                    </a:lnTo>
                    <a:lnTo>
                      <a:pt x="204" y="251"/>
                    </a:lnTo>
                    <a:lnTo>
                      <a:pt x="204" y="251"/>
                    </a:lnTo>
                    <a:lnTo>
                      <a:pt x="203" y="234"/>
                    </a:lnTo>
                    <a:lnTo>
                      <a:pt x="201" y="226"/>
                    </a:lnTo>
                    <a:lnTo>
                      <a:pt x="199" y="219"/>
                    </a:lnTo>
                    <a:lnTo>
                      <a:pt x="195" y="212"/>
                    </a:lnTo>
                    <a:lnTo>
                      <a:pt x="192" y="205"/>
                    </a:lnTo>
                    <a:lnTo>
                      <a:pt x="189" y="198"/>
                    </a:lnTo>
                    <a:lnTo>
                      <a:pt x="184" y="193"/>
                    </a:lnTo>
                    <a:lnTo>
                      <a:pt x="184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E90595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213" name="TextBox 3"/>
            <p:cNvSpPr txBox="1">
              <a:spLocks noChangeArrowheads="1"/>
            </p:cNvSpPr>
            <p:nvPr/>
          </p:nvSpPr>
          <p:spPr bwMode="auto">
            <a:xfrm>
              <a:off x="2867111" y="6089541"/>
              <a:ext cx="119297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sz="1000" dirty="0">
                  <a:solidFill>
                    <a:schemeClr val="accent6"/>
                  </a:solidFill>
                  <a:latin typeface="+mj-lt"/>
                </a:rPr>
                <a:t>StoreFront*</a:t>
              </a:r>
            </a:p>
          </p:txBody>
        </p:sp>
      </p:grpSp>
      <p:sp>
        <p:nvSpPr>
          <p:cNvPr id="220" name="TextBox 3"/>
          <p:cNvSpPr txBox="1">
            <a:spLocks noChangeArrowheads="1"/>
          </p:cNvSpPr>
          <p:nvPr/>
        </p:nvSpPr>
        <p:spPr bwMode="auto">
          <a:xfrm>
            <a:off x="5885345" y="808706"/>
            <a:ext cx="6191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000" dirty="0">
                <a:solidFill>
                  <a:schemeClr val="accent6"/>
                </a:solidFill>
                <a:latin typeface="+mj-lt"/>
              </a:rPr>
              <a:t>Azure Service</a:t>
            </a:r>
            <a:br>
              <a:rPr lang="en-US" sz="1000" dirty="0">
                <a:solidFill>
                  <a:schemeClr val="accent6"/>
                </a:solidFill>
                <a:latin typeface="+mj-lt"/>
              </a:rPr>
            </a:br>
            <a:r>
              <a:rPr lang="en-US" sz="1000" dirty="0">
                <a:solidFill>
                  <a:schemeClr val="accent6"/>
                </a:solidFill>
                <a:latin typeface="+mj-lt"/>
              </a:rPr>
              <a:t> Bus</a:t>
            </a:r>
          </a:p>
        </p:txBody>
      </p:sp>
      <p:sp>
        <p:nvSpPr>
          <p:cNvPr id="221" name="Rectangle 220"/>
          <p:cNvSpPr/>
          <p:nvPr/>
        </p:nvSpPr>
        <p:spPr bwMode="auto">
          <a:xfrm>
            <a:off x="9515749" y="3930973"/>
            <a:ext cx="2195255" cy="2063167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8239" tIns="69119" rIns="138239" bIns="69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1590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accent6"/>
              </a:solidFill>
              <a:latin typeface="+mj-lt"/>
              <a:cs typeface="Arial" charset="0"/>
            </a:endParaRPr>
          </a:p>
        </p:txBody>
      </p:sp>
      <p:grpSp>
        <p:nvGrpSpPr>
          <p:cNvPr id="222" name="Group 221"/>
          <p:cNvGrpSpPr/>
          <p:nvPr/>
        </p:nvGrpSpPr>
        <p:grpSpPr>
          <a:xfrm>
            <a:off x="9636417" y="3709795"/>
            <a:ext cx="457200" cy="457200"/>
            <a:chOff x="1933429" y="4981355"/>
            <a:chExt cx="965245" cy="965245"/>
          </a:xfrm>
        </p:grpSpPr>
        <p:sp>
          <p:nvSpPr>
            <p:cNvPr id="223" name="Oval 222"/>
            <p:cNvSpPr/>
            <p:nvPr/>
          </p:nvSpPr>
          <p:spPr>
            <a:xfrm>
              <a:off x="1933429" y="4981355"/>
              <a:ext cx="965245" cy="9652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2167252" y="5297025"/>
              <a:ext cx="509685" cy="303207"/>
              <a:chOff x="4197350" y="4587875"/>
              <a:chExt cx="1304925" cy="776288"/>
            </a:xfrm>
          </p:grpSpPr>
          <p:sp>
            <p:nvSpPr>
              <p:cNvPr id="225" name="Freeform 3"/>
              <p:cNvSpPr>
                <a:spLocks noChangeArrowheads="1"/>
              </p:cNvSpPr>
              <p:nvPr/>
            </p:nvSpPr>
            <p:spPr bwMode="auto">
              <a:xfrm>
                <a:off x="4197350" y="4970463"/>
                <a:ext cx="1303338" cy="393700"/>
              </a:xfrm>
              <a:custGeom>
                <a:avLst/>
                <a:gdLst>
                  <a:gd name="T0" fmla="*/ 3448 w 3622"/>
                  <a:gd name="T1" fmla="*/ 1093 h 1094"/>
                  <a:gd name="T2" fmla="*/ 3448 w 3622"/>
                  <a:gd name="T3" fmla="*/ 1093 h 1094"/>
                  <a:gd name="T4" fmla="*/ 201 w 3622"/>
                  <a:gd name="T5" fmla="*/ 1093 h 1094"/>
                  <a:gd name="T6" fmla="*/ 0 w 3622"/>
                  <a:gd name="T7" fmla="*/ 921 h 1094"/>
                  <a:gd name="T8" fmla="*/ 0 w 3622"/>
                  <a:gd name="T9" fmla="*/ 58 h 1094"/>
                  <a:gd name="T10" fmla="*/ 58 w 3622"/>
                  <a:gd name="T11" fmla="*/ 0 h 1094"/>
                  <a:gd name="T12" fmla="*/ 3563 w 3622"/>
                  <a:gd name="T13" fmla="*/ 0 h 1094"/>
                  <a:gd name="T14" fmla="*/ 3621 w 3622"/>
                  <a:gd name="T15" fmla="*/ 58 h 1094"/>
                  <a:gd name="T16" fmla="*/ 3621 w 3622"/>
                  <a:gd name="T17" fmla="*/ 921 h 1094"/>
                  <a:gd name="T18" fmla="*/ 3448 w 3622"/>
                  <a:gd name="T19" fmla="*/ 1093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22" h="1094">
                    <a:moveTo>
                      <a:pt x="3448" y="1093"/>
                    </a:moveTo>
                    <a:lnTo>
                      <a:pt x="3448" y="1093"/>
                    </a:lnTo>
                    <a:cubicBezTo>
                      <a:pt x="201" y="1093"/>
                      <a:pt x="201" y="1093"/>
                      <a:pt x="201" y="1093"/>
                    </a:cubicBezTo>
                    <a:cubicBezTo>
                      <a:pt x="86" y="1093"/>
                      <a:pt x="0" y="1036"/>
                      <a:pt x="0" y="92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30"/>
                      <a:pt x="29" y="0"/>
                      <a:pt x="58" y="0"/>
                    </a:cubicBezTo>
                    <a:cubicBezTo>
                      <a:pt x="3563" y="0"/>
                      <a:pt x="3563" y="0"/>
                      <a:pt x="3563" y="0"/>
                    </a:cubicBezTo>
                    <a:cubicBezTo>
                      <a:pt x="3593" y="0"/>
                      <a:pt x="3621" y="30"/>
                      <a:pt x="3621" y="58"/>
                    </a:cubicBezTo>
                    <a:cubicBezTo>
                      <a:pt x="3621" y="921"/>
                      <a:pt x="3621" y="921"/>
                      <a:pt x="3621" y="921"/>
                    </a:cubicBezTo>
                    <a:cubicBezTo>
                      <a:pt x="3621" y="1036"/>
                      <a:pt x="3535" y="1093"/>
                      <a:pt x="3448" y="1093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" name="Freeform 4"/>
              <p:cNvSpPr>
                <a:spLocks noChangeArrowheads="1"/>
              </p:cNvSpPr>
              <p:nvPr/>
            </p:nvSpPr>
            <p:spPr bwMode="auto">
              <a:xfrm>
                <a:off x="4197350" y="4587875"/>
                <a:ext cx="341313" cy="258763"/>
              </a:xfrm>
              <a:custGeom>
                <a:avLst/>
                <a:gdLst>
                  <a:gd name="T0" fmla="*/ 891 w 950"/>
                  <a:gd name="T1" fmla="*/ 0 h 720"/>
                  <a:gd name="T2" fmla="*/ 891 w 950"/>
                  <a:gd name="T3" fmla="*/ 0 h 720"/>
                  <a:gd name="T4" fmla="*/ 173 w 950"/>
                  <a:gd name="T5" fmla="*/ 0 h 720"/>
                  <a:gd name="T6" fmla="*/ 0 w 950"/>
                  <a:gd name="T7" fmla="*/ 173 h 720"/>
                  <a:gd name="T8" fmla="*/ 0 w 950"/>
                  <a:gd name="T9" fmla="*/ 661 h 720"/>
                  <a:gd name="T10" fmla="*/ 58 w 950"/>
                  <a:gd name="T11" fmla="*/ 719 h 720"/>
                  <a:gd name="T12" fmla="*/ 891 w 950"/>
                  <a:gd name="T13" fmla="*/ 719 h 720"/>
                  <a:gd name="T14" fmla="*/ 949 w 950"/>
                  <a:gd name="T15" fmla="*/ 661 h 720"/>
                  <a:gd name="T16" fmla="*/ 949 w 950"/>
                  <a:gd name="T17" fmla="*/ 58 h 720"/>
                  <a:gd name="T18" fmla="*/ 891 w 950"/>
                  <a:gd name="T1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0" h="720">
                    <a:moveTo>
                      <a:pt x="891" y="0"/>
                    </a:moveTo>
                    <a:lnTo>
                      <a:pt x="891" y="0"/>
                    </a:lnTo>
                    <a:cubicBezTo>
                      <a:pt x="173" y="0"/>
                      <a:pt x="173" y="0"/>
                      <a:pt x="173" y="0"/>
                    </a:cubicBezTo>
                    <a:cubicBezTo>
                      <a:pt x="86" y="0"/>
                      <a:pt x="0" y="86"/>
                      <a:pt x="0" y="173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90"/>
                      <a:pt x="29" y="719"/>
                      <a:pt x="58" y="719"/>
                    </a:cubicBezTo>
                    <a:cubicBezTo>
                      <a:pt x="891" y="719"/>
                      <a:pt x="891" y="719"/>
                      <a:pt x="891" y="719"/>
                    </a:cubicBezTo>
                    <a:cubicBezTo>
                      <a:pt x="919" y="719"/>
                      <a:pt x="949" y="690"/>
                      <a:pt x="949" y="661"/>
                    </a:cubicBezTo>
                    <a:cubicBezTo>
                      <a:pt x="949" y="58"/>
                      <a:pt x="949" y="58"/>
                      <a:pt x="949" y="58"/>
                    </a:cubicBezTo>
                    <a:cubicBezTo>
                      <a:pt x="949" y="28"/>
                      <a:pt x="919" y="0"/>
                      <a:pt x="891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" name="Freeform 5"/>
              <p:cNvSpPr>
                <a:spLocks noChangeArrowheads="1"/>
              </p:cNvSpPr>
              <p:nvPr/>
            </p:nvSpPr>
            <p:spPr bwMode="auto">
              <a:xfrm>
                <a:off x="4684713" y="4587875"/>
                <a:ext cx="341312" cy="258763"/>
              </a:xfrm>
              <a:custGeom>
                <a:avLst/>
                <a:gdLst>
                  <a:gd name="T0" fmla="*/ 862 w 948"/>
                  <a:gd name="T1" fmla="*/ 0 h 720"/>
                  <a:gd name="T2" fmla="*/ 862 w 948"/>
                  <a:gd name="T3" fmla="*/ 0 h 720"/>
                  <a:gd name="T4" fmla="*/ 58 w 948"/>
                  <a:gd name="T5" fmla="*/ 0 h 720"/>
                  <a:gd name="T6" fmla="*/ 0 w 948"/>
                  <a:gd name="T7" fmla="*/ 58 h 720"/>
                  <a:gd name="T8" fmla="*/ 0 w 948"/>
                  <a:gd name="T9" fmla="*/ 661 h 720"/>
                  <a:gd name="T10" fmla="*/ 58 w 948"/>
                  <a:gd name="T11" fmla="*/ 719 h 720"/>
                  <a:gd name="T12" fmla="*/ 862 w 948"/>
                  <a:gd name="T13" fmla="*/ 719 h 720"/>
                  <a:gd name="T14" fmla="*/ 947 w 948"/>
                  <a:gd name="T15" fmla="*/ 661 h 720"/>
                  <a:gd name="T16" fmla="*/ 947 w 948"/>
                  <a:gd name="T17" fmla="*/ 58 h 720"/>
                  <a:gd name="T18" fmla="*/ 862 w 948"/>
                  <a:gd name="T1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8" h="720">
                    <a:moveTo>
                      <a:pt x="862" y="0"/>
                    </a:moveTo>
                    <a:lnTo>
                      <a:pt x="862" y="0"/>
                    </a:lnTo>
                    <a:cubicBezTo>
                      <a:pt x="58" y="0"/>
                      <a:pt x="58" y="0"/>
                      <a:pt x="58" y="0"/>
                    </a:cubicBezTo>
                    <a:cubicBezTo>
                      <a:pt x="28" y="0"/>
                      <a:pt x="0" y="28"/>
                      <a:pt x="0" y="58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90"/>
                      <a:pt x="28" y="719"/>
                      <a:pt x="58" y="719"/>
                    </a:cubicBezTo>
                    <a:cubicBezTo>
                      <a:pt x="862" y="719"/>
                      <a:pt x="862" y="719"/>
                      <a:pt x="862" y="719"/>
                    </a:cubicBezTo>
                    <a:cubicBezTo>
                      <a:pt x="919" y="719"/>
                      <a:pt x="947" y="690"/>
                      <a:pt x="947" y="661"/>
                    </a:cubicBezTo>
                    <a:cubicBezTo>
                      <a:pt x="947" y="58"/>
                      <a:pt x="947" y="58"/>
                      <a:pt x="947" y="58"/>
                    </a:cubicBezTo>
                    <a:cubicBezTo>
                      <a:pt x="947" y="28"/>
                      <a:pt x="919" y="0"/>
                      <a:pt x="862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" name="Freeform 6"/>
              <p:cNvSpPr>
                <a:spLocks noChangeArrowheads="1"/>
              </p:cNvSpPr>
              <p:nvPr/>
            </p:nvSpPr>
            <p:spPr bwMode="auto">
              <a:xfrm>
                <a:off x="5170488" y="4587875"/>
                <a:ext cx="331787" cy="258763"/>
              </a:xfrm>
              <a:custGeom>
                <a:avLst/>
                <a:gdLst>
                  <a:gd name="T0" fmla="*/ 747 w 921"/>
                  <a:gd name="T1" fmla="*/ 0 h 720"/>
                  <a:gd name="T2" fmla="*/ 747 w 921"/>
                  <a:gd name="T3" fmla="*/ 0 h 720"/>
                  <a:gd name="T4" fmla="*/ 57 w 921"/>
                  <a:gd name="T5" fmla="*/ 0 h 720"/>
                  <a:gd name="T6" fmla="*/ 0 w 921"/>
                  <a:gd name="T7" fmla="*/ 58 h 720"/>
                  <a:gd name="T8" fmla="*/ 0 w 921"/>
                  <a:gd name="T9" fmla="*/ 661 h 720"/>
                  <a:gd name="T10" fmla="*/ 57 w 921"/>
                  <a:gd name="T11" fmla="*/ 719 h 720"/>
                  <a:gd name="T12" fmla="*/ 862 w 921"/>
                  <a:gd name="T13" fmla="*/ 719 h 720"/>
                  <a:gd name="T14" fmla="*/ 920 w 921"/>
                  <a:gd name="T15" fmla="*/ 661 h 720"/>
                  <a:gd name="T16" fmla="*/ 920 w 921"/>
                  <a:gd name="T17" fmla="*/ 173 h 720"/>
                  <a:gd name="T18" fmla="*/ 747 w 921"/>
                  <a:gd name="T1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1" h="72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57" y="0"/>
                      <a:pt x="57" y="0"/>
                      <a:pt x="57" y="0"/>
                    </a:cubicBezTo>
                    <a:cubicBezTo>
                      <a:pt x="29" y="0"/>
                      <a:pt x="0" y="28"/>
                      <a:pt x="0" y="58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90"/>
                      <a:pt x="29" y="719"/>
                      <a:pt x="57" y="719"/>
                    </a:cubicBezTo>
                    <a:cubicBezTo>
                      <a:pt x="862" y="719"/>
                      <a:pt x="862" y="719"/>
                      <a:pt x="862" y="719"/>
                    </a:cubicBezTo>
                    <a:cubicBezTo>
                      <a:pt x="892" y="719"/>
                      <a:pt x="920" y="690"/>
                      <a:pt x="920" y="661"/>
                    </a:cubicBezTo>
                    <a:cubicBezTo>
                      <a:pt x="920" y="173"/>
                      <a:pt x="920" y="173"/>
                      <a:pt x="920" y="173"/>
                    </a:cubicBezTo>
                    <a:cubicBezTo>
                      <a:pt x="920" y="86"/>
                      <a:pt x="834" y="0"/>
                      <a:pt x="747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29" name="Group 228"/>
          <p:cNvGrpSpPr/>
          <p:nvPr/>
        </p:nvGrpSpPr>
        <p:grpSpPr>
          <a:xfrm>
            <a:off x="10147432" y="3720424"/>
            <a:ext cx="457200" cy="457200"/>
            <a:chOff x="7940773" y="4981355"/>
            <a:chExt cx="965245" cy="965245"/>
          </a:xfrm>
        </p:grpSpPr>
        <p:sp>
          <p:nvSpPr>
            <p:cNvPr id="230" name="Oval 229"/>
            <p:cNvSpPr/>
            <p:nvPr/>
          </p:nvSpPr>
          <p:spPr>
            <a:xfrm>
              <a:off x="7940773" y="4981355"/>
              <a:ext cx="965245" cy="9652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8128156" y="5266288"/>
              <a:ext cx="592476" cy="360340"/>
              <a:chOff x="8321675" y="4762500"/>
              <a:chExt cx="1511300" cy="919163"/>
            </a:xfrm>
          </p:grpSpPr>
          <p:sp>
            <p:nvSpPr>
              <p:cNvPr id="232" name="Freeform 13"/>
              <p:cNvSpPr>
                <a:spLocks noChangeArrowheads="1"/>
              </p:cNvSpPr>
              <p:nvPr/>
            </p:nvSpPr>
            <p:spPr bwMode="auto">
              <a:xfrm>
                <a:off x="8321675" y="4762500"/>
                <a:ext cx="1511300" cy="919163"/>
              </a:xfrm>
              <a:custGeom>
                <a:avLst/>
                <a:gdLst>
                  <a:gd name="T0" fmla="*/ 933 w 4199"/>
                  <a:gd name="T1" fmla="*/ 988 h 2552"/>
                  <a:gd name="T2" fmla="*/ 933 w 4199"/>
                  <a:gd name="T3" fmla="*/ 988 h 2552"/>
                  <a:gd name="T4" fmla="*/ 768 w 4199"/>
                  <a:gd name="T5" fmla="*/ 959 h 2552"/>
                  <a:gd name="T6" fmla="*/ 0 w 4199"/>
                  <a:gd name="T7" fmla="*/ 1756 h 2552"/>
                  <a:gd name="T8" fmla="*/ 768 w 4199"/>
                  <a:gd name="T9" fmla="*/ 2551 h 2552"/>
                  <a:gd name="T10" fmla="*/ 2963 w 4199"/>
                  <a:gd name="T11" fmla="*/ 2551 h 2552"/>
                  <a:gd name="T12" fmla="*/ 4198 w 4199"/>
                  <a:gd name="T13" fmla="*/ 1262 h 2552"/>
                  <a:gd name="T14" fmla="*/ 2963 w 4199"/>
                  <a:gd name="T15" fmla="*/ 0 h 2552"/>
                  <a:gd name="T16" fmla="*/ 1920 w 4199"/>
                  <a:gd name="T17" fmla="*/ 603 h 2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9" h="2552">
                    <a:moveTo>
                      <a:pt x="933" y="988"/>
                    </a:moveTo>
                    <a:lnTo>
                      <a:pt x="933" y="988"/>
                    </a:lnTo>
                    <a:cubicBezTo>
                      <a:pt x="905" y="959"/>
                      <a:pt x="823" y="959"/>
                      <a:pt x="768" y="959"/>
                    </a:cubicBezTo>
                    <a:cubicBezTo>
                      <a:pt x="329" y="959"/>
                      <a:pt x="0" y="1317"/>
                      <a:pt x="0" y="1756"/>
                    </a:cubicBezTo>
                    <a:cubicBezTo>
                      <a:pt x="0" y="2195"/>
                      <a:pt x="329" y="2551"/>
                      <a:pt x="768" y="2551"/>
                    </a:cubicBezTo>
                    <a:cubicBezTo>
                      <a:pt x="2963" y="2551"/>
                      <a:pt x="2963" y="2551"/>
                      <a:pt x="2963" y="2551"/>
                    </a:cubicBezTo>
                    <a:cubicBezTo>
                      <a:pt x="3649" y="2551"/>
                      <a:pt x="4198" y="1975"/>
                      <a:pt x="4198" y="1262"/>
                    </a:cubicBezTo>
                    <a:cubicBezTo>
                      <a:pt x="4198" y="576"/>
                      <a:pt x="3649" y="0"/>
                      <a:pt x="2963" y="0"/>
                    </a:cubicBezTo>
                    <a:cubicBezTo>
                      <a:pt x="2552" y="0"/>
                      <a:pt x="2113" y="219"/>
                      <a:pt x="1920" y="603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Freeform 14"/>
              <p:cNvSpPr>
                <a:spLocks noChangeArrowheads="1"/>
              </p:cNvSpPr>
              <p:nvPr/>
            </p:nvSpPr>
            <p:spPr bwMode="auto">
              <a:xfrm>
                <a:off x="8628063" y="4910138"/>
                <a:ext cx="425450" cy="296862"/>
              </a:xfrm>
              <a:custGeom>
                <a:avLst/>
                <a:gdLst>
                  <a:gd name="T0" fmla="*/ 0 w 1180"/>
                  <a:gd name="T1" fmla="*/ 823 h 824"/>
                  <a:gd name="T2" fmla="*/ 0 w 1180"/>
                  <a:gd name="T3" fmla="*/ 823 h 824"/>
                  <a:gd name="T4" fmla="*/ 988 w 1180"/>
                  <a:gd name="T5" fmla="*/ 0 h 824"/>
                  <a:gd name="T6" fmla="*/ 1179 w 1180"/>
                  <a:gd name="T7" fmla="*/ 27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824">
                    <a:moveTo>
                      <a:pt x="0" y="823"/>
                    </a:moveTo>
                    <a:lnTo>
                      <a:pt x="0" y="823"/>
                    </a:lnTo>
                    <a:cubicBezTo>
                      <a:pt x="82" y="329"/>
                      <a:pt x="576" y="0"/>
                      <a:pt x="988" y="0"/>
                    </a:cubicBezTo>
                    <a:cubicBezTo>
                      <a:pt x="1042" y="0"/>
                      <a:pt x="1125" y="0"/>
                      <a:pt x="1179" y="27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34" name="Group 72"/>
          <p:cNvGrpSpPr>
            <a:grpSpLocks noChangeAspect="1"/>
          </p:cNvGrpSpPr>
          <p:nvPr/>
        </p:nvGrpSpPr>
        <p:grpSpPr bwMode="auto">
          <a:xfrm>
            <a:off x="9617607" y="4712705"/>
            <a:ext cx="917575" cy="857250"/>
            <a:chOff x="6430" y="690"/>
            <a:chExt cx="578" cy="540"/>
          </a:xfrm>
          <a:solidFill>
            <a:srgbClr val="737373"/>
          </a:solidFill>
        </p:grpSpPr>
        <p:sp>
          <p:nvSpPr>
            <p:cNvPr id="235" name="Rectangle 73"/>
            <p:cNvSpPr>
              <a:spLocks noChangeArrowheads="1"/>
            </p:cNvSpPr>
            <p:nvPr/>
          </p:nvSpPr>
          <p:spPr bwMode="auto">
            <a:xfrm>
              <a:off x="6431" y="745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6" name="Rectangle 74"/>
            <p:cNvSpPr>
              <a:spLocks noChangeArrowheads="1"/>
            </p:cNvSpPr>
            <p:nvPr/>
          </p:nvSpPr>
          <p:spPr bwMode="auto">
            <a:xfrm>
              <a:off x="6487" y="690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7" name="Rectangle 75"/>
            <p:cNvSpPr>
              <a:spLocks noChangeArrowheads="1"/>
            </p:cNvSpPr>
            <p:nvPr/>
          </p:nvSpPr>
          <p:spPr bwMode="auto">
            <a:xfrm>
              <a:off x="6561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8" name="Rectangle 76"/>
            <p:cNvSpPr>
              <a:spLocks noChangeArrowheads="1"/>
            </p:cNvSpPr>
            <p:nvPr/>
          </p:nvSpPr>
          <p:spPr bwMode="auto">
            <a:xfrm>
              <a:off x="6598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9" name="Rectangle 77"/>
            <p:cNvSpPr>
              <a:spLocks noChangeArrowheads="1"/>
            </p:cNvSpPr>
            <p:nvPr/>
          </p:nvSpPr>
          <p:spPr bwMode="auto">
            <a:xfrm>
              <a:off x="6896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0" name="Rectangle 78"/>
            <p:cNvSpPr>
              <a:spLocks noChangeArrowheads="1"/>
            </p:cNvSpPr>
            <p:nvPr/>
          </p:nvSpPr>
          <p:spPr bwMode="auto">
            <a:xfrm>
              <a:off x="6431" y="783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1" name="Rectangle 79"/>
            <p:cNvSpPr>
              <a:spLocks noChangeArrowheads="1"/>
            </p:cNvSpPr>
            <p:nvPr/>
          </p:nvSpPr>
          <p:spPr bwMode="auto">
            <a:xfrm>
              <a:off x="6486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2" name="Rectangle 80"/>
            <p:cNvSpPr>
              <a:spLocks noChangeArrowheads="1"/>
            </p:cNvSpPr>
            <p:nvPr/>
          </p:nvSpPr>
          <p:spPr bwMode="auto">
            <a:xfrm>
              <a:off x="6523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3" name="Rectangle 81"/>
            <p:cNvSpPr>
              <a:spLocks noChangeArrowheads="1"/>
            </p:cNvSpPr>
            <p:nvPr/>
          </p:nvSpPr>
          <p:spPr bwMode="auto">
            <a:xfrm>
              <a:off x="6523" y="690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4" name="Rectangle 82"/>
            <p:cNvSpPr>
              <a:spLocks noChangeArrowheads="1"/>
            </p:cNvSpPr>
            <p:nvPr/>
          </p:nvSpPr>
          <p:spPr bwMode="auto">
            <a:xfrm>
              <a:off x="6989" y="783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5" name="Rectangle 83"/>
            <p:cNvSpPr>
              <a:spLocks noChangeArrowheads="1"/>
            </p:cNvSpPr>
            <p:nvPr/>
          </p:nvSpPr>
          <p:spPr bwMode="auto">
            <a:xfrm>
              <a:off x="6784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6" name="Rectangle 84"/>
            <p:cNvSpPr>
              <a:spLocks noChangeArrowheads="1"/>
            </p:cNvSpPr>
            <p:nvPr/>
          </p:nvSpPr>
          <p:spPr bwMode="auto">
            <a:xfrm>
              <a:off x="6896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7" name="Rectangle 85"/>
            <p:cNvSpPr>
              <a:spLocks noChangeArrowheads="1"/>
            </p:cNvSpPr>
            <p:nvPr/>
          </p:nvSpPr>
          <p:spPr bwMode="auto">
            <a:xfrm>
              <a:off x="6821" y="839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8" name="Rectangle 86"/>
            <p:cNvSpPr>
              <a:spLocks noChangeArrowheads="1"/>
            </p:cNvSpPr>
            <p:nvPr/>
          </p:nvSpPr>
          <p:spPr bwMode="auto">
            <a:xfrm>
              <a:off x="6859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9" name="Rectangle 87"/>
            <p:cNvSpPr>
              <a:spLocks noChangeArrowheads="1"/>
            </p:cNvSpPr>
            <p:nvPr/>
          </p:nvSpPr>
          <p:spPr bwMode="auto">
            <a:xfrm>
              <a:off x="6784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0" name="Freeform 88"/>
            <p:cNvSpPr>
              <a:spLocks/>
            </p:cNvSpPr>
            <p:nvPr/>
          </p:nvSpPr>
          <p:spPr bwMode="auto">
            <a:xfrm>
              <a:off x="6970" y="820"/>
              <a:ext cx="37" cy="38"/>
            </a:xfrm>
            <a:custGeom>
              <a:avLst/>
              <a:gdLst>
                <a:gd name="T0" fmla="*/ 261 w 261"/>
                <a:gd name="T1" fmla="*/ 0 h 260"/>
                <a:gd name="T2" fmla="*/ 130 w 261"/>
                <a:gd name="T3" fmla="*/ 0 h 260"/>
                <a:gd name="T4" fmla="*/ 130 w 261"/>
                <a:gd name="T5" fmla="*/ 130 h 260"/>
                <a:gd name="T6" fmla="*/ 0 w 261"/>
                <a:gd name="T7" fmla="*/ 130 h 260"/>
                <a:gd name="T8" fmla="*/ 0 w 261"/>
                <a:gd name="T9" fmla="*/ 260 h 260"/>
                <a:gd name="T10" fmla="*/ 261 w 261"/>
                <a:gd name="T11" fmla="*/ 260 h 260"/>
                <a:gd name="T12" fmla="*/ 261 w 261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130" y="0"/>
                  </a:lnTo>
                  <a:lnTo>
                    <a:pt x="130" y="130"/>
                  </a:lnTo>
                  <a:lnTo>
                    <a:pt x="0" y="130"/>
                  </a:lnTo>
                  <a:lnTo>
                    <a:pt x="0" y="260"/>
                  </a:lnTo>
                  <a:lnTo>
                    <a:pt x="261" y="260"/>
                  </a:lnTo>
                  <a:lnTo>
                    <a:pt x="2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1" name="Rectangle 89"/>
            <p:cNvSpPr>
              <a:spLocks noChangeArrowheads="1"/>
            </p:cNvSpPr>
            <p:nvPr/>
          </p:nvSpPr>
          <p:spPr bwMode="auto">
            <a:xfrm>
              <a:off x="6933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2" name="Rectangle 90"/>
            <p:cNvSpPr>
              <a:spLocks noChangeArrowheads="1"/>
            </p:cNvSpPr>
            <p:nvPr/>
          </p:nvSpPr>
          <p:spPr bwMode="auto">
            <a:xfrm>
              <a:off x="6989" y="74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3" name="Rectangle 91"/>
            <p:cNvSpPr>
              <a:spLocks noChangeArrowheads="1"/>
            </p:cNvSpPr>
            <p:nvPr/>
          </p:nvSpPr>
          <p:spPr bwMode="auto">
            <a:xfrm>
              <a:off x="6859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4" name="Rectangle 92"/>
            <p:cNvSpPr>
              <a:spLocks noChangeArrowheads="1"/>
            </p:cNvSpPr>
            <p:nvPr/>
          </p:nvSpPr>
          <p:spPr bwMode="auto">
            <a:xfrm>
              <a:off x="6933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5" name="Rectangle 93"/>
            <p:cNvSpPr>
              <a:spLocks noChangeArrowheads="1"/>
            </p:cNvSpPr>
            <p:nvPr/>
          </p:nvSpPr>
          <p:spPr bwMode="auto">
            <a:xfrm>
              <a:off x="6821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6" name="Rectangle 94"/>
            <p:cNvSpPr>
              <a:spLocks noChangeArrowheads="1"/>
            </p:cNvSpPr>
            <p:nvPr/>
          </p:nvSpPr>
          <p:spPr bwMode="auto">
            <a:xfrm>
              <a:off x="6710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7" name="Rectangle 95"/>
            <p:cNvSpPr>
              <a:spLocks noChangeArrowheads="1"/>
            </p:cNvSpPr>
            <p:nvPr/>
          </p:nvSpPr>
          <p:spPr bwMode="auto">
            <a:xfrm>
              <a:off x="6635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8" name="Rectangle 96"/>
            <p:cNvSpPr>
              <a:spLocks noChangeArrowheads="1"/>
            </p:cNvSpPr>
            <p:nvPr/>
          </p:nvSpPr>
          <p:spPr bwMode="auto">
            <a:xfrm>
              <a:off x="6673" y="690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9" name="Rectangle 97"/>
            <p:cNvSpPr>
              <a:spLocks noChangeArrowheads="1"/>
            </p:cNvSpPr>
            <p:nvPr/>
          </p:nvSpPr>
          <p:spPr bwMode="auto">
            <a:xfrm>
              <a:off x="6598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0" name="Rectangle 98"/>
            <p:cNvSpPr>
              <a:spLocks noChangeArrowheads="1"/>
            </p:cNvSpPr>
            <p:nvPr/>
          </p:nvSpPr>
          <p:spPr bwMode="auto">
            <a:xfrm>
              <a:off x="6672" y="839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1" name="Rectangle 99"/>
            <p:cNvSpPr>
              <a:spLocks noChangeArrowheads="1"/>
            </p:cNvSpPr>
            <p:nvPr/>
          </p:nvSpPr>
          <p:spPr bwMode="auto">
            <a:xfrm>
              <a:off x="6561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2" name="Rectangle 100"/>
            <p:cNvSpPr>
              <a:spLocks noChangeArrowheads="1"/>
            </p:cNvSpPr>
            <p:nvPr/>
          </p:nvSpPr>
          <p:spPr bwMode="auto">
            <a:xfrm>
              <a:off x="6747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3" name="Rectangle 101"/>
            <p:cNvSpPr>
              <a:spLocks noChangeArrowheads="1"/>
            </p:cNvSpPr>
            <p:nvPr/>
          </p:nvSpPr>
          <p:spPr bwMode="auto">
            <a:xfrm>
              <a:off x="6747" y="690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4" name="Rectangle 102"/>
            <p:cNvSpPr>
              <a:spLocks noChangeArrowheads="1"/>
            </p:cNvSpPr>
            <p:nvPr/>
          </p:nvSpPr>
          <p:spPr bwMode="auto">
            <a:xfrm>
              <a:off x="6636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5" name="Rectangle 103"/>
            <p:cNvSpPr>
              <a:spLocks noChangeArrowheads="1"/>
            </p:cNvSpPr>
            <p:nvPr/>
          </p:nvSpPr>
          <p:spPr bwMode="auto">
            <a:xfrm>
              <a:off x="6710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6" name="Freeform 104"/>
            <p:cNvSpPr>
              <a:spLocks/>
            </p:cNvSpPr>
            <p:nvPr/>
          </p:nvSpPr>
          <p:spPr bwMode="auto">
            <a:xfrm>
              <a:off x="6970" y="690"/>
              <a:ext cx="37" cy="37"/>
            </a:xfrm>
            <a:custGeom>
              <a:avLst/>
              <a:gdLst>
                <a:gd name="T0" fmla="*/ 130 w 261"/>
                <a:gd name="T1" fmla="*/ 261 h 261"/>
                <a:gd name="T2" fmla="*/ 261 w 261"/>
                <a:gd name="T3" fmla="*/ 261 h 261"/>
                <a:gd name="T4" fmla="*/ 261 w 261"/>
                <a:gd name="T5" fmla="*/ 0 h 261"/>
                <a:gd name="T6" fmla="*/ 0 w 261"/>
                <a:gd name="T7" fmla="*/ 0 h 261"/>
                <a:gd name="T8" fmla="*/ 0 w 261"/>
                <a:gd name="T9" fmla="*/ 131 h 261"/>
                <a:gd name="T10" fmla="*/ 130 w 261"/>
                <a:gd name="T11" fmla="*/ 131 h 261"/>
                <a:gd name="T12" fmla="*/ 130 w 261"/>
                <a:gd name="T1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1">
                  <a:moveTo>
                    <a:pt x="130" y="261"/>
                  </a:moveTo>
                  <a:lnTo>
                    <a:pt x="261" y="261"/>
                  </a:lnTo>
                  <a:lnTo>
                    <a:pt x="26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130" y="131"/>
                  </a:lnTo>
                  <a:lnTo>
                    <a:pt x="130" y="2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7" name="Freeform 105"/>
            <p:cNvSpPr>
              <a:spLocks/>
            </p:cNvSpPr>
            <p:nvPr/>
          </p:nvSpPr>
          <p:spPr bwMode="auto">
            <a:xfrm>
              <a:off x="6430" y="690"/>
              <a:ext cx="38" cy="37"/>
            </a:xfrm>
            <a:custGeom>
              <a:avLst/>
              <a:gdLst>
                <a:gd name="T0" fmla="*/ 0 w 262"/>
                <a:gd name="T1" fmla="*/ 0 h 261"/>
                <a:gd name="T2" fmla="*/ 0 w 262"/>
                <a:gd name="T3" fmla="*/ 131 h 261"/>
                <a:gd name="T4" fmla="*/ 0 w 262"/>
                <a:gd name="T5" fmla="*/ 261 h 261"/>
                <a:gd name="T6" fmla="*/ 130 w 262"/>
                <a:gd name="T7" fmla="*/ 261 h 261"/>
                <a:gd name="T8" fmla="*/ 130 w 262"/>
                <a:gd name="T9" fmla="*/ 131 h 261"/>
                <a:gd name="T10" fmla="*/ 262 w 262"/>
                <a:gd name="T11" fmla="*/ 131 h 261"/>
                <a:gd name="T12" fmla="*/ 262 w 262"/>
                <a:gd name="T13" fmla="*/ 0 h 261"/>
                <a:gd name="T14" fmla="*/ 130 w 262"/>
                <a:gd name="T15" fmla="*/ 0 h 261"/>
                <a:gd name="T16" fmla="*/ 0 w 262"/>
                <a:gd name="T1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lnTo>
                    <a:pt x="0" y="131"/>
                  </a:lnTo>
                  <a:lnTo>
                    <a:pt x="0" y="261"/>
                  </a:lnTo>
                  <a:lnTo>
                    <a:pt x="130" y="261"/>
                  </a:lnTo>
                  <a:lnTo>
                    <a:pt x="130" y="131"/>
                  </a:lnTo>
                  <a:lnTo>
                    <a:pt x="262" y="131"/>
                  </a:lnTo>
                  <a:lnTo>
                    <a:pt x="262" y="0"/>
                  </a:lnTo>
                  <a:lnTo>
                    <a:pt x="13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8" name="Freeform 106"/>
            <p:cNvSpPr>
              <a:spLocks/>
            </p:cNvSpPr>
            <p:nvPr/>
          </p:nvSpPr>
          <p:spPr bwMode="auto">
            <a:xfrm>
              <a:off x="6430" y="820"/>
              <a:ext cx="38" cy="38"/>
            </a:xfrm>
            <a:custGeom>
              <a:avLst/>
              <a:gdLst>
                <a:gd name="T0" fmla="*/ 130 w 262"/>
                <a:gd name="T1" fmla="*/ 0 h 260"/>
                <a:gd name="T2" fmla="*/ 0 w 262"/>
                <a:gd name="T3" fmla="*/ 0 h 260"/>
                <a:gd name="T4" fmla="*/ 0 w 262"/>
                <a:gd name="T5" fmla="*/ 130 h 260"/>
                <a:gd name="T6" fmla="*/ 0 w 262"/>
                <a:gd name="T7" fmla="*/ 260 h 260"/>
                <a:gd name="T8" fmla="*/ 130 w 262"/>
                <a:gd name="T9" fmla="*/ 260 h 260"/>
                <a:gd name="T10" fmla="*/ 262 w 262"/>
                <a:gd name="T11" fmla="*/ 260 h 260"/>
                <a:gd name="T12" fmla="*/ 262 w 262"/>
                <a:gd name="T13" fmla="*/ 130 h 260"/>
                <a:gd name="T14" fmla="*/ 130 w 262"/>
                <a:gd name="T15" fmla="*/ 130 h 260"/>
                <a:gd name="T16" fmla="*/ 130 w 262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260">
                  <a:moveTo>
                    <a:pt x="130" y="0"/>
                  </a:moveTo>
                  <a:lnTo>
                    <a:pt x="0" y="0"/>
                  </a:lnTo>
                  <a:lnTo>
                    <a:pt x="0" y="130"/>
                  </a:lnTo>
                  <a:lnTo>
                    <a:pt x="0" y="260"/>
                  </a:lnTo>
                  <a:lnTo>
                    <a:pt x="130" y="260"/>
                  </a:lnTo>
                  <a:lnTo>
                    <a:pt x="262" y="260"/>
                  </a:lnTo>
                  <a:lnTo>
                    <a:pt x="262" y="130"/>
                  </a:lnTo>
                  <a:lnTo>
                    <a:pt x="130" y="13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9" name="Rectangle 107"/>
            <p:cNvSpPr>
              <a:spLocks noChangeArrowheads="1"/>
            </p:cNvSpPr>
            <p:nvPr/>
          </p:nvSpPr>
          <p:spPr bwMode="auto">
            <a:xfrm>
              <a:off x="6486" y="765"/>
              <a:ext cx="112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0" name="Rectangle 108"/>
            <p:cNvSpPr>
              <a:spLocks noChangeArrowheads="1"/>
            </p:cNvSpPr>
            <p:nvPr/>
          </p:nvSpPr>
          <p:spPr bwMode="auto">
            <a:xfrm>
              <a:off x="6523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1" name="Freeform 109"/>
            <p:cNvSpPr>
              <a:spLocks/>
            </p:cNvSpPr>
            <p:nvPr/>
          </p:nvSpPr>
          <p:spPr bwMode="auto">
            <a:xfrm>
              <a:off x="6970" y="1007"/>
              <a:ext cx="37" cy="37"/>
            </a:xfrm>
            <a:custGeom>
              <a:avLst/>
              <a:gdLst>
                <a:gd name="T0" fmla="*/ 261 w 261"/>
                <a:gd name="T1" fmla="*/ 0 h 260"/>
                <a:gd name="T2" fmla="*/ 130 w 261"/>
                <a:gd name="T3" fmla="*/ 0 h 260"/>
                <a:gd name="T4" fmla="*/ 130 w 261"/>
                <a:gd name="T5" fmla="*/ 130 h 260"/>
                <a:gd name="T6" fmla="*/ 0 w 261"/>
                <a:gd name="T7" fmla="*/ 130 h 260"/>
                <a:gd name="T8" fmla="*/ 0 w 261"/>
                <a:gd name="T9" fmla="*/ 260 h 260"/>
                <a:gd name="T10" fmla="*/ 261 w 261"/>
                <a:gd name="T11" fmla="*/ 260 h 260"/>
                <a:gd name="T12" fmla="*/ 261 w 261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130" y="0"/>
                  </a:lnTo>
                  <a:lnTo>
                    <a:pt x="130" y="130"/>
                  </a:lnTo>
                  <a:lnTo>
                    <a:pt x="0" y="130"/>
                  </a:lnTo>
                  <a:lnTo>
                    <a:pt x="0" y="260"/>
                  </a:lnTo>
                  <a:lnTo>
                    <a:pt x="261" y="260"/>
                  </a:lnTo>
                  <a:lnTo>
                    <a:pt x="2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2" name="Rectangle 110"/>
            <p:cNvSpPr>
              <a:spLocks noChangeArrowheads="1"/>
            </p:cNvSpPr>
            <p:nvPr/>
          </p:nvSpPr>
          <p:spPr bwMode="auto">
            <a:xfrm>
              <a:off x="6560" y="1025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3" name="Rectangle 111"/>
            <p:cNvSpPr>
              <a:spLocks noChangeArrowheads="1"/>
            </p:cNvSpPr>
            <p:nvPr/>
          </p:nvSpPr>
          <p:spPr bwMode="auto">
            <a:xfrm>
              <a:off x="6486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4" name="Rectangle 112"/>
            <p:cNvSpPr>
              <a:spLocks noChangeArrowheads="1"/>
            </p:cNvSpPr>
            <p:nvPr/>
          </p:nvSpPr>
          <p:spPr bwMode="auto">
            <a:xfrm>
              <a:off x="6635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5" name="Rectangle 113"/>
            <p:cNvSpPr>
              <a:spLocks noChangeArrowheads="1"/>
            </p:cNvSpPr>
            <p:nvPr/>
          </p:nvSpPr>
          <p:spPr bwMode="auto">
            <a:xfrm>
              <a:off x="6430" y="931"/>
              <a:ext cx="19" cy="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6" name="Rectangle 114"/>
            <p:cNvSpPr>
              <a:spLocks noChangeArrowheads="1"/>
            </p:cNvSpPr>
            <p:nvPr/>
          </p:nvSpPr>
          <p:spPr bwMode="auto">
            <a:xfrm>
              <a:off x="6430" y="96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7" name="Rectangle 115"/>
            <p:cNvSpPr>
              <a:spLocks noChangeArrowheads="1"/>
            </p:cNvSpPr>
            <p:nvPr/>
          </p:nvSpPr>
          <p:spPr bwMode="auto">
            <a:xfrm>
              <a:off x="6784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8" name="Rectangle 116"/>
            <p:cNvSpPr>
              <a:spLocks noChangeArrowheads="1"/>
            </p:cNvSpPr>
            <p:nvPr/>
          </p:nvSpPr>
          <p:spPr bwMode="auto">
            <a:xfrm>
              <a:off x="6709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9" name="Rectangle 117"/>
            <p:cNvSpPr>
              <a:spLocks noChangeArrowheads="1"/>
            </p:cNvSpPr>
            <p:nvPr/>
          </p:nvSpPr>
          <p:spPr bwMode="auto">
            <a:xfrm>
              <a:off x="6933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0" name="Rectangle 118"/>
            <p:cNvSpPr>
              <a:spLocks noChangeArrowheads="1"/>
            </p:cNvSpPr>
            <p:nvPr/>
          </p:nvSpPr>
          <p:spPr bwMode="auto">
            <a:xfrm>
              <a:off x="6747" y="876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1" name="Rectangle 119"/>
            <p:cNvSpPr>
              <a:spLocks noChangeArrowheads="1"/>
            </p:cNvSpPr>
            <p:nvPr/>
          </p:nvSpPr>
          <p:spPr bwMode="auto">
            <a:xfrm>
              <a:off x="6821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2" name="Rectangle 120"/>
            <p:cNvSpPr>
              <a:spLocks noChangeArrowheads="1"/>
            </p:cNvSpPr>
            <p:nvPr/>
          </p:nvSpPr>
          <p:spPr bwMode="auto">
            <a:xfrm>
              <a:off x="6747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3" name="Rectangle 121"/>
            <p:cNvSpPr>
              <a:spLocks noChangeArrowheads="1"/>
            </p:cNvSpPr>
            <p:nvPr/>
          </p:nvSpPr>
          <p:spPr bwMode="auto">
            <a:xfrm>
              <a:off x="6858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4" name="Rectangle 122"/>
            <p:cNvSpPr>
              <a:spLocks noChangeArrowheads="1"/>
            </p:cNvSpPr>
            <p:nvPr/>
          </p:nvSpPr>
          <p:spPr bwMode="auto">
            <a:xfrm>
              <a:off x="6672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5" name="Rectangle 123"/>
            <p:cNvSpPr>
              <a:spLocks noChangeArrowheads="1"/>
            </p:cNvSpPr>
            <p:nvPr/>
          </p:nvSpPr>
          <p:spPr bwMode="auto">
            <a:xfrm>
              <a:off x="6896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6" name="Rectangle 124"/>
            <p:cNvSpPr>
              <a:spLocks noChangeArrowheads="1"/>
            </p:cNvSpPr>
            <p:nvPr/>
          </p:nvSpPr>
          <p:spPr bwMode="auto">
            <a:xfrm>
              <a:off x="6859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7" name="Rectangle 125"/>
            <p:cNvSpPr>
              <a:spLocks noChangeArrowheads="1"/>
            </p:cNvSpPr>
            <p:nvPr/>
          </p:nvSpPr>
          <p:spPr bwMode="auto">
            <a:xfrm>
              <a:off x="6784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8" name="Rectangle 126"/>
            <p:cNvSpPr>
              <a:spLocks noChangeArrowheads="1"/>
            </p:cNvSpPr>
            <p:nvPr/>
          </p:nvSpPr>
          <p:spPr bwMode="auto">
            <a:xfrm>
              <a:off x="6672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9" name="Rectangle 127"/>
            <p:cNvSpPr>
              <a:spLocks noChangeArrowheads="1"/>
            </p:cNvSpPr>
            <p:nvPr/>
          </p:nvSpPr>
          <p:spPr bwMode="auto">
            <a:xfrm>
              <a:off x="6709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0" name="Rectangle 128"/>
            <p:cNvSpPr>
              <a:spLocks noChangeArrowheads="1"/>
            </p:cNvSpPr>
            <p:nvPr/>
          </p:nvSpPr>
          <p:spPr bwMode="auto">
            <a:xfrm>
              <a:off x="6821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1" name="Rectangle 129"/>
            <p:cNvSpPr>
              <a:spLocks noChangeArrowheads="1"/>
            </p:cNvSpPr>
            <p:nvPr/>
          </p:nvSpPr>
          <p:spPr bwMode="auto">
            <a:xfrm>
              <a:off x="6635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2" name="Rectangle 130"/>
            <p:cNvSpPr>
              <a:spLocks noChangeArrowheads="1"/>
            </p:cNvSpPr>
            <p:nvPr/>
          </p:nvSpPr>
          <p:spPr bwMode="auto">
            <a:xfrm>
              <a:off x="6598" y="876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3" name="Rectangle 131"/>
            <p:cNvSpPr>
              <a:spLocks noChangeArrowheads="1"/>
            </p:cNvSpPr>
            <p:nvPr/>
          </p:nvSpPr>
          <p:spPr bwMode="auto">
            <a:xfrm>
              <a:off x="6989" y="93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4" name="Rectangle 132"/>
            <p:cNvSpPr>
              <a:spLocks noChangeArrowheads="1"/>
            </p:cNvSpPr>
            <p:nvPr/>
          </p:nvSpPr>
          <p:spPr bwMode="auto">
            <a:xfrm>
              <a:off x="6560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5" name="Rectangle 133"/>
            <p:cNvSpPr>
              <a:spLocks noChangeArrowheads="1"/>
            </p:cNvSpPr>
            <p:nvPr/>
          </p:nvSpPr>
          <p:spPr bwMode="auto">
            <a:xfrm>
              <a:off x="6598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6" name="Rectangle 134"/>
            <p:cNvSpPr>
              <a:spLocks noChangeArrowheads="1"/>
            </p:cNvSpPr>
            <p:nvPr/>
          </p:nvSpPr>
          <p:spPr bwMode="auto">
            <a:xfrm>
              <a:off x="6989" y="96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7" name="Rectangle 135"/>
            <p:cNvSpPr>
              <a:spLocks noChangeArrowheads="1"/>
            </p:cNvSpPr>
            <p:nvPr/>
          </p:nvSpPr>
          <p:spPr bwMode="auto">
            <a:xfrm>
              <a:off x="6933" y="876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8" name="Rectangle 136"/>
            <p:cNvSpPr>
              <a:spLocks noChangeArrowheads="1"/>
            </p:cNvSpPr>
            <p:nvPr/>
          </p:nvSpPr>
          <p:spPr bwMode="auto">
            <a:xfrm>
              <a:off x="6486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9" name="Rectangle 137"/>
            <p:cNvSpPr>
              <a:spLocks noChangeArrowheads="1"/>
            </p:cNvSpPr>
            <p:nvPr/>
          </p:nvSpPr>
          <p:spPr bwMode="auto">
            <a:xfrm>
              <a:off x="6896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0" name="Rectangle 138"/>
            <p:cNvSpPr>
              <a:spLocks noChangeArrowheads="1"/>
            </p:cNvSpPr>
            <p:nvPr/>
          </p:nvSpPr>
          <p:spPr bwMode="auto">
            <a:xfrm>
              <a:off x="6523" y="876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1" name="Freeform 139"/>
            <p:cNvSpPr>
              <a:spLocks/>
            </p:cNvSpPr>
            <p:nvPr/>
          </p:nvSpPr>
          <p:spPr bwMode="auto">
            <a:xfrm>
              <a:off x="6970" y="876"/>
              <a:ext cx="37" cy="37"/>
            </a:xfrm>
            <a:custGeom>
              <a:avLst/>
              <a:gdLst>
                <a:gd name="T0" fmla="*/ 130 w 261"/>
                <a:gd name="T1" fmla="*/ 260 h 260"/>
                <a:gd name="T2" fmla="*/ 261 w 261"/>
                <a:gd name="T3" fmla="*/ 260 h 260"/>
                <a:gd name="T4" fmla="*/ 261 w 261"/>
                <a:gd name="T5" fmla="*/ 0 h 260"/>
                <a:gd name="T6" fmla="*/ 0 w 261"/>
                <a:gd name="T7" fmla="*/ 0 h 260"/>
                <a:gd name="T8" fmla="*/ 0 w 261"/>
                <a:gd name="T9" fmla="*/ 130 h 260"/>
                <a:gd name="T10" fmla="*/ 130 w 261"/>
                <a:gd name="T11" fmla="*/ 130 h 260"/>
                <a:gd name="T12" fmla="*/ 130 w 261"/>
                <a:gd name="T1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0">
                  <a:moveTo>
                    <a:pt x="130" y="260"/>
                  </a:moveTo>
                  <a:lnTo>
                    <a:pt x="261" y="260"/>
                  </a:lnTo>
                  <a:lnTo>
                    <a:pt x="261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130" y="130"/>
                  </a:lnTo>
                  <a:lnTo>
                    <a:pt x="130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2" name="Freeform 140"/>
            <p:cNvSpPr>
              <a:spLocks/>
            </p:cNvSpPr>
            <p:nvPr/>
          </p:nvSpPr>
          <p:spPr bwMode="auto">
            <a:xfrm>
              <a:off x="6430" y="876"/>
              <a:ext cx="37" cy="37"/>
            </a:xfrm>
            <a:custGeom>
              <a:avLst/>
              <a:gdLst>
                <a:gd name="T0" fmla="*/ 130 w 261"/>
                <a:gd name="T1" fmla="*/ 130 h 260"/>
                <a:gd name="T2" fmla="*/ 261 w 261"/>
                <a:gd name="T3" fmla="*/ 130 h 260"/>
                <a:gd name="T4" fmla="*/ 261 w 261"/>
                <a:gd name="T5" fmla="*/ 0 h 260"/>
                <a:gd name="T6" fmla="*/ 130 w 261"/>
                <a:gd name="T7" fmla="*/ 0 h 260"/>
                <a:gd name="T8" fmla="*/ 0 w 261"/>
                <a:gd name="T9" fmla="*/ 0 h 260"/>
                <a:gd name="T10" fmla="*/ 0 w 261"/>
                <a:gd name="T11" fmla="*/ 130 h 260"/>
                <a:gd name="T12" fmla="*/ 0 w 261"/>
                <a:gd name="T13" fmla="*/ 260 h 260"/>
                <a:gd name="T14" fmla="*/ 130 w 261"/>
                <a:gd name="T15" fmla="*/ 260 h 260"/>
                <a:gd name="T16" fmla="*/ 130 w 261"/>
                <a:gd name="T17" fmla="*/ 13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260">
                  <a:moveTo>
                    <a:pt x="130" y="130"/>
                  </a:moveTo>
                  <a:lnTo>
                    <a:pt x="261" y="130"/>
                  </a:lnTo>
                  <a:lnTo>
                    <a:pt x="261" y="0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0" y="260"/>
                  </a:lnTo>
                  <a:lnTo>
                    <a:pt x="130" y="260"/>
                  </a:lnTo>
                  <a:lnTo>
                    <a:pt x="130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3" name="Freeform 141"/>
            <p:cNvSpPr>
              <a:spLocks/>
            </p:cNvSpPr>
            <p:nvPr/>
          </p:nvSpPr>
          <p:spPr bwMode="auto">
            <a:xfrm>
              <a:off x="6430" y="1007"/>
              <a:ext cx="37" cy="37"/>
            </a:xfrm>
            <a:custGeom>
              <a:avLst/>
              <a:gdLst>
                <a:gd name="T0" fmla="*/ 261 w 261"/>
                <a:gd name="T1" fmla="*/ 260 h 260"/>
                <a:gd name="T2" fmla="*/ 261 w 261"/>
                <a:gd name="T3" fmla="*/ 130 h 260"/>
                <a:gd name="T4" fmla="*/ 130 w 261"/>
                <a:gd name="T5" fmla="*/ 130 h 260"/>
                <a:gd name="T6" fmla="*/ 130 w 261"/>
                <a:gd name="T7" fmla="*/ 0 h 260"/>
                <a:gd name="T8" fmla="*/ 0 w 261"/>
                <a:gd name="T9" fmla="*/ 0 h 260"/>
                <a:gd name="T10" fmla="*/ 0 w 261"/>
                <a:gd name="T11" fmla="*/ 130 h 260"/>
                <a:gd name="T12" fmla="*/ 0 w 261"/>
                <a:gd name="T13" fmla="*/ 260 h 260"/>
                <a:gd name="T14" fmla="*/ 130 w 261"/>
                <a:gd name="T15" fmla="*/ 260 h 260"/>
                <a:gd name="T16" fmla="*/ 261 w 261"/>
                <a:gd name="T1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260">
                  <a:moveTo>
                    <a:pt x="261" y="260"/>
                  </a:moveTo>
                  <a:lnTo>
                    <a:pt x="261" y="130"/>
                  </a:lnTo>
                  <a:lnTo>
                    <a:pt x="130" y="130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0" y="260"/>
                  </a:lnTo>
                  <a:lnTo>
                    <a:pt x="130" y="260"/>
                  </a:lnTo>
                  <a:lnTo>
                    <a:pt x="261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4" name="Rectangle 142"/>
            <p:cNvSpPr>
              <a:spLocks noChangeArrowheads="1"/>
            </p:cNvSpPr>
            <p:nvPr/>
          </p:nvSpPr>
          <p:spPr bwMode="auto">
            <a:xfrm>
              <a:off x="6486" y="951"/>
              <a:ext cx="112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5" name="Rectangle 143"/>
            <p:cNvSpPr>
              <a:spLocks noChangeArrowheads="1"/>
            </p:cNvSpPr>
            <p:nvPr/>
          </p:nvSpPr>
          <p:spPr bwMode="auto">
            <a:xfrm>
              <a:off x="6784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6" name="Rectangle 144"/>
            <p:cNvSpPr>
              <a:spLocks noChangeArrowheads="1"/>
            </p:cNvSpPr>
            <p:nvPr/>
          </p:nvSpPr>
          <p:spPr bwMode="auto">
            <a:xfrm>
              <a:off x="6710" y="1063"/>
              <a:ext cx="1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7" name="Rectangle 145"/>
            <p:cNvSpPr>
              <a:spLocks noChangeArrowheads="1"/>
            </p:cNvSpPr>
            <p:nvPr/>
          </p:nvSpPr>
          <p:spPr bwMode="auto">
            <a:xfrm>
              <a:off x="6598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8" name="Rectangle 146"/>
            <p:cNvSpPr>
              <a:spLocks noChangeArrowheads="1"/>
            </p:cNvSpPr>
            <p:nvPr/>
          </p:nvSpPr>
          <p:spPr bwMode="auto">
            <a:xfrm>
              <a:off x="6747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9" name="Rectangle 147"/>
            <p:cNvSpPr>
              <a:spLocks noChangeArrowheads="1"/>
            </p:cNvSpPr>
            <p:nvPr/>
          </p:nvSpPr>
          <p:spPr bwMode="auto">
            <a:xfrm>
              <a:off x="6747" y="1062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0" name="Rectangle 148"/>
            <p:cNvSpPr>
              <a:spLocks noChangeArrowheads="1"/>
            </p:cNvSpPr>
            <p:nvPr/>
          </p:nvSpPr>
          <p:spPr bwMode="auto">
            <a:xfrm>
              <a:off x="6784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1" name="Rectangle 149"/>
            <p:cNvSpPr>
              <a:spLocks noChangeArrowheads="1"/>
            </p:cNvSpPr>
            <p:nvPr/>
          </p:nvSpPr>
          <p:spPr bwMode="auto">
            <a:xfrm>
              <a:off x="6673" y="1062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2" name="Rectangle 150"/>
            <p:cNvSpPr>
              <a:spLocks noChangeArrowheads="1"/>
            </p:cNvSpPr>
            <p:nvPr/>
          </p:nvSpPr>
          <p:spPr bwMode="auto">
            <a:xfrm>
              <a:off x="6636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3" name="Rectangle 151"/>
            <p:cNvSpPr>
              <a:spLocks noChangeArrowheads="1"/>
            </p:cNvSpPr>
            <p:nvPr/>
          </p:nvSpPr>
          <p:spPr bwMode="auto">
            <a:xfrm>
              <a:off x="6635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4" name="Rectangle 152"/>
            <p:cNvSpPr>
              <a:spLocks noChangeArrowheads="1"/>
            </p:cNvSpPr>
            <p:nvPr/>
          </p:nvSpPr>
          <p:spPr bwMode="auto">
            <a:xfrm>
              <a:off x="6821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5" name="Rectangle 153"/>
            <p:cNvSpPr>
              <a:spLocks noChangeArrowheads="1"/>
            </p:cNvSpPr>
            <p:nvPr/>
          </p:nvSpPr>
          <p:spPr bwMode="auto">
            <a:xfrm>
              <a:off x="6672" y="1211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6" name="Rectangle 154"/>
            <p:cNvSpPr>
              <a:spLocks noChangeArrowheads="1"/>
            </p:cNvSpPr>
            <p:nvPr/>
          </p:nvSpPr>
          <p:spPr bwMode="auto">
            <a:xfrm>
              <a:off x="6710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7" name="Freeform 155"/>
            <p:cNvSpPr>
              <a:spLocks/>
            </p:cNvSpPr>
            <p:nvPr/>
          </p:nvSpPr>
          <p:spPr bwMode="auto">
            <a:xfrm>
              <a:off x="6970" y="1193"/>
              <a:ext cx="37" cy="37"/>
            </a:xfrm>
            <a:custGeom>
              <a:avLst/>
              <a:gdLst>
                <a:gd name="T0" fmla="*/ 130 w 261"/>
                <a:gd name="T1" fmla="*/ 130 h 261"/>
                <a:gd name="T2" fmla="*/ 0 w 261"/>
                <a:gd name="T3" fmla="*/ 130 h 261"/>
                <a:gd name="T4" fmla="*/ 0 w 261"/>
                <a:gd name="T5" fmla="*/ 261 h 261"/>
                <a:gd name="T6" fmla="*/ 261 w 261"/>
                <a:gd name="T7" fmla="*/ 261 h 261"/>
                <a:gd name="T8" fmla="*/ 261 w 261"/>
                <a:gd name="T9" fmla="*/ 0 h 261"/>
                <a:gd name="T10" fmla="*/ 130 w 261"/>
                <a:gd name="T11" fmla="*/ 0 h 261"/>
                <a:gd name="T12" fmla="*/ 130 w 261"/>
                <a:gd name="T13" fmla="*/ 13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1">
                  <a:moveTo>
                    <a:pt x="130" y="130"/>
                  </a:moveTo>
                  <a:lnTo>
                    <a:pt x="0" y="130"/>
                  </a:lnTo>
                  <a:lnTo>
                    <a:pt x="0" y="261"/>
                  </a:lnTo>
                  <a:lnTo>
                    <a:pt x="261" y="261"/>
                  </a:lnTo>
                  <a:lnTo>
                    <a:pt x="261" y="0"/>
                  </a:lnTo>
                  <a:lnTo>
                    <a:pt x="130" y="0"/>
                  </a:lnTo>
                  <a:lnTo>
                    <a:pt x="130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8" name="Rectangle 156"/>
            <p:cNvSpPr>
              <a:spLocks noChangeArrowheads="1"/>
            </p:cNvSpPr>
            <p:nvPr/>
          </p:nvSpPr>
          <p:spPr bwMode="auto">
            <a:xfrm>
              <a:off x="6933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9" name="Rectangle 157"/>
            <p:cNvSpPr>
              <a:spLocks noChangeArrowheads="1"/>
            </p:cNvSpPr>
            <p:nvPr/>
          </p:nvSpPr>
          <p:spPr bwMode="auto">
            <a:xfrm>
              <a:off x="6989" y="115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0" name="Rectangle 158"/>
            <p:cNvSpPr>
              <a:spLocks noChangeArrowheads="1"/>
            </p:cNvSpPr>
            <p:nvPr/>
          </p:nvSpPr>
          <p:spPr bwMode="auto">
            <a:xfrm>
              <a:off x="6989" y="1118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1" name="Rectangle 159"/>
            <p:cNvSpPr>
              <a:spLocks noChangeArrowheads="1"/>
            </p:cNvSpPr>
            <p:nvPr/>
          </p:nvSpPr>
          <p:spPr bwMode="auto">
            <a:xfrm>
              <a:off x="6896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2" name="Rectangle 160"/>
            <p:cNvSpPr>
              <a:spLocks noChangeArrowheads="1"/>
            </p:cNvSpPr>
            <p:nvPr/>
          </p:nvSpPr>
          <p:spPr bwMode="auto">
            <a:xfrm>
              <a:off x="6859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3" name="Rectangle 161"/>
            <p:cNvSpPr>
              <a:spLocks noChangeArrowheads="1"/>
            </p:cNvSpPr>
            <p:nvPr/>
          </p:nvSpPr>
          <p:spPr bwMode="auto">
            <a:xfrm>
              <a:off x="6859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4" name="Rectangle 162"/>
            <p:cNvSpPr>
              <a:spLocks noChangeArrowheads="1"/>
            </p:cNvSpPr>
            <p:nvPr/>
          </p:nvSpPr>
          <p:spPr bwMode="auto">
            <a:xfrm>
              <a:off x="6821" y="1211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5" name="Rectangle 163"/>
            <p:cNvSpPr>
              <a:spLocks noChangeArrowheads="1"/>
            </p:cNvSpPr>
            <p:nvPr/>
          </p:nvSpPr>
          <p:spPr bwMode="auto">
            <a:xfrm>
              <a:off x="6896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6" name="Rectangle 164"/>
            <p:cNvSpPr>
              <a:spLocks noChangeArrowheads="1"/>
            </p:cNvSpPr>
            <p:nvPr/>
          </p:nvSpPr>
          <p:spPr bwMode="auto">
            <a:xfrm>
              <a:off x="6933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7" name="Rectangle 165"/>
            <p:cNvSpPr>
              <a:spLocks noChangeArrowheads="1"/>
            </p:cNvSpPr>
            <p:nvPr/>
          </p:nvSpPr>
          <p:spPr bwMode="auto">
            <a:xfrm>
              <a:off x="6523" y="1062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8" name="Rectangle 166"/>
            <p:cNvSpPr>
              <a:spLocks noChangeArrowheads="1"/>
            </p:cNvSpPr>
            <p:nvPr/>
          </p:nvSpPr>
          <p:spPr bwMode="auto">
            <a:xfrm>
              <a:off x="6561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9" name="Rectangle 167"/>
            <p:cNvSpPr>
              <a:spLocks noChangeArrowheads="1"/>
            </p:cNvSpPr>
            <p:nvPr/>
          </p:nvSpPr>
          <p:spPr bwMode="auto">
            <a:xfrm>
              <a:off x="6431" y="1118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0" name="Rectangle 168"/>
            <p:cNvSpPr>
              <a:spLocks noChangeArrowheads="1"/>
            </p:cNvSpPr>
            <p:nvPr/>
          </p:nvSpPr>
          <p:spPr bwMode="auto">
            <a:xfrm>
              <a:off x="6561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1" name="Rectangle 169"/>
            <p:cNvSpPr>
              <a:spLocks noChangeArrowheads="1"/>
            </p:cNvSpPr>
            <p:nvPr/>
          </p:nvSpPr>
          <p:spPr bwMode="auto">
            <a:xfrm>
              <a:off x="6598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2" name="Freeform 170"/>
            <p:cNvSpPr>
              <a:spLocks/>
            </p:cNvSpPr>
            <p:nvPr/>
          </p:nvSpPr>
          <p:spPr bwMode="auto">
            <a:xfrm>
              <a:off x="6970" y="1062"/>
              <a:ext cx="37" cy="38"/>
            </a:xfrm>
            <a:custGeom>
              <a:avLst/>
              <a:gdLst>
                <a:gd name="T0" fmla="*/ 261 w 261"/>
                <a:gd name="T1" fmla="*/ 260 h 260"/>
                <a:gd name="T2" fmla="*/ 261 w 261"/>
                <a:gd name="T3" fmla="*/ 0 h 260"/>
                <a:gd name="T4" fmla="*/ 0 w 261"/>
                <a:gd name="T5" fmla="*/ 0 h 260"/>
                <a:gd name="T6" fmla="*/ 0 w 261"/>
                <a:gd name="T7" fmla="*/ 130 h 260"/>
                <a:gd name="T8" fmla="*/ 130 w 261"/>
                <a:gd name="T9" fmla="*/ 130 h 260"/>
                <a:gd name="T10" fmla="*/ 130 w 261"/>
                <a:gd name="T11" fmla="*/ 260 h 260"/>
                <a:gd name="T12" fmla="*/ 261 w 261"/>
                <a:gd name="T1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0">
                  <a:moveTo>
                    <a:pt x="261" y="260"/>
                  </a:moveTo>
                  <a:lnTo>
                    <a:pt x="261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130" y="130"/>
                  </a:lnTo>
                  <a:lnTo>
                    <a:pt x="130" y="260"/>
                  </a:lnTo>
                  <a:lnTo>
                    <a:pt x="261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3" name="Rectangle 171"/>
            <p:cNvSpPr>
              <a:spLocks noChangeArrowheads="1"/>
            </p:cNvSpPr>
            <p:nvPr/>
          </p:nvSpPr>
          <p:spPr bwMode="auto">
            <a:xfrm>
              <a:off x="6431" y="1155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4" name="Rectangle 172"/>
            <p:cNvSpPr>
              <a:spLocks noChangeArrowheads="1"/>
            </p:cNvSpPr>
            <p:nvPr/>
          </p:nvSpPr>
          <p:spPr bwMode="auto">
            <a:xfrm>
              <a:off x="6486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5" name="Rectangle 173"/>
            <p:cNvSpPr>
              <a:spLocks noChangeArrowheads="1"/>
            </p:cNvSpPr>
            <p:nvPr/>
          </p:nvSpPr>
          <p:spPr bwMode="auto">
            <a:xfrm>
              <a:off x="6487" y="1062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6" name="Rectangle 174"/>
            <p:cNvSpPr>
              <a:spLocks noChangeArrowheads="1"/>
            </p:cNvSpPr>
            <p:nvPr/>
          </p:nvSpPr>
          <p:spPr bwMode="auto">
            <a:xfrm>
              <a:off x="6523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7" name="Freeform 175"/>
            <p:cNvSpPr>
              <a:spLocks/>
            </p:cNvSpPr>
            <p:nvPr/>
          </p:nvSpPr>
          <p:spPr bwMode="auto">
            <a:xfrm>
              <a:off x="6430" y="1062"/>
              <a:ext cx="38" cy="38"/>
            </a:xfrm>
            <a:custGeom>
              <a:avLst/>
              <a:gdLst>
                <a:gd name="T0" fmla="*/ 0 w 262"/>
                <a:gd name="T1" fmla="*/ 0 h 260"/>
                <a:gd name="T2" fmla="*/ 0 w 262"/>
                <a:gd name="T3" fmla="*/ 130 h 260"/>
                <a:gd name="T4" fmla="*/ 0 w 262"/>
                <a:gd name="T5" fmla="*/ 260 h 260"/>
                <a:gd name="T6" fmla="*/ 130 w 262"/>
                <a:gd name="T7" fmla="*/ 260 h 260"/>
                <a:gd name="T8" fmla="*/ 130 w 262"/>
                <a:gd name="T9" fmla="*/ 130 h 260"/>
                <a:gd name="T10" fmla="*/ 262 w 262"/>
                <a:gd name="T11" fmla="*/ 130 h 260"/>
                <a:gd name="T12" fmla="*/ 262 w 262"/>
                <a:gd name="T13" fmla="*/ 0 h 260"/>
                <a:gd name="T14" fmla="*/ 130 w 262"/>
                <a:gd name="T15" fmla="*/ 0 h 260"/>
                <a:gd name="T16" fmla="*/ 0 w 262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260">
                  <a:moveTo>
                    <a:pt x="0" y="0"/>
                  </a:moveTo>
                  <a:lnTo>
                    <a:pt x="0" y="130"/>
                  </a:lnTo>
                  <a:lnTo>
                    <a:pt x="0" y="260"/>
                  </a:lnTo>
                  <a:lnTo>
                    <a:pt x="130" y="260"/>
                  </a:lnTo>
                  <a:lnTo>
                    <a:pt x="130" y="130"/>
                  </a:lnTo>
                  <a:lnTo>
                    <a:pt x="262" y="130"/>
                  </a:lnTo>
                  <a:lnTo>
                    <a:pt x="262" y="0"/>
                  </a:lnTo>
                  <a:lnTo>
                    <a:pt x="13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8" name="Freeform 176"/>
            <p:cNvSpPr>
              <a:spLocks/>
            </p:cNvSpPr>
            <p:nvPr/>
          </p:nvSpPr>
          <p:spPr bwMode="auto">
            <a:xfrm>
              <a:off x="6430" y="1193"/>
              <a:ext cx="38" cy="37"/>
            </a:xfrm>
            <a:custGeom>
              <a:avLst/>
              <a:gdLst>
                <a:gd name="T0" fmla="*/ 130 w 262"/>
                <a:gd name="T1" fmla="*/ 0 h 261"/>
                <a:gd name="T2" fmla="*/ 0 w 262"/>
                <a:gd name="T3" fmla="*/ 0 h 261"/>
                <a:gd name="T4" fmla="*/ 0 w 262"/>
                <a:gd name="T5" fmla="*/ 130 h 261"/>
                <a:gd name="T6" fmla="*/ 0 w 262"/>
                <a:gd name="T7" fmla="*/ 261 h 261"/>
                <a:gd name="T8" fmla="*/ 130 w 262"/>
                <a:gd name="T9" fmla="*/ 261 h 261"/>
                <a:gd name="T10" fmla="*/ 262 w 262"/>
                <a:gd name="T11" fmla="*/ 261 h 261"/>
                <a:gd name="T12" fmla="*/ 262 w 262"/>
                <a:gd name="T13" fmla="*/ 130 h 261"/>
                <a:gd name="T14" fmla="*/ 130 w 262"/>
                <a:gd name="T15" fmla="*/ 130 h 261"/>
                <a:gd name="T16" fmla="*/ 130 w 262"/>
                <a:gd name="T1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261">
                  <a:moveTo>
                    <a:pt x="130" y="0"/>
                  </a:moveTo>
                  <a:lnTo>
                    <a:pt x="0" y="0"/>
                  </a:lnTo>
                  <a:lnTo>
                    <a:pt x="0" y="130"/>
                  </a:lnTo>
                  <a:lnTo>
                    <a:pt x="0" y="261"/>
                  </a:lnTo>
                  <a:lnTo>
                    <a:pt x="130" y="261"/>
                  </a:lnTo>
                  <a:lnTo>
                    <a:pt x="262" y="261"/>
                  </a:lnTo>
                  <a:lnTo>
                    <a:pt x="262" y="130"/>
                  </a:lnTo>
                  <a:lnTo>
                    <a:pt x="130" y="13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9" name="Rectangle 177"/>
            <p:cNvSpPr>
              <a:spLocks noChangeArrowheads="1"/>
            </p:cNvSpPr>
            <p:nvPr/>
          </p:nvSpPr>
          <p:spPr bwMode="auto">
            <a:xfrm>
              <a:off x="6486" y="1137"/>
              <a:ext cx="112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40" name="Group 72"/>
          <p:cNvGrpSpPr>
            <a:grpSpLocks noChangeAspect="1"/>
          </p:cNvGrpSpPr>
          <p:nvPr/>
        </p:nvGrpSpPr>
        <p:grpSpPr bwMode="auto">
          <a:xfrm>
            <a:off x="10656240" y="4725691"/>
            <a:ext cx="917575" cy="857250"/>
            <a:chOff x="6430" y="690"/>
            <a:chExt cx="578" cy="540"/>
          </a:xfrm>
          <a:solidFill>
            <a:srgbClr val="737373"/>
          </a:solidFill>
        </p:grpSpPr>
        <p:sp>
          <p:nvSpPr>
            <p:cNvPr id="341" name="Rectangle 73"/>
            <p:cNvSpPr>
              <a:spLocks noChangeArrowheads="1"/>
            </p:cNvSpPr>
            <p:nvPr/>
          </p:nvSpPr>
          <p:spPr bwMode="auto">
            <a:xfrm>
              <a:off x="6431" y="745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2" name="Rectangle 74"/>
            <p:cNvSpPr>
              <a:spLocks noChangeArrowheads="1"/>
            </p:cNvSpPr>
            <p:nvPr/>
          </p:nvSpPr>
          <p:spPr bwMode="auto">
            <a:xfrm>
              <a:off x="6487" y="690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3" name="Rectangle 75"/>
            <p:cNvSpPr>
              <a:spLocks noChangeArrowheads="1"/>
            </p:cNvSpPr>
            <p:nvPr/>
          </p:nvSpPr>
          <p:spPr bwMode="auto">
            <a:xfrm>
              <a:off x="6561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4" name="Rectangle 76"/>
            <p:cNvSpPr>
              <a:spLocks noChangeArrowheads="1"/>
            </p:cNvSpPr>
            <p:nvPr/>
          </p:nvSpPr>
          <p:spPr bwMode="auto">
            <a:xfrm>
              <a:off x="6598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5" name="Rectangle 77"/>
            <p:cNvSpPr>
              <a:spLocks noChangeArrowheads="1"/>
            </p:cNvSpPr>
            <p:nvPr/>
          </p:nvSpPr>
          <p:spPr bwMode="auto">
            <a:xfrm>
              <a:off x="6896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6" name="Rectangle 78"/>
            <p:cNvSpPr>
              <a:spLocks noChangeArrowheads="1"/>
            </p:cNvSpPr>
            <p:nvPr/>
          </p:nvSpPr>
          <p:spPr bwMode="auto">
            <a:xfrm>
              <a:off x="6431" y="783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7" name="Rectangle 79"/>
            <p:cNvSpPr>
              <a:spLocks noChangeArrowheads="1"/>
            </p:cNvSpPr>
            <p:nvPr/>
          </p:nvSpPr>
          <p:spPr bwMode="auto">
            <a:xfrm>
              <a:off x="6486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8" name="Rectangle 80"/>
            <p:cNvSpPr>
              <a:spLocks noChangeArrowheads="1"/>
            </p:cNvSpPr>
            <p:nvPr/>
          </p:nvSpPr>
          <p:spPr bwMode="auto">
            <a:xfrm>
              <a:off x="6523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9" name="Rectangle 81"/>
            <p:cNvSpPr>
              <a:spLocks noChangeArrowheads="1"/>
            </p:cNvSpPr>
            <p:nvPr/>
          </p:nvSpPr>
          <p:spPr bwMode="auto">
            <a:xfrm>
              <a:off x="6523" y="690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0" name="Rectangle 82"/>
            <p:cNvSpPr>
              <a:spLocks noChangeArrowheads="1"/>
            </p:cNvSpPr>
            <p:nvPr/>
          </p:nvSpPr>
          <p:spPr bwMode="auto">
            <a:xfrm>
              <a:off x="6989" y="783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1" name="Rectangle 83"/>
            <p:cNvSpPr>
              <a:spLocks noChangeArrowheads="1"/>
            </p:cNvSpPr>
            <p:nvPr/>
          </p:nvSpPr>
          <p:spPr bwMode="auto">
            <a:xfrm>
              <a:off x="6784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2" name="Rectangle 84"/>
            <p:cNvSpPr>
              <a:spLocks noChangeArrowheads="1"/>
            </p:cNvSpPr>
            <p:nvPr/>
          </p:nvSpPr>
          <p:spPr bwMode="auto">
            <a:xfrm>
              <a:off x="6896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3" name="Rectangle 85"/>
            <p:cNvSpPr>
              <a:spLocks noChangeArrowheads="1"/>
            </p:cNvSpPr>
            <p:nvPr/>
          </p:nvSpPr>
          <p:spPr bwMode="auto">
            <a:xfrm>
              <a:off x="6821" y="839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4" name="Rectangle 86"/>
            <p:cNvSpPr>
              <a:spLocks noChangeArrowheads="1"/>
            </p:cNvSpPr>
            <p:nvPr/>
          </p:nvSpPr>
          <p:spPr bwMode="auto">
            <a:xfrm>
              <a:off x="6859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5" name="Rectangle 87"/>
            <p:cNvSpPr>
              <a:spLocks noChangeArrowheads="1"/>
            </p:cNvSpPr>
            <p:nvPr/>
          </p:nvSpPr>
          <p:spPr bwMode="auto">
            <a:xfrm>
              <a:off x="6784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6" name="Freeform 88"/>
            <p:cNvSpPr>
              <a:spLocks/>
            </p:cNvSpPr>
            <p:nvPr/>
          </p:nvSpPr>
          <p:spPr bwMode="auto">
            <a:xfrm>
              <a:off x="6970" y="820"/>
              <a:ext cx="37" cy="38"/>
            </a:xfrm>
            <a:custGeom>
              <a:avLst/>
              <a:gdLst>
                <a:gd name="T0" fmla="*/ 261 w 261"/>
                <a:gd name="T1" fmla="*/ 0 h 260"/>
                <a:gd name="T2" fmla="*/ 130 w 261"/>
                <a:gd name="T3" fmla="*/ 0 h 260"/>
                <a:gd name="T4" fmla="*/ 130 w 261"/>
                <a:gd name="T5" fmla="*/ 130 h 260"/>
                <a:gd name="T6" fmla="*/ 0 w 261"/>
                <a:gd name="T7" fmla="*/ 130 h 260"/>
                <a:gd name="T8" fmla="*/ 0 w 261"/>
                <a:gd name="T9" fmla="*/ 260 h 260"/>
                <a:gd name="T10" fmla="*/ 261 w 261"/>
                <a:gd name="T11" fmla="*/ 260 h 260"/>
                <a:gd name="T12" fmla="*/ 261 w 261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130" y="0"/>
                  </a:lnTo>
                  <a:lnTo>
                    <a:pt x="130" y="130"/>
                  </a:lnTo>
                  <a:lnTo>
                    <a:pt x="0" y="130"/>
                  </a:lnTo>
                  <a:lnTo>
                    <a:pt x="0" y="260"/>
                  </a:lnTo>
                  <a:lnTo>
                    <a:pt x="261" y="260"/>
                  </a:lnTo>
                  <a:lnTo>
                    <a:pt x="2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7" name="Rectangle 89"/>
            <p:cNvSpPr>
              <a:spLocks noChangeArrowheads="1"/>
            </p:cNvSpPr>
            <p:nvPr/>
          </p:nvSpPr>
          <p:spPr bwMode="auto">
            <a:xfrm>
              <a:off x="6933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8" name="Rectangle 90"/>
            <p:cNvSpPr>
              <a:spLocks noChangeArrowheads="1"/>
            </p:cNvSpPr>
            <p:nvPr/>
          </p:nvSpPr>
          <p:spPr bwMode="auto">
            <a:xfrm>
              <a:off x="6989" y="74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9" name="Rectangle 91"/>
            <p:cNvSpPr>
              <a:spLocks noChangeArrowheads="1"/>
            </p:cNvSpPr>
            <p:nvPr/>
          </p:nvSpPr>
          <p:spPr bwMode="auto">
            <a:xfrm>
              <a:off x="6859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0" name="Rectangle 92"/>
            <p:cNvSpPr>
              <a:spLocks noChangeArrowheads="1"/>
            </p:cNvSpPr>
            <p:nvPr/>
          </p:nvSpPr>
          <p:spPr bwMode="auto">
            <a:xfrm>
              <a:off x="6933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1" name="Rectangle 93"/>
            <p:cNvSpPr>
              <a:spLocks noChangeArrowheads="1"/>
            </p:cNvSpPr>
            <p:nvPr/>
          </p:nvSpPr>
          <p:spPr bwMode="auto">
            <a:xfrm>
              <a:off x="6821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2" name="Rectangle 94"/>
            <p:cNvSpPr>
              <a:spLocks noChangeArrowheads="1"/>
            </p:cNvSpPr>
            <p:nvPr/>
          </p:nvSpPr>
          <p:spPr bwMode="auto">
            <a:xfrm>
              <a:off x="6710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3" name="Rectangle 95"/>
            <p:cNvSpPr>
              <a:spLocks noChangeArrowheads="1"/>
            </p:cNvSpPr>
            <p:nvPr/>
          </p:nvSpPr>
          <p:spPr bwMode="auto">
            <a:xfrm>
              <a:off x="6635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4" name="Rectangle 96"/>
            <p:cNvSpPr>
              <a:spLocks noChangeArrowheads="1"/>
            </p:cNvSpPr>
            <p:nvPr/>
          </p:nvSpPr>
          <p:spPr bwMode="auto">
            <a:xfrm>
              <a:off x="6673" y="690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5" name="Rectangle 97"/>
            <p:cNvSpPr>
              <a:spLocks noChangeArrowheads="1"/>
            </p:cNvSpPr>
            <p:nvPr/>
          </p:nvSpPr>
          <p:spPr bwMode="auto">
            <a:xfrm>
              <a:off x="6598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6" name="Rectangle 98"/>
            <p:cNvSpPr>
              <a:spLocks noChangeArrowheads="1"/>
            </p:cNvSpPr>
            <p:nvPr/>
          </p:nvSpPr>
          <p:spPr bwMode="auto">
            <a:xfrm>
              <a:off x="6672" y="839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7" name="Rectangle 99"/>
            <p:cNvSpPr>
              <a:spLocks noChangeArrowheads="1"/>
            </p:cNvSpPr>
            <p:nvPr/>
          </p:nvSpPr>
          <p:spPr bwMode="auto">
            <a:xfrm>
              <a:off x="6561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8" name="Rectangle 100"/>
            <p:cNvSpPr>
              <a:spLocks noChangeArrowheads="1"/>
            </p:cNvSpPr>
            <p:nvPr/>
          </p:nvSpPr>
          <p:spPr bwMode="auto">
            <a:xfrm>
              <a:off x="6747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9" name="Rectangle 101"/>
            <p:cNvSpPr>
              <a:spLocks noChangeArrowheads="1"/>
            </p:cNvSpPr>
            <p:nvPr/>
          </p:nvSpPr>
          <p:spPr bwMode="auto">
            <a:xfrm>
              <a:off x="6747" y="690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0" name="Rectangle 102"/>
            <p:cNvSpPr>
              <a:spLocks noChangeArrowheads="1"/>
            </p:cNvSpPr>
            <p:nvPr/>
          </p:nvSpPr>
          <p:spPr bwMode="auto">
            <a:xfrm>
              <a:off x="6636" y="690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1" name="Rectangle 103"/>
            <p:cNvSpPr>
              <a:spLocks noChangeArrowheads="1"/>
            </p:cNvSpPr>
            <p:nvPr/>
          </p:nvSpPr>
          <p:spPr bwMode="auto">
            <a:xfrm>
              <a:off x="6710" y="83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2" name="Freeform 104"/>
            <p:cNvSpPr>
              <a:spLocks/>
            </p:cNvSpPr>
            <p:nvPr/>
          </p:nvSpPr>
          <p:spPr bwMode="auto">
            <a:xfrm>
              <a:off x="6970" y="690"/>
              <a:ext cx="37" cy="37"/>
            </a:xfrm>
            <a:custGeom>
              <a:avLst/>
              <a:gdLst>
                <a:gd name="T0" fmla="*/ 130 w 261"/>
                <a:gd name="T1" fmla="*/ 261 h 261"/>
                <a:gd name="T2" fmla="*/ 261 w 261"/>
                <a:gd name="T3" fmla="*/ 261 h 261"/>
                <a:gd name="T4" fmla="*/ 261 w 261"/>
                <a:gd name="T5" fmla="*/ 0 h 261"/>
                <a:gd name="T6" fmla="*/ 0 w 261"/>
                <a:gd name="T7" fmla="*/ 0 h 261"/>
                <a:gd name="T8" fmla="*/ 0 w 261"/>
                <a:gd name="T9" fmla="*/ 131 h 261"/>
                <a:gd name="T10" fmla="*/ 130 w 261"/>
                <a:gd name="T11" fmla="*/ 131 h 261"/>
                <a:gd name="T12" fmla="*/ 130 w 261"/>
                <a:gd name="T1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1">
                  <a:moveTo>
                    <a:pt x="130" y="261"/>
                  </a:moveTo>
                  <a:lnTo>
                    <a:pt x="261" y="261"/>
                  </a:lnTo>
                  <a:lnTo>
                    <a:pt x="26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130" y="131"/>
                  </a:lnTo>
                  <a:lnTo>
                    <a:pt x="130" y="2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3" name="Freeform 105"/>
            <p:cNvSpPr>
              <a:spLocks/>
            </p:cNvSpPr>
            <p:nvPr/>
          </p:nvSpPr>
          <p:spPr bwMode="auto">
            <a:xfrm>
              <a:off x="6430" y="690"/>
              <a:ext cx="38" cy="37"/>
            </a:xfrm>
            <a:custGeom>
              <a:avLst/>
              <a:gdLst>
                <a:gd name="T0" fmla="*/ 0 w 262"/>
                <a:gd name="T1" fmla="*/ 0 h 261"/>
                <a:gd name="T2" fmla="*/ 0 w 262"/>
                <a:gd name="T3" fmla="*/ 131 h 261"/>
                <a:gd name="T4" fmla="*/ 0 w 262"/>
                <a:gd name="T5" fmla="*/ 261 h 261"/>
                <a:gd name="T6" fmla="*/ 130 w 262"/>
                <a:gd name="T7" fmla="*/ 261 h 261"/>
                <a:gd name="T8" fmla="*/ 130 w 262"/>
                <a:gd name="T9" fmla="*/ 131 h 261"/>
                <a:gd name="T10" fmla="*/ 262 w 262"/>
                <a:gd name="T11" fmla="*/ 131 h 261"/>
                <a:gd name="T12" fmla="*/ 262 w 262"/>
                <a:gd name="T13" fmla="*/ 0 h 261"/>
                <a:gd name="T14" fmla="*/ 130 w 262"/>
                <a:gd name="T15" fmla="*/ 0 h 261"/>
                <a:gd name="T16" fmla="*/ 0 w 262"/>
                <a:gd name="T1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lnTo>
                    <a:pt x="0" y="131"/>
                  </a:lnTo>
                  <a:lnTo>
                    <a:pt x="0" y="261"/>
                  </a:lnTo>
                  <a:lnTo>
                    <a:pt x="130" y="261"/>
                  </a:lnTo>
                  <a:lnTo>
                    <a:pt x="130" y="131"/>
                  </a:lnTo>
                  <a:lnTo>
                    <a:pt x="262" y="131"/>
                  </a:lnTo>
                  <a:lnTo>
                    <a:pt x="262" y="0"/>
                  </a:lnTo>
                  <a:lnTo>
                    <a:pt x="13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4" name="Freeform 106"/>
            <p:cNvSpPr>
              <a:spLocks/>
            </p:cNvSpPr>
            <p:nvPr/>
          </p:nvSpPr>
          <p:spPr bwMode="auto">
            <a:xfrm>
              <a:off x="6430" y="820"/>
              <a:ext cx="38" cy="38"/>
            </a:xfrm>
            <a:custGeom>
              <a:avLst/>
              <a:gdLst>
                <a:gd name="T0" fmla="*/ 130 w 262"/>
                <a:gd name="T1" fmla="*/ 0 h 260"/>
                <a:gd name="T2" fmla="*/ 0 w 262"/>
                <a:gd name="T3" fmla="*/ 0 h 260"/>
                <a:gd name="T4" fmla="*/ 0 w 262"/>
                <a:gd name="T5" fmla="*/ 130 h 260"/>
                <a:gd name="T6" fmla="*/ 0 w 262"/>
                <a:gd name="T7" fmla="*/ 260 h 260"/>
                <a:gd name="T8" fmla="*/ 130 w 262"/>
                <a:gd name="T9" fmla="*/ 260 h 260"/>
                <a:gd name="T10" fmla="*/ 262 w 262"/>
                <a:gd name="T11" fmla="*/ 260 h 260"/>
                <a:gd name="T12" fmla="*/ 262 w 262"/>
                <a:gd name="T13" fmla="*/ 130 h 260"/>
                <a:gd name="T14" fmla="*/ 130 w 262"/>
                <a:gd name="T15" fmla="*/ 130 h 260"/>
                <a:gd name="T16" fmla="*/ 130 w 262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260">
                  <a:moveTo>
                    <a:pt x="130" y="0"/>
                  </a:moveTo>
                  <a:lnTo>
                    <a:pt x="0" y="0"/>
                  </a:lnTo>
                  <a:lnTo>
                    <a:pt x="0" y="130"/>
                  </a:lnTo>
                  <a:lnTo>
                    <a:pt x="0" y="260"/>
                  </a:lnTo>
                  <a:lnTo>
                    <a:pt x="130" y="260"/>
                  </a:lnTo>
                  <a:lnTo>
                    <a:pt x="262" y="260"/>
                  </a:lnTo>
                  <a:lnTo>
                    <a:pt x="262" y="130"/>
                  </a:lnTo>
                  <a:lnTo>
                    <a:pt x="130" y="13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5" name="Rectangle 107"/>
            <p:cNvSpPr>
              <a:spLocks noChangeArrowheads="1"/>
            </p:cNvSpPr>
            <p:nvPr/>
          </p:nvSpPr>
          <p:spPr bwMode="auto">
            <a:xfrm>
              <a:off x="6486" y="765"/>
              <a:ext cx="112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6" name="Rectangle 108"/>
            <p:cNvSpPr>
              <a:spLocks noChangeArrowheads="1"/>
            </p:cNvSpPr>
            <p:nvPr/>
          </p:nvSpPr>
          <p:spPr bwMode="auto">
            <a:xfrm>
              <a:off x="6523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7" name="Freeform 109"/>
            <p:cNvSpPr>
              <a:spLocks/>
            </p:cNvSpPr>
            <p:nvPr/>
          </p:nvSpPr>
          <p:spPr bwMode="auto">
            <a:xfrm>
              <a:off x="6970" y="1007"/>
              <a:ext cx="37" cy="37"/>
            </a:xfrm>
            <a:custGeom>
              <a:avLst/>
              <a:gdLst>
                <a:gd name="T0" fmla="*/ 261 w 261"/>
                <a:gd name="T1" fmla="*/ 0 h 260"/>
                <a:gd name="T2" fmla="*/ 130 w 261"/>
                <a:gd name="T3" fmla="*/ 0 h 260"/>
                <a:gd name="T4" fmla="*/ 130 w 261"/>
                <a:gd name="T5" fmla="*/ 130 h 260"/>
                <a:gd name="T6" fmla="*/ 0 w 261"/>
                <a:gd name="T7" fmla="*/ 130 h 260"/>
                <a:gd name="T8" fmla="*/ 0 w 261"/>
                <a:gd name="T9" fmla="*/ 260 h 260"/>
                <a:gd name="T10" fmla="*/ 261 w 261"/>
                <a:gd name="T11" fmla="*/ 260 h 260"/>
                <a:gd name="T12" fmla="*/ 261 w 261"/>
                <a:gd name="T1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130" y="0"/>
                  </a:lnTo>
                  <a:lnTo>
                    <a:pt x="130" y="130"/>
                  </a:lnTo>
                  <a:lnTo>
                    <a:pt x="0" y="130"/>
                  </a:lnTo>
                  <a:lnTo>
                    <a:pt x="0" y="260"/>
                  </a:lnTo>
                  <a:lnTo>
                    <a:pt x="261" y="260"/>
                  </a:lnTo>
                  <a:lnTo>
                    <a:pt x="2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8" name="Rectangle 110"/>
            <p:cNvSpPr>
              <a:spLocks noChangeArrowheads="1"/>
            </p:cNvSpPr>
            <p:nvPr/>
          </p:nvSpPr>
          <p:spPr bwMode="auto">
            <a:xfrm>
              <a:off x="6560" y="1025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9" name="Rectangle 111"/>
            <p:cNvSpPr>
              <a:spLocks noChangeArrowheads="1"/>
            </p:cNvSpPr>
            <p:nvPr/>
          </p:nvSpPr>
          <p:spPr bwMode="auto">
            <a:xfrm>
              <a:off x="6486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0" name="Rectangle 112"/>
            <p:cNvSpPr>
              <a:spLocks noChangeArrowheads="1"/>
            </p:cNvSpPr>
            <p:nvPr/>
          </p:nvSpPr>
          <p:spPr bwMode="auto">
            <a:xfrm>
              <a:off x="6635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1" name="Rectangle 113"/>
            <p:cNvSpPr>
              <a:spLocks noChangeArrowheads="1"/>
            </p:cNvSpPr>
            <p:nvPr/>
          </p:nvSpPr>
          <p:spPr bwMode="auto">
            <a:xfrm>
              <a:off x="6430" y="931"/>
              <a:ext cx="19" cy="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2" name="Rectangle 114"/>
            <p:cNvSpPr>
              <a:spLocks noChangeArrowheads="1"/>
            </p:cNvSpPr>
            <p:nvPr/>
          </p:nvSpPr>
          <p:spPr bwMode="auto">
            <a:xfrm>
              <a:off x="6430" y="96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3" name="Rectangle 115"/>
            <p:cNvSpPr>
              <a:spLocks noChangeArrowheads="1"/>
            </p:cNvSpPr>
            <p:nvPr/>
          </p:nvSpPr>
          <p:spPr bwMode="auto">
            <a:xfrm>
              <a:off x="6784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4" name="Rectangle 116"/>
            <p:cNvSpPr>
              <a:spLocks noChangeArrowheads="1"/>
            </p:cNvSpPr>
            <p:nvPr/>
          </p:nvSpPr>
          <p:spPr bwMode="auto">
            <a:xfrm>
              <a:off x="6709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5" name="Rectangle 117"/>
            <p:cNvSpPr>
              <a:spLocks noChangeArrowheads="1"/>
            </p:cNvSpPr>
            <p:nvPr/>
          </p:nvSpPr>
          <p:spPr bwMode="auto">
            <a:xfrm>
              <a:off x="6933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6" name="Rectangle 118"/>
            <p:cNvSpPr>
              <a:spLocks noChangeArrowheads="1"/>
            </p:cNvSpPr>
            <p:nvPr/>
          </p:nvSpPr>
          <p:spPr bwMode="auto">
            <a:xfrm>
              <a:off x="6747" y="876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7" name="Rectangle 119"/>
            <p:cNvSpPr>
              <a:spLocks noChangeArrowheads="1"/>
            </p:cNvSpPr>
            <p:nvPr/>
          </p:nvSpPr>
          <p:spPr bwMode="auto">
            <a:xfrm>
              <a:off x="6821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8" name="Rectangle 120"/>
            <p:cNvSpPr>
              <a:spLocks noChangeArrowheads="1"/>
            </p:cNvSpPr>
            <p:nvPr/>
          </p:nvSpPr>
          <p:spPr bwMode="auto">
            <a:xfrm>
              <a:off x="6747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9" name="Rectangle 121"/>
            <p:cNvSpPr>
              <a:spLocks noChangeArrowheads="1"/>
            </p:cNvSpPr>
            <p:nvPr/>
          </p:nvSpPr>
          <p:spPr bwMode="auto">
            <a:xfrm>
              <a:off x="6858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0" name="Rectangle 122"/>
            <p:cNvSpPr>
              <a:spLocks noChangeArrowheads="1"/>
            </p:cNvSpPr>
            <p:nvPr/>
          </p:nvSpPr>
          <p:spPr bwMode="auto">
            <a:xfrm>
              <a:off x="6672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1" name="Rectangle 123"/>
            <p:cNvSpPr>
              <a:spLocks noChangeArrowheads="1"/>
            </p:cNvSpPr>
            <p:nvPr/>
          </p:nvSpPr>
          <p:spPr bwMode="auto">
            <a:xfrm>
              <a:off x="6896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2" name="Rectangle 124"/>
            <p:cNvSpPr>
              <a:spLocks noChangeArrowheads="1"/>
            </p:cNvSpPr>
            <p:nvPr/>
          </p:nvSpPr>
          <p:spPr bwMode="auto">
            <a:xfrm>
              <a:off x="6859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3" name="Rectangle 125"/>
            <p:cNvSpPr>
              <a:spLocks noChangeArrowheads="1"/>
            </p:cNvSpPr>
            <p:nvPr/>
          </p:nvSpPr>
          <p:spPr bwMode="auto">
            <a:xfrm>
              <a:off x="6784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4" name="Rectangle 126"/>
            <p:cNvSpPr>
              <a:spLocks noChangeArrowheads="1"/>
            </p:cNvSpPr>
            <p:nvPr/>
          </p:nvSpPr>
          <p:spPr bwMode="auto">
            <a:xfrm>
              <a:off x="6672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5" name="Rectangle 127"/>
            <p:cNvSpPr>
              <a:spLocks noChangeArrowheads="1"/>
            </p:cNvSpPr>
            <p:nvPr/>
          </p:nvSpPr>
          <p:spPr bwMode="auto">
            <a:xfrm>
              <a:off x="6709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6" name="Rectangle 128"/>
            <p:cNvSpPr>
              <a:spLocks noChangeArrowheads="1"/>
            </p:cNvSpPr>
            <p:nvPr/>
          </p:nvSpPr>
          <p:spPr bwMode="auto">
            <a:xfrm>
              <a:off x="6821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7" name="Rectangle 129"/>
            <p:cNvSpPr>
              <a:spLocks noChangeArrowheads="1"/>
            </p:cNvSpPr>
            <p:nvPr/>
          </p:nvSpPr>
          <p:spPr bwMode="auto">
            <a:xfrm>
              <a:off x="6635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8" name="Rectangle 130"/>
            <p:cNvSpPr>
              <a:spLocks noChangeArrowheads="1"/>
            </p:cNvSpPr>
            <p:nvPr/>
          </p:nvSpPr>
          <p:spPr bwMode="auto">
            <a:xfrm>
              <a:off x="6598" y="876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9" name="Rectangle 131"/>
            <p:cNvSpPr>
              <a:spLocks noChangeArrowheads="1"/>
            </p:cNvSpPr>
            <p:nvPr/>
          </p:nvSpPr>
          <p:spPr bwMode="auto">
            <a:xfrm>
              <a:off x="6989" y="93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0" name="Rectangle 132"/>
            <p:cNvSpPr>
              <a:spLocks noChangeArrowheads="1"/>
            </p:cNvSpPr>
            <p:nvPr/>
          </p:nvSpPr>
          <p:spPr bwMode="auto">
            <a:xfrm>
              <a:off x="6560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1" name="Rectangle 133"/>
            <p:cNvSpPr>
              <a:spLocks noChangeArrowheads="1"/>
            </p:cNvSpPr>
            <p:nvPr/>
          </p:nvSpPr>
          <p:spPr bwMode="auto">
            <a:xfrm>
              <a:off x="6598" y="102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2" name="Rectangle 134"/>
            <p:cNvSpPr>
              <a:spLocks noChangeArrowheads="1"/>
            </p:cNvSpPr>
            <p:nvPr/>
          </p:nvSpPr>
          <p:spPr bwMode="auto">
            <a:xfrm>
              <a:off x="6989" y="969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3" name="Rectangle 135"/>
            <p:cNvSpPr>
              <a:spLocks noChangeArrowheads="1"/>
            </p:cNvSpPr>
            <p:nvPr/>
          </p:nvSpPr>
          <p:spPr bwMode="auto">
            <a:xfrm>
              <a:off x="6933" y="876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4" name="Rectangle 136"/>
            <p:cNvSpPr>
              <a:spLocks noChangeArrowheads="1"/>
            </p:cNvSpPr>
            <p:nvPr/>
          </p:nvSpPr>
          <p:spPr bwMode="auto">
            <a:xfrm>
              <a:off x="6486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5" name="Rectangle 137"/>
            <p:cNvSpPr>
              <a:spLocks noChangeArrowheads="1"/>
            </p:cNvSpPr>
            <p:nvPr/>
          </p:nvSpPr>
          <p:spPr bwMode="auto">
            <a:xfrm>
              <a:off x="6896" y="876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6" name="Rectangle 138"/>
            <p:cNvSpPr>
              <a:spLocks noChangeArrowheads="1"/>
            </p:cNvSpPr>
            <p:nvPr/>
          </p:nvSpPr>
          <p:spPr bwMode="auto">
            <a:xfrm>
              <a:off x="6523" y="876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7" name="Freeform 139"/>
            <p:cNvSpPr>
              <a:spLocks/>
            </p:cNvSpPr>
            <p:nvPr/>
          </p:nvSpPr>
          <p:spPr bwMode="auto">
            <a:xfrm>
              <a:off x="6970" y="876"/>
              <a:ext cx="37" cy="37"/>
            </a:xfrm>
            <a:custGeom>
              <a:avLst/>
              <a:gdLst>
                <a:gd name="T0" fmla="*/ 130 w 261"/>
                <a:gd name="T1" fmla="*/ 260 h 260"/>
                <a:gd name="T2" fmla="*/ 261 w 261"/>
                <a:gd name="T3" fmla="*/ 260 h 260"/>
                <a:gd name="T4" fmla="*/ 261 w 261"/>
                <a:gd name="T5" fmla="*/ 0 h 260"/>
                <a:gd name="T6" fmla="*/ 0 w 261"/>
                <a:gd name="T7" fmla="*/ 0 h 260"/>
                <a:gd name="T8" fmla="*/ 0 w 261"/>
                <a:gd name="T9" fmla="*/ 130 h 260"/>
                <a:gd name="T10" fmla="*/ 130 w 261"/>
                <a:gd name="T11" fmla="*/ 130 h 260"/>
                <a:gd name="T12" fmla="*/ 130 w 261"/>
                <a:gd name="T1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0">
                  <a:moveTo>
                    <a:pt x="130" y="260"/>
                  </a:moveTo>
                  <a:lnTo>
                    <a:pt x="261" y="260"/>
                  </a:lnTo>
                  <a:lnTo>
                    <a:pt x="261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130" y="130"/>
                  </a:lnTo>
                  <a:lnTo>
                    <a:pt x="130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8" name="Freeform 140"/>
            <p:cNvSpPr>
              <a:spLocks/>
            </p:cNvSpPr>
            <p:nvPr/>
          </p:nvSpPr>
          <p:spPr bwMode="auto">
            <a:xfrm>
              <a:off x="6430" y="876"/>
              <a:ext cx="37" cy="37"/>
            </a:xfrm>
            <a:custGeom>
              <a:avLst/>
              <a:gdLst>
                <a:gd name="T0" fmla="*/ 130 w 261"/>
                <a:gd name="T1" fmla="*/ 130 h 260"/>
                <a:gd name="T2" fmla="*/ 261 w 261"/>
                <a:gd name="T3" fmla="*/ 130 h 260"/>
                <a:gd name="T4" fmla="*/ 261 w 261"/>
                <a:gd name="T5" fmla="*/ 0 h 260"/>
                <a:gd name="T6" fmla="*/ 130 w 261"/>
                <a:gd name="T7" fmla="*/ 0 h 260"/>
                <a:gd name="T8" fmla="*/ 0 w 261"/>
                <a:gd name="T9" fmla="*/ 0 h 260"/>
                <a:gd name="T10" fmla="*/ 0 w 261"/>
                <a:gd name="T11" fmla="*/ 130 h 260"/>
                <a:gd name="T12" fmla="*/ 0 w 261"/>
                <a:gd name="T13" fmla="*/ 260 h 260"/>
                <a:gd name="T14" fmla="*/ 130 w 261"/>
                <a:gd name="T15" fmla="*/ 260 h 260"/>
                <a:gd name="T16" fmla="*/ 130 w 261"/>
                <a:gd name="T17" fmla="*/ 13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260">
                  <a:moveTo>
                    <a:pt x="130" y="130"/>
                  </a:moveTo>
                  <a:lnTo>
                    <a:pt x="261" y="130"/>
                  </a:lnTo>
                  <a:lnTo>
                    <a:pt x="261" y="0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0" y="260"/>
                  </a:lnTo>
                  <a:lnTo>
                    <a:pt x="130" y="260"/>
                  </a:lnTo>
                  <a:lnTo>
                    <a:pt x="130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9" name="Freeform 141"/>
            <p:cNvSpPr>
              <a:spLocks/>
            </p:cNvSpPr>
            <p:nvPr/>
          </p:nvSpPr>
          <p:spPr bwMode="auto">
            <a:xfrm>
              <a:off x="6430" y="1007"/>
              <a:ext cx="37" cy="37"/>
            </a:xfrm>
            <a:custGeom>
              <a:avLst/>
              <a:gdLst>
                <a:gd name="T0" fmla="*/ 261 w 261"/>
                <a:gd name="T1" fmla="*/ 260 h 260"/>
                <a:gd name="T2" fmla="*/ 261 w 261"/>
                <a:gd name="T3" fmla="*/ 130 h 260"/>
                <a:gd name="T4" fmla="*/ 130 w 261"/>
                <a:gd name="T5" fmla="*/ 130 h 260"/>
                <a:gd name="T6" fmla="*/ 130 w 261"/>
                <a:gd name="T7" fmla="*/ 0 h 260"/>
                <a:gd name="T8" fmla="*/ 0 w 261"/>
                <a:gd name="T9" fmla="*/ 0 h 260"/>
                <a:gd name="T10" fmla="*/ 0 w 261"/>
                <a:gd name="T11" fmla="*/ 130 h 260"/>
                <a:gd name="T12" fmla="*/ 0 w 261"/>
                <a:gd name="T13" fmla="*/ 260 h 260"/>
                <a:gd name="T14" fmla="*/ 130 w 261"/>
                <a:gd name="T15" fmla="*/ 260 h 260"/>
                <a:gd name="T16" fmla="*/ 261 w 261"/>
                <a:gd name="T1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260">
                  <a:moveTo>
                    <a:pt x="261" y="260"/>
                  </a:moveTo>
                  <a:lnTo>
                    <a:pt x="261" y="130"/>
                  </a:lnTo>
                  <a:lnTo>
                    <a:pt x="130" y="130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0" y="260"/>
                  </a:lnTo>
                  <a:lnTo>
                    <a:pt x="130" y="260"/>
                  </a:lnTo>
                  <a:lnTo>
                    <a:pt x="261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0" name="Rectangle 142"/>
            <p:cNvSpPr>
              <a:spLocks noChangeArrowheads="1"/>
            </p:cNvSpPr>
            <p:nvPr/>
          </p:nvSpPr>
          <p:spPr bwMode="auto">
            <a:xfrm>
              <a:off x="6486" y="951"/>
              <a:ext cx="112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1" name="Rectangle 143"/>
            <p:cNvSpPr>
              <a:spLocks noChangeArrowheads="1"/>
            </p:cNvSpPr>
            <p:nvPr/>
          </p:nvSpPr>
          <p:spPr bwMode="auto">
            <a:xfrm>
              <a:off x="6784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2" name="Rectangle 144"/>
            <p:cNvSpPr>
              <a:spLocks noChangeArrowheads="1"/>
            </p:cNvSpPr>
            <p:nvPr/>
          </p:nvSpPr>
          <p:spPr bwMode="auto">
            <a:xfrm>
              <a:off x="6710" y="1063"/>
              <a:ext cx="1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3" name="Rectangle 145"/>
            <p:cNvSpPr>
              <a:spLocks noChangeArrowheads="1"/>
            </p:cNvSpPr>
            <p:nvPr/>
          </p:nvSpPr>
          <p:spPr bwMode="auto">
            <a:xfrm>
              <a:off x="6598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4" name="Rectangle 146"/>
            <p:cNvSpPr>
              <a:spLocks noChangeArrowheads="1"/>
            </p:cNvSpPr>
            <p:nvPr/>
          </p:nvSpPr>
          <p:spPr bwMode="auto">
            <a:xfrm>
              <a:off x="6747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5" name="Rectangle 147"/>
            <p:cNvSpPr>
              <a:spLocks noChangeArrowheads="1"/>
            </p:cNvSpPr>
            <p:nvPr/>
          </p:nvSpPr>
          <p:spPr bwMode="auto">
            <a:xfrm>
              <a:off x="6747" y="1062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6" name="Rectangle 148"/>
            <p:cNvSpPr>
              <a:spLocks noChangeArrowheads="1"/>
            </p:cNvSpPr>
            <p:nvPr/>
          </p:nvSpPr>
          <p:spPr bwMode="auto">
            <a:xfrm>
              <a:off x="6784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7" name="Rectangle 149"/>
            <p:cNvSpPr>
              <a:spLocks noChangeArrowheads="1"/>
            </p:cNvSpPr>
            <p:nvPr/>
          </p:nvSpPr>
          <p:spPr bwMode="auto">
            <a:xfrm>
              <a:off x="6673" y="1062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8" name="Rectangle 150"/>
            <p:cNvSpPr>
              <a:spLocks noChangeArrowheads="1"/>
            </p:cNvSpPr>
            <p:nvPr/>
          </p:nvSpPr>
          <p:spPr bwMode="auto">
            <a:xfrm>
              <a:off x="6636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9" name="Rectangle 151"/>
            <p:cNvSpPr>
              <a:spLocks noChangeArrowheads="1"/>
            </p:cNvSpPr>
            <p:nvPr/>
          </p:nvSpPr>
          <p:spPr bwMode="auto">
            <a:xfrm>
              <a:off x="6635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0" name="Rectangle 152"/>
            <p:cNvSpPr>
              <a:spLocks noChangeArrowheads="1"/>
            </p:cNvSpPr>
            <p:nvPr/>
          </p:nvSpPr>
          <p:spPr bwMode="auto">
            <a:xfrm>
              <a:off x="6821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1" name="Rectangle 153"/>
            <p:cNvSpPr>
              <a:spLocks noChangeArrowheads="1"/>
            </p:cNvSpPr>
            <p:nvPr/>
          </p:nvSpPr>
          <p:spPr bwMode="auto">
            <a:xfrm>
              <a:off x="6672" y="1211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2" name="Rectangle 154"/>
            <p:cNvSpPr>
              <a:spLocks noChangeArrowheads="1"/>
            </p:cNvSpPr>
            <p:nvPr/>
          </p:nvSpPr>
          <p:spPr bwMode="auto">
            <a:xfrm>
              <a:off x="6710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3" name="Freeform 155"/>
            <p:cNvSpPr>
              <a:spLocks/>
            </p:cNvSpPr>
            <p:nvPr/>
          </p:nvSpPr>
          <p:spPr bwMode="auto">
            <a:xfrm>
              <a:off x="6970" y="1193"/>
              <a:ext cx="37" cy="37"/>
            </a:xfrm>
            <a:custGeom>
              <a:avLst/>
              <a:gdLst>
                <a:gd name="T0" fmla="*/ 130 w 261"/>
                <a:gd name="T1" fmla="*/ 130 h 261"/>
                <a:gd name="T2" fmla="*/ 0 w 261"/>
                <a:gd name="T3" fmla="*/ 130 h 261"/>
                <a:gd name="T4" fmla="*/ 0 w 261"/>
                <a:gd name="T5" fmla="*/ 261 h 261"/>
                <a:gd name="T6" fmla="*/ 261 w 261"/>
                <a:gd name="T7" fmla="*/ 261 h 261"/>
                <a:gd name="T8" fmla="*/ 261 w 261"/>
                <a:gd name="T9" fmla="*/ 0 h 261"/>
                <a:gd name="T10" fmla="*/ 130 w 261"/>
                <a:gd name="T11" fmla="*/ 0 h 261"/>
                <a:gd name="T12" fmla="*/ 130 w 261"/>
                <a:gd name="T13" fmla="*/ 13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1">
                  <a:moveTo>
                    <a:pt x="130" y="130"/>
                  </a:moveTo>
                  <a:lnTo>
                    <a:pt x="0" y="130"/>
                  </a:lnTo>
                  <a:lnTo>
                    <a:pt x="0" y="261"/>
                  </a:lnTo>
                  <a:lnTo>
                    <a:pt x="261" y="261"/>
                  </a:lnTo>
                  <a:lnTo>
                    <a:pt x="261" y="0"/>
                  </a:lnTo>
                  <a:lnTo>
                    <a:pt x="130" y="0"/>
                  </a:lnTo>
                  <a:lnTo>
                    <a:pt x="130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4" name="Rectangle 156"/>
            <p:cNvSpPr>
              <a:spLocks noChangeArrowheads="1"/>
            </p:cNvSpPr>
            <p:nvPr/>
          </p:nvSpPr>
          <p:spPr bwMode="auto">
            <a:xfrm>
              <a:off x="6933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5" name="Rectangle 157"/>
            <p:cNvSpPr>
              <a:spLocks noChangeArrowheads="1"/>
            </p:cNvSpPr>
            <p:nvPr/>
          </p:nvSpPr>
          <p:spPr bwMode="auto">
            <a:xfrm>
              <a:off x="6989" y="1155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6" name="Rectangle 158"/>
            <p:cNvSpPr>
              <a:spLocks noChangeArrowheads="1"/>
            </p:cNvSpPr>
            <p:nvPr/>
          </p:nvSpPr>
          <p:spPr bwMode="auto">
            <a:xfrm>
              <a:off x="6989" y="1118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7" name="Rectangle 159"/>
            <p:cNvSpPr>
              <a:spLocks noChangeArrowheads="1"/>
            </p:cNvSpPr>
            <p:nvPr/>
          </p:nvSpPr>
          <p:spPr bwMode="auto">
            <a:xfrm>
              <a:off x="6896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8" name="Rectangle 160"/>
            <p:cNvSpPr>
              <a:spLocks noChangeArrowheads="1"/>
            </p:cNvSpPr>
            <p:nvPr/>
          </p:nvSpPr>
          <p:spPr bwMode="auto">
            <a:xfrm>
              <a:off x="6859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9" name="Rectangle 161"/>
            <p:cNvSpPr>
              <a:spLocks noChangeArrowheads="1"/>
            </p:cNvSpPr>
            <p:nvPr/>
          </p:nvSpPr>
          <p:spPr bwMode="auto">
            <a:xfrm>
              <a:off x="6859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0" name="Rectangle 162"/>
            <p:cNvSpPr>
              <a:spLocks noChangeArrowheads="1"/>
            </p:cNvSpPr>
            <p:nvPr/>
          </p:nvSpPr>
          <p:spPr bwMode="auto">
            <a:xfrm>
              <a:off x="6821" y="1211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1" name="Rectangle 163"/>
            <p:cNvSpPr>
              <a:spLocks noChangeArrowheads="1"/>
            </p:cNvSpPr>
            <p:nvPr/>
          </p:nvSpPr>
          <p:spPr bwMode="auto">
            <a:xfrm>
              <a:off x="6896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2" name="Rectangle 164"/>
            <p:cNvSpPr>
              <a:spLocks noChangeArrowheads="1"/>
            </p:cNvSpPr>
            <p:nvPr/>
          </p:nvSpPr>
          <p:spPr bwMode="auto">
            <a:xfrm>
              <a:off x="6933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3" name="Rectangle 165"/>
            <p:cNvSpPr>
              <a:spLocks noChangeArrowheads="1"/>
            </p:cNvSpPr>
            <p:nvPr/>
          </p:nvSpPr>
          <p:spPr bwMode="auto">
            <a:xfrm>
              <a:off x="6523" y="1062"/>
              <a:ext cx="20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4" name="Rectangle 166"/>
            <p:cNvSpPr>
              <a:spLocks noChangeArrowheads="1"/>
            </p:cNvSpPr>
            <p:nvPr/>
          </p:nvSpPr>
          <p:spPr bwMode="auto">
            <a:xfrm>
              <a:off x="6561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5" name="Rectangle 167"/>
            <p:cNvSpPr>
              <a:spLocks noChangeArrowheads="1"/>
            </p:cNvSpPr>
            <p:nvPr/>
          </p:nvSpPr>
          <p:spPr bwMode="auto">
            <a:xfrm>
              <a:off x="6431" y="1118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6" name="Rectangle 168"/>
            <p:cNvSpPr>
              <a:spLocks noChangeArrowheads="1"/>
            </p:cNvSpPr>
            <p:nvPr/>
          </p:nvSpPr>
          <p:spPr bwMode="auto">
            <a:xfrm>
              <a:off x="6561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7" name="Rectangle 169"/>
            <p:cNvSpPr>
              <a:spLocks noChangeArrowheads="1"/>
            </p:cNvSpPr>
            <p:nvPr/>
          </p:nvSpPr>
          <p:spPr bwMode="auto">
            <a:xfrm>
              <a:off x="6598" y="1062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8" name="Freeform 170"/>
            <p:cNvSpPr>
              <a:spLocks/>
            </p:cNvSpPr>
            <p:nvPr/>
          </p:nvSpPr>
          <p:spPr bwMode="auto">
            <a:xfrm>
              <a:off x="6970" y="1062"/>
              <a:ext cx="37" cy="38"/>
            </a:xfrm>
            <a:custGeom>
              <a:avLst/>
              <a:gdLst>
                <a:gd name="T0" fmla="*/ 261 w 261"/>
                <a:gd name="T1" fmla="*/ 260 h 260"/>
                <a:gd name="T2" fmla="*/ 261 w 261"/>
                <a:gd name="T3" fmla="*/ 0 h 260"/>
                <a:gd name="T4" fmla="*/ 0 w 261"/>
                <a:gd name="T5" fmla="*/ 0 h 260"/>
                <a:gd name="T6" fmla="*/ 0 w 261"/>
                <a:gd name="T7" fmla="*/ 130 h 260"/>
                <a:gd name="T8" fmla="*/ 130 w 261"/>
                <a:gd name="T9" fmla="*/ 130 h 260"/>
                <a:gd name="T10" fmla="*/ 130 w 261"/>
                <a:gd name="T11" fmla="*/ 260 h 260"/>
                <a:gd name="T12" fmla="*/ 261 w 261"/>
                <a:gd name="T1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260">
                  <a:moveTo>
                    <a:pt x="261" y="260"/>
                  </a:moveTo>
                  <a:lnTo>
                    <a:pt x="261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130" y="130"/>
                  </a:lnTo>
                  <a:lnTo>
                    <a:pt x="130" y="260"/>
                  </a:lnTo>
                  <a:lnTo>
                    <a:pt x="261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9" name="Rectangle 171"/>
            <p:cNvSpPr>
              <a:spLocks noChangeArrowheads="1"/>
            </p:cNvSpPr>
            <p:nvPr/>
          </p:nvSpPr>
          <p:spPr bwMode="auto">
            <a:xfrm>
              <a:off x="6431" y="1155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0" name="Rectangle 172"/>
            <p:cNvSpPr>
              <a:spLocks noChangeArrowheads="1"/>
            </p:cNvSpPr>
            <p:nvPr/>
          </p:nvSpPr>
          <p:spPr bwMode="auto">
            <a:xfrm>
              <a:off x="6486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1" name="Rectangle 173"/>
            <p:cNvSpPr>
              <a:spLocks noChangeArrowheads="1"/>
            </p:cNvSpPr>
            <p:nvPr/>
          </p:nvSpPr>
          <p:spPr bwMode="auto">
            <a:xfrm>
              <a:off x="6487" y="1062"/>
              <a:ext cx="18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2" name="Rectangle 174"/>
            <p:cNvSpPr>
              <a:spLocks noChangeArrowheads="1"/>
            </p:cNvSpPr>
            <p:nvPr/>
          </p:nvSpPr>
          <p:spPr bwMode="auto">
            <a:xfrm>
              <a:off x="6523" y="1211"/>
              <a:ext cx="1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3" name="Freeform 175"/>
            <p:cNvSpPr>
              <a:spLocks/>
            </p:cNvSpPr>
            <p:nvPr/>
          </p:nvSpPr>
          <p:spPr bwMode="auto">
            <a:xfrm>
              <a:off x="6430" y="1062"/>
              <a:ext cx="38" cy="38"/>
            </a:xfrm>
            <a:custGeom>
              <a:avLst/>
              <a:gdLst>
                <a:gd name="T0" fmla="*/ 0 w 262"/>
                <a:gd name="T1" fmla="*/ 0 h 260"/>
                <a:gd name="T2" fmla="*/ 0 w 262"/>
                <a:gd name="T3" fmla="*/ 130 h 260"/>
                <a:gd name="T4" fmla="*/ 0 w 262"/>
                <a:gd name="T5" fmla="*/ 260 h 260"/>
                <a:gd name="T6" fmla="*/ 130 w 262"/>
                <a:gd name="T7" fmla="*/ 260 h 260"/>
                <a:gd name="T8" fmla="*/ 130 w 262"/>
                <a:gd name="T9" fmla="*/ 130 h 260"/>
                <a:gd name="T10" fmla="*/ 262 w 262"/>
                <a:gd name="T11" fmla="*/ 130 h 260"/>
                <a:gd name="T12" fmla="*/ 262 w 262"/>
                <a:gd name="T13" fmla="*/ 0 h 260"/>
                <a:gd name="T14" fmla="*/ 130 w 262"/>
                <a:gd name="T15" fmla="*/ 0 h 260"/>
                <a:gd name="T16" fmla="*/ 0 w 262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260">
                  <a:moveTo>
                    <a:pt x="0" y="0"/>
                  </a:moveTo>
                  <a:lnTo>
                    <a:pt x="0" y="130"/>
                  </a:lnTo>
                  <a:lnTo>
                    <a:pt x="0" y="260"/>
                  </a:lnTo>
                  <a:lnTo>
                    <a:pt x="130" y="260"/>
                  </a:lnTo>
                  <a:lnTo>
                    <a:pt x="130" y="130"/>
                  </a:lnTo>
                  <a:lnTo>
                    <a:pt x="262" y="130"/>
                  </a:lnTo>
                  <a:lnTo>
                    <a:pt x="262" y="0"/>
                  </a:lnTo>
                  <a:lnTo>
                    <a:pt x="13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4" name="Freeform 176"/>
            <p:cNvSpPr>
              <a:spLocks/>
            </p:cNvSpPr>
            <p:nvPr/>
          </p:nvSpPr>
          <p:spPr bwMode="auto">
            <a:xfrm>
              <a:off x="6430" y="1193"/>
              <a:ext cx="38" cy="37"/>
            </a:xfrm>
            <a:custGeom>
              <a:avLst/>
              <a:gdLst>
                <a:gd name="T0" fmla="*/ 130 w 262"/>
                <a:gd name="T1" fmla="*/ 0 h 261"/>
                <a:gd name="T2" fmla="*/ 0 w 262"/>
                <a:gd name="T3" fmla="*/ 0 h 261"/>
                <a:gd name="T4" fmla="*/ 0 w 262"/>
                <a:gd name="T5" fmla="*/ 130 h 261"/>
                <a:gd name="T6" fmla="*/ 0 w 262"/>
                <a:gd name="T7" fmla="*/ 261 h 261"/>
                <a:gd name="T8" fmla="*/ 130 w 262"/>
                <a:gd name="T9" fmla="*/ 261 h 261"/>
                <a:gd name="T10" fmla="*/ 262 w 262"/>
                <a:gd name="T11" fmla="*/ 261 h 261"/>
                <a:gd name="T12" fmla="*/ 262 w 262"/>
                <a:gd name="T13" fmla="*/ 130 h 261"/>
                <a:gd name="T14" fmla="*/ 130 w 262"/>
                <a:gd name="T15" fmla="*/ 130 h 261"/>
                <a:gd name="T16" fmla="*/ 130 w 262"/>
                <a:gd name="T1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261">
                  <a:moveTo>
                    <a:pt x="130" y="0"/>
                  </a:moveTo>
                  <a:lnTo>
                    <a:pt x="0" y="0"/>
                  </a:lnTo>
                  <a:lnTo>
                    <a:pt x="0" y="130"/>
                  </a:lnTo>
                  <a:lnTo>
                    <a:pt x="0" y="261"/>
                  </a:lnTo>
                  <a:lnTo>
                    <a:pt x="130" y="261"/>
                  </a:lnTo>
                  <a:lnTo>
                    <a:pt x="262" y="261"/>
                  </a:lnTo>
                  <a:lnTo>
                    <a:pt x="262" y="130"/>
                  </a:lnTo>
                  <a:lnTo>
                    <a:pt x="130" y="13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5" name="Rectangle 177"/>
            <p:cNvSpPr>
              <a:spLocks noChangeArrowheads="1"/>
            </p:cNvSpPr>
            <p:nvPr/>
          </p:nvSpPr>
          <p:spPr bwMode="auto">
            <a:xfrm>
              <a:off x="6486" y="1137"/>
              <a:ext cx="112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E90595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446" name="TextBox 3"/>
          <p:cNvSpPr txBox="1">
            <a:spLocks noChangeArrowheads="1"/>
          </p:cNvSpPr>
          <p:nvPr/>
        </p:nvSpPr>
        <p:spPr bwMode="auto">
          <a:xfrm>
            <a:off x="9463267" y="5606726"/>
            <a:ext cx="11929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000" dirty="0">
                <a:solidFill>
                  <a:schemeClr val="accent6"/>
                </a:solidFill>
                <a:latin typeface="+mj-lt"/>
              </a:rPr>
              <a:t>Server VDAs</a:t>
            </a:r>
          </a:p>
        </p:txBody>
      </p:sp>
      <p:sp>
        <p:nvSpPr>
          <p:cNvPr id="447" name="TextBox 3"/>
          <p:cNvSpPr txBox="1">
            <a:spLocks noChangeArrowheads="1"/>
          </p:cNvSpPr>
          <p:nvPr/>
        </p:nvSpPr>
        <p:spPr bwMode="auto">
          <a:xfrm>
            <a:off x="10459009" y="5611582"/>
            <a:ext cx="11929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000" dirty="0">
                <a:solidFill>
                  <a:schemeClr val="accent6"/>
                </a:solidFill>
                <a:latin typeface="+mj-lt"/>
              </a:rPr>
              <a:t>Desktop VDAs</a:t>
            </a:r>
          </a:p>
        </p:txBody>
      </p:sp>
      <p:sp>
        <p:nvSpPr>
          <p:cNvPr id="448" name="TextBox 3"/>
          <p:cNvSpPr txBox="1">
            <a:spLocks noChangeArrowheads="1"/>
          </p:cNvSpPr>
          <p:nvPr/>
        </p:nvSpPr>
        <p:spPr bwMode="auto">
          <a:xfrm>
            <a:off x="9397590" y="4137117"/>
            <a:ext cx="13777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000" dirty="0">
                <a:solidFill>
                  <a:schemeClr val="accent6"/>
                </a:solidFill>
                <a:latin typeface="+mj-lt"/>
              </a:rPr>
              <a:t>Hypervisor or IaaS</a:t>
            </a:r>
          </a:p>
        </p:txBody>
      </p:sp>
      <p:sp>
        <p:nvSpPr>
          <p:cNvPr id="449" name="TextBox 3"/>
          <p:cNvSpPr txBox="1">
            <a:spLocks noChangeArrowheads="1"/>
          </p:cNvSpPr>
          <p:nvPr/>
        </p:nvSpPr>
        <p:spPr bwMode="auto">
          <a:xfrm>
            <a:off x="9360002" y="1746581"/>
            <a:ext cx="11929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000" dirty="0">
                <a:solidFill>
                  <a:schemeClr val="accent6"/>
                </a:solidFill>
                <a:latin typeface="+mj-lt"/>
              </a:rPr>
              <a:t>Citrix Cloud Connectors</a:t>
            </a:r>
          </a:p>
        </p:txBody>
      </p:sp>
      <p:sp>
        <p:nvSpPr>
          <p:cNvPr id="450" name="TextBox 3"/>
          <p:cNvSpPr txBox="1">
            <a:spLocks noChangeArrowheads="1"/>
          </p:cNvSpPr>
          <p:nvPr/>
        </p:nvSpPr>
        <p:spPr bwMode="auto">
          <a:xfrm>
            <a:off x="10733238" y="2650088"/>
            <a:ext cx="11929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000" dirty="0">
                <a:solidFill>
                  <a:schemeClr val="accent6"/>
                </a:solidFill>
                <a:latin typeface="+mj-lt"/>
              </a:rPr>
              <a:t>Active Directory</a:t>
            </a:r>
          </a:p>
        </p:txBody>
      </p:sp>
      <p:cxnSp>
        <p:nvCxnSpPr>
          <p:cNvPr id="451" name="Straight Arrow Connector 450"/>
          <p:cNvCxnSpPr/>
          <p:nvPr/>
        </p:nvCxnSpPr>
        <p:spPr>
          <a:xfrm flipH="1">
            <a:off x="5317063" y="2425824"/>
            <a:ext cx="4300166" cy="3583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TextBox 451"/>
          <p:cNvSpPr txBox="1"/>
          <p:nvPr/>
        </p:nvSpPr>
        <p:spPr>
          <a:xfrm>
            <a:off x="5706388" y="2313713"/>
            <a:ext cx="478024" cy="20005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txBody>
          <a:bodyPr wrap="square" lIns="0" tIns="22860" rIns="0" bIns="22860" rtlCol="0" anchor="t">
            <a:spAutoFit/>
          </a:bodyPr>
          <a:lstStyle/>
          <a:p>
            <a:pPr algn="ctr"/>
            <a:r>
              <a:rPr lang="en-US" sz="1000" dirty="0">
                <a:solidFill>
                  <a:srgbClr val="00A1E0"/>
                </a:solidFill>
                <a:latin typeface="+mj-lt"/>
                <a:ea typeface="Verdana" charset="0"/>
                <a:cs typeface="Verdana" charset="0"/>
              </a:rPr>
              <a:t>Port 443</a:t>
            </a:r>
          </a:p>
        </p:txBody>
      </p:sp>
      <p:cxnSp>
        <p:nvCxnSpPr>
          <p:cNvPr id="453" name="Connector: Elbow 809"/>
          <p:cNvCxnSpPr>
            <a:endCxn id="11" idx="3"/>
          </p:cNvCxnSpPr>
          <p:nvPr/>
        </p:nvCxnSpPr>
        <p:spPr>
          <a:xfrm rot="5400000">
            <a:off x="4475907" y="3354925"/>
            <a:ext cx="2310651" cy="628336"/>
          </a:xfrm>
          <a:prstGeom prst="bentConnector2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Arrow Connector 453"/>
          <p:cNvCxnSpPr/>
          <p:nvPr/>
        </p:nvCxnSpPr>
        <p:spPr>
          <a:xfrm>
            <a:off x="10244050" y="2446326"/>
            <a:ext cx="822960" cy="0"/>
          </a:xfrm>
          <a:prstGeom prst="straightConnector1">
            <a:avLst/>
          </a:prstGeom>
          <a:ln w="12700" cap="rnd"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/>
          <p:cNvCxnSpPr/>
          <p:nvPr/>
        </p:nvCxnSpPr>
        <p:spPr>
          <a:xfrm>
            <a:off x="9852514" y="2548253"/>
            <a:ext cx="0" cy="1152144"/>
          </a:xfrm>
          <a:prstGeom prst="straightConnector1">
            <a:avLst/>
          </a:prstGeom>
          <a:ln w="12700" cap="rnd"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Connector: Elbow 825"/>
          <p:cNvCxnSpPr>
            <a:endCxn id="470" idx="0"/>
          </p:cNvCxnSpPr>
          <p:nvPr/>
        </p:nvCxnSpPr>
        <p:spPr>
          <a:xfrm rot="16200000" flipH="1">
            <a:off x="9803595" y="3147986"/>
            <a:ext cx="621359" cy="523516"/>
          </a:xfrm>
          <a:prstGeom prst="bentConnector3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Connector: Elbow 830"/>
          <p:cNvCxnSpPr>
            <a:stCxn id="395" idx="6"/>
          </p:cNvCxnSpPr>
          <p:nvPr/>
        </p:nvCxnSpPr>
        <p:spPr>
          <a:xfrm>
            <a:off x="10238955" y="2530383"/>
            <a:ext cx="536348" cy="2182322"/>
          </a:xfrm>
          <a:prstGeom prst="bentConnector2">
            <a:avLst/>
          </a:prstGeom>
          <a:ln w="12700" cap="rnd"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Connector: Elbow 832"/>
          <p:cNvCxnSpPr/>
          <p:nvPr/>
        </p:nvCxnSpPr>
        <p:spPr>
          <a:xfrm rot="10800000" flipV="1">
            <a:off x="9959715" y="4383337"/>
            <a:ext cx="800507" cy="329367"/>
          </a:xfrm>
          <a:prstGeom prst="bentConnector2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TextBox 458"/>
          <p:cNvSpPr txBox="1"/>
          <p:nvPr/>
        </p:nvSpPr>
        <p:spPr>
          <a:xfrm>
            <a:off x="8778927" y="2317752"/>
            <a:ext cx="478024" cy="20005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txBody>
          <a:bodyPr wrap="square" lIns="0" tIns="22860" rIns="0" bIns="22860" rtlCol="0" anchor="t">
            <a:spAutoFit/>
          </a:bodyPr>
          <a:lstStyle/>
          <a:p>
            <a:pPr algn="ctr"/>
            <a:r>
              <a:rPr lang="en-US" sz="1000" dirty="0">
                <a:solidFill>
                  <a:srgbClr val="00A1E0"/>
                </a:solidFill>
                <a:latin typeface="+mj-lt"/>
                <a:ea typeface="Verdana" charset="0"/>
                <a:cs typeface="Verdana" charset="0"/>
              </a:rPr>
              <a:t>Port 443</a:t>
            </a:r>
          </a:p>
        </p:txBody>
      </p:sp>
      <p:cxnSp>
        <p:nvCxnSpPr>
          <p:cNvPr id="460" name="Straight Arrow Connector 459"/>
          <p:cNvCxnSpPr/>
          <p:nvPr/>
        </p:nvCxnSpPr>
        <p:spPr>
          <a:xfrm>
            <a:off x="10775303" y="3259141"/>
            <a:ext cx="291707" cy="0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/>
          <p:nvPr/>
        </p:nvCxnSpPr>
        <p:spPr>
          <a:xfrm flipV="1">
            <a:off x="5945400" y="802257"/>
            <a:ext cx="6334" cy="1511456"/>
          </a:xfrm>
          <a:prstGeom prst="line">
            <a:avLst/>
          </a:prstGeom>
          <a:ln w="12700" cap="rnd"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Rectangle 461"/>
          <p:cNvSpPr/>
          <p:nvPr/>
        </p:nvSpPr>
        <p:spPr>
          <a:xfrm>
            <a:off x="7388556" y="3671744"/>
            <a:ext cx="1237957" cy="71424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63" name="Rectangle 462"/>
          <p:cNvSpPr/>
          <p:nvPr/>
        </p:nvSpPr>
        <p:spPr>
          <a:xfrm>
            <a:off x="10786717" y="2964137"/>
            <a:ext cx="924570" cy="77640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64" name="TextBox 463"/>
          <p:cNvSpPr txBox="1">
            <a:spLocks noChangeArrowheads="1"/>
          </p:cNvSpPr>
          <p:nvPr/>
        </p:nvSpPr>
        <p:spPr bwMode="auto">
          <a:xfrm>
            <a:off x="6938046" y="6203651"/>
            <a:ext cx="463780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i="1" dirty="0">
                <a:solidFill>
                  <a:schemeClr val="accent6"/>
                </a:solidFill>
                <a:latin typeface="+mj-lt"/>
              </a:rPr>
              <a:t>*Customer managed StoreFront and NetScaler Gateway are optional depending on deployment</a:t>
            </a:r>
          </a:p>
        </p:txBody>
      </p:sp>
      <p:sp>
        <p:nvSpPr>
          <p:cNvPr id="465" name="Rectangle 464"/>
          <p:cNvSpPr/>
          <p:nvPr/>
        </p:nvSpPr>
        <p:spPr bwMode="auto">
          <a:xfrm>
            <a:off x="4697039" y="567060"/>
            <a:ext cx="520276" cy="2346013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138239" tIns="69119" rIns="138239" bIns="691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159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accent6"/>
                </a:solidFill>
                <a:latin typeface="+mj-lt"/>
                <a:cs typeface="Arial" charset="0"/>
              </a:rPr>
              <a:t>Citrix Cloud Management UI (Library, Connectors, Resource Locations)</a:t>
            </a:r>
          </a:p>
        </p:txBody>
      </p:sp>
      <p:grpSp>
        <p:nvGrpSpPr>
          <p:cNvPr id="466" name="Group 2"/>
          <p:cNvGrpSpPr>
            <a:grpSpLocks/>
          </p:cNvGrpSpPr>
          <p:nvPr/>
        </p:nvGrpSpPr>
        <p:grpSpPr bwMode="auto">
          <a:xfrm>
            <a:off x="795973" y="2421593"/>
            <a:ext cx="232962" cy="275910"/>
            <a:chOff x="2316512" y="2875028"/>
            <a:chExt cx="283813" cy="336606"/>
          </a:xfrm>
        </p:grpSpPr>
        <p:sp>
          <p:nvSpPr>
            <p:cNvPr id="467" name="Freeform 7"/>
            <p:cNvSpPr>
              <a:spLocks noEditPoints="1"/>
            </p:cNvSpPr>
            <p:nvPr/>
          </p:nvSpPr>
          <p:spPr bwMode="auto">
            <a:xfrm>
              <a:off x="2316512" y="2875028"/>
              <a:ext cx="283813" cy="336606"/>
            </a:xfrm>
            <a:custGeom>
              <a:avLst/>
              <a:gdLst>
                <a:gd name="T0" fmla="*/ 2147483646 w 72"/>
                <a:gd name="T1" fmla="*/ 2147483646 h 84"/>
                <a:gd name="T2" fmla="*/ 2147483646 w 72"/>
                <a:gd name="T3" fmla="*/ 2147483646 h 84"/>
                <a:gd name="T4" fmla="*/ 2147483646 w 72"/>
                <a:gd name="T5" fmla="*/ 2147483646 h 84"/>
                <a:gd name="T6" fmla="*/ 2147483646 w 72"/>
                <a:gd name="T7" fmla="*/ 0 h 84"/>
                <a:gd name="T8" fmla="*/ 2147483646 w 72"/>
                <a:gd name="T9" fmla="*/ 2147483646 h 84"/>
                <a:gd name="T10" fmla="*/ 2147483646 w 72"/>
                <a:gd name="T11" fmla="*/ 2147483646 h 84"/>
                <a:gd name="T12" fmla="*/ 2147483646 w 72"/>
                <a:gd name="T13" fmla="*/ 2147483646 h 84"/>
                <a:gd name="T14" fmla="*/ 0 w 72"/>
                <a:gd name="T15" fmla="*/ 2147483646 h 84"/>
                <a:gd name="T16" fmla="*/ 0 w 72"/>
                <a:gd name="T17" fmla="*/ 2147483646 h 84"/>
                <a:gd name="T18" fmla="*/ 2147483646 w 72"/>
                <a:gd name="T19" fmla="*/ 2147483646 h 84"/>
                <a:gd name="T20" fmla="*/ 2147483646 w 72"/>
                <a:gd name="T21" fmla="*/ 2147483646 h 84"/>
                <a:gd name="T22" fmla="*/ 2147483646 w 72"/>
                <a:gd name="T23" fmla="*/ 2147483646 h 84"/>
                <a:gd name="T24" fmla="*/ 2147483646 w 72"/>
                <a:gd name="T25" fmla="*/ 2147483646 h 84"/>
                <a:gd name="T26" fmla="*/ 2147483646 w 72"/>
                <a:gd name="T27" fmla="*/ 2147483646 h 84"/>
                <a:gd name="T28" fmla="*/ 2147483646 w 72"/>
                <a:gd name="T29" fmla="*/ 2147483646 h 84"/>
                <a:gd name="T30" fmla="*/ 2147483646 w 72"/>
                <a:gd name="T31" fmla="*/ 2147483646 h 84"/>
                <a:gd name="T32" fmla="*/ 2147483646 w 72"/>
                <a:gd name="T33" fmla="*/ 2147483646 h 84"/>
                <a:gd name="T34" fmla="*/ 2147483646 w 72"/>
                <a:gd name="T35" fmla="*/ 2147483646 h 84"/>
                <a:gd name="T36" fmla="*/ 2147483646 w 72"/>
                <a:gd name="T37" fmla="*/ 2147483646 h 84"/>
                <a:gd name="T38" fmla="*/ 2147483646 w 72"/>
                <a:gd name="T39" fmla="*/ 2147483646 h 84"/>
                <a:gd name="T40" fmla="*/ 2147483646 w 72"/>
                <a:gd name="T41" fmla="*/ 2147483646 h 84"/>
                <a:gd name="T42" fmla="*/ 2147483646 w 72"/>
                <a:gd name="T43" fmla="*/ 2147483646 h 84"/>
                <a:gd name="T44" fmla="*/ 2147483646 w 72"/>
                <a:gd name="T45" fmla="*/ 2147483646 h 84"/>
                <a:gd name="T46" fmla="*/ 2147483646 w 72"/>
                <a:gd name="T47" fmla="*/ 2147483646 h 84"/>
                <a:gd name="T48" fmla="*/ 2147483646 w 72"/>
                <a:gd name="T49" fmla="*/ 2147483646 h 84"/>
                <a:gd name="T50" fmla="*/ 2147483646 w 72"/>
                <a:gd name="T51" fmla="*/ 2147483646 h 84"/>
                <a:gd name="T52" fmla="*/ 2147483646 w 72"/>
                <a:gd name="T53" fmla="*/ 2147483646 h 84"/>
                <a:gd name="T54" fmla="*/ 2147483646 w 72"/>
                <a:gd name="T55" fmla="*/ 2147483646 h 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2" h="84">
                  <a:moveTo>
                    <a:pt x="64" y="36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13"/>
                    <a:pt x="51" y="0"/>
                    <a:pt x="36" y="0"/>
                  </a:cubicBezTo>
                  <a:cubicBezTo>
                    <a:pt x="21" y="0"/>
                    <a:pt x="8" y="13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36"/>
                    <a:pt x="72" y="36"/>
                    <a:pt x="72" y="36"/>
                  </a:cubicBezTo>
                  <a:lnTo>
                    <a:pt x="64" y="36"/>
                  </a:lnTo>
                  <a:close/>
                  <a:moveTo>
                    <a:pt x="41" y="65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8" y="63"/>
                    <a:pt x="26" y="60"/>
                    <a:pt x="26" y="56"/>
                  </a:cubicBezTo>
                  <a:cubicBezTo>
                    <a:pt x="26" y="50"/>
                    <a:pt x="30" y="45"/>
                    <a:pt x="36" y="45"/>
                  </a:cubicBezTo>
                  <a:cubicBezTo>
                    <a:pt x="42" y="45"/>
                    <a:pt x="46" y="50"/>
                    <a:pt x="46" y="56"/>
                  </a:cubicBezTo>
                  <a:cubicBezTo>
                    <a:pt x="46" y="60"/>
                    <a:pt x="44" y="63"/>
                    <a:pt x="41" y="65"/>
                  </a:cubicBezTo>
                  <a:close/>
                  <a:moveTo>
                    <a:pt x="16" y="3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6" y="23"/>
                    <a:pt x="18" y="18"/>
                    <a:pt x="22" y="14"/>
                  </a:cubicBezTo>
                  <a:cubicBezTo>
                    <a:pt x="25" y="10"/>
                    <a:pt x="30" y="8"/>
                    <a:pt x="36" y="8"/>
                  </a:cubicBezTo>
                  <a:cubicBezTo>
                    <a:pt x="42" y="8"/>
                    <a:pt x="47" y="10"/>
                    <a:pt x="50" y="14"/>
                  </a:cubicBezTo>
                  <a:cubicBezTo>
                    <a:pt x="54" y="18"/>
                    <a:pt x="56" y="23"/>
                    <a:pt x="56" y="28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444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ea typeface="MS PGothic" charset="-128"/>
                <a:cs typeface="+mn-cs"/>
              </a:endParaRPr>
            </a:p>
          </p:txBody>
        </p:sp>
        <p:sp>
          <p:nvSpPr>
            <p:cNvPr id="468" name="Freeform 7"/>
            <p:cNvSpPr>
              <a:spLocks noEditPoints="1"/>
            </p:cNvSpPr>
            <p:nvPr/>
          </p:nvSpPr>
          <p:spPr bwMode="auto">
            <a:xfrm>
              <a:off x="2344494" y="2901205"/>
              <a:ext cx="228600" cy="271462"/>
            </a:xfrm>
            <a:custGeom>
              <a:avLst/>
              <a:gdLst>
                <a:gd name="T0" fmla="*/ 2147483647 w 72"/>
                <a:gd name="T1" fmla="*/ 2147483647 h 84"/>
                <a:gd name="T2" fmla="*/ 2147483647 w 72"/>
                <a:gd name="T3" fmla="*/ 2147483647 h 84"/>
                <a:gd name="T4" fmla="*/ 2147483647 w 72"/>
                <a:gd name="T5" fmla="*/ 2147483647 h 84"/>
                <a:gd name="T6" fmla="*/ 2147483647 w 72"/>
                <a:gd name="T7" fmla="*/ 0 h 84"/>
                <a:gd name="T8" fmla="*/ 2147483647 w 72"/>
                <a:gd name="T9" fmla="*/ 2147483647 h 84"/>
                <a:gd name="T10" fmla="*/ 2147483647 w 72"/>
                <a:gd name="T11" fmla="*/ 2147483647 h 84"/>
                <a:gd name="T12" fmla="*/ 2147483647 w 72"/>
                <a:gd name="T13" fmla="*/ 2147483647 h 84"/>
                <a:gd name="T14" fmla="*/ 0 w 72"/>
                <a:gd name="T15" fmla="*/ 2147483647 h 84"/>
                <a:gd name="T16" fmla="*/ 0 w 72"/>
                <a:gd name="T17" fmla="*/ 2147483647 h 84"/>
                <a:gd name="T18" fmla="*/ 2147483647 w 72"/>
                <a:gd name="T19" fmla="*/ 2147483647 h 84"/>
                <a:gd name="T20" fmla="*/ 2147483647 w 72"/>
                <a:gd name="T21" fmla="*/ 2147483647 h 84"/>
                <a:gd name="T22" fmla="*/ 2147483647 w 72"/>
                <a:gd name="T23" fmla="*/ 2147483647 h 84"/>
                <a:gd name="T24" fmla="*/ 2147483647 w 72"/>
                <a:gd name="T25" fmla="*/ 2147483647 h 84"/>
                <a:gd name="T26" fmla="*/ 2147483647 w 72"/>
                <a:gd name="T27" fmla="*/ 2147483647 h 84"/>
                <a:gd name="T28" fmla="*/ 2147483647 w 72"/>
                <a:gd name="T29" fmla="*/ 2147483647 h 84"/>
                <a:gd name="T30" fmla="*/ 2147483647 w 72"/>
                <a:gd name="T31" fmla="*/ 2147483647 h 84"/>
                <a:gd name="T32" fmla="*/ 2147483647 w 72"/>
                <a:gd name="T33" fmla="*/ 2147483647 h 84"/>
                <a:gd name="T34" fmla="*/ 2147483647 w 72"/>
                <a:gd name="T35" fmla="*/ 2147483647 h 84"/>
                <a:gd name="T36" fmla="*/ 2147483647 w 72"/>
                <a:gd name="T37" fmla="*/ 2147483647 h 84"/>
                <a:gd name="T38" fmla="*/ 2147483647 w 72"/>
                <a:gd name="T39" fmla="*/ 2147483647 h 84"/>
                <a:gd name="T40" fmla="*/ 2147483647 w 72"/>
                <a:gd name="T41" fmla="*/ 2147483647 h 84"/>
                <a:gd name="T42" fmla="*/ 2147483647 w 72"/>
                <a:gd name="T43" fmla="*/ 2147483647 h 84"/>
                <a:gd name="T44" fmla="*/ 2147483647 w 72"/>
                <a:gd name="T45" fmla="*/ 2147483647 h 84"/>
                <a:gd name="T46" fmla="*/ 2147483647 w 72"/>
                <a:gd name="T47" fmla="*/ 2147483647 h 84"/>
                <a:gd name="T48" fmla="*/ 2147483647 w 72"/>
                <a:gd name="T49" fmla="*/ 2147483647 h 84"/>
                <a:gd name="T50" fmla="*/ 2147483647 w 72"/>
                <a:gd name="T51" fmla="*/ 2147483647 h 84"/>
                <a:gd name="T52" fmla="*/ 2147483647 w 72"/>
                <a:gd name="T53" fmla="*/ 2147483647 h 84"/>
                <a:gd name="T54" fmla="*/ 2147483647 w 72"/>
                <a:gd name="T55" fmla="*/ 2147483647 h 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2" h="84">
                  <a:moveTo>
                    <a:pt x="64" y="36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13"/>
                    <a:pt x="51" y="0"/>
                    <a:pt x="36" y="0"/>
                  </a:cubicBezTo>
                  <a:cubicBezTo>
                    <a:pt x="21" y="0"/>
                    <a:pt x="8" y="13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36"/>
                    <a:pt x="72" y="36"/>
                    <a:pt x="72" y="36"/>
                  </a:cubicBezTo>
                  <a:lnTo>
                    <a:pt x="64" y="36"/>
                  </a:lnTo>
                  <a:close/>
                  <a:moveTo>
                    <a:pt x="41" y="65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8" y="63"/>
                    <a:pt x="26" y="60"/>
                    <a:pt x="26" y="56"/>
                  </a:cubicBezTo>
                  <a:cubicBezTo>
                    <a:pt x="26" y="50"/>
                    <a:pt x="30" y="45"/>
                    <a:pt x="36" y="45"/>
                  </a:cubicBezTo>
                  <a:cubicBezTo>
                    <a:pt x="42" y="45"/>
                    <a:pt x="46" y="50"/>
                    <a:pt x="46" y="56"/>
                  </a:cubicBezTo>
                  <a:cubicBezTo>
                    <a:pt x="46" y="60"/>
                    <a:pt x="44" y="63"/>
                    <a:pt x="41" y="65"/>
                  </a:cubicBezTo>
                  <a:close/>
                  <a:moveTo>
                    <a:pt x="16" y="3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6" y="23"/>
                    <a:pt x="18" y="18"/>
                    <a:pt x="22" y="14"/>
                  </a:cubicBezTo>
                  <a:cubicBezTo>
                    <a:pt x="25" y="10"/>
                    <a:pt x="30" y="8"/>
                    <a:pt x="36" y="8"/>
                  </a:cubicBezTo>
                  <a:cubicBezTo>
                    <a:pt x="42" y="8"/>
                    <a:pt x="47" y="10"/>
                    <a:pt x="50" y="14"/>
                  </a:cubicBezTo>
                  <a:cubicBezTo>
                    <a:pt x="54" y="18"/>
                    <a:pt x="56" y="23"/>
                    <a:pt x="56" y="28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086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8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65A07EB-980B-482F-A0F1-A4C2A1D0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Citrix Cloud Demo</a:t>
            </a:r>
          </a:p>
        </p:txBody>
      </p:sp>
    </p:spTree>
    <p:extLst>
      <p:ext uri="{BB962C8B-B14F-4D97-AF65-F5344CB8AC3E}">
        <p14:creationId xmlns:p14="http://schemas.microsoft.com/office/powerpoint/2010/main" val="665616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1665" y="210572"/>
            <a:ext cx="11277599" cy="6492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VMware Horizon Cloud with On-Premises Infrastructure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91" y="859810"/>
            <a:ext cx="10076745" cy="5906030"/>
          </a:xfrm>
          <a:prstGeom prst="rect">
            <a:avLst/>
          </a:prstGeom>
        </p:spPr>
      </p:pic>
      <p:pic>
        <p:nvPicPr>
          <p:cNvPr id="4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C1475DF6-7E84-40E7-B263-64303CF06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132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1665" y="210572"/>
            <a:ext cx="11277599" cy="64923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VMware Horizon Cloud Node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5" y="1236645"/>
            <a:ext cx="10777818" cy="31033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1555" y="4435521"/>
            <a:ext cx="115804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Horizon Air Link (HAL) - </a:t>
            </a:r>
            <a:r>
              <a:rPr lang="en-US" sz="2800" dirty="0" err="1"/>
              <a:t>ssl</a:t>
            </a:r>
            <a:r>
              <a:rPr lang="en-US" sz="2800" dirty="0"/>
              <a:t> 443 socket outbound (1 only for now)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Unified Access Gateway - v2.9 (multiple)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Horizon Cloud Node Management </a:t>
            </a:r>
            <a:r>
              <a:rPr lang="en-US" sz="2800" dirty="0" smtClean="0"/>
              <a:t>appliance </a:t>
            </a:r>
            <a:r>
              <a:rPr lang="en-US" sz="2800" dirty="0"/>
              <a:t>(Smart Node) is single management appliance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/>
              <a:t>used to be 6 appliances to 1 (1 only for now)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5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45AEE8-825C-4ED5-9EF6-B2C168BBB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298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1665" y="210572"/>
            <a:ext cx="11277599" cy="64923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VMware Horizon Cloud with On-Premises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665" y="12146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09683" y="1214651"/>
            <a:ext cx="1117751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Must run on </a:t>
            </a:r>
            <a:r>
              <a:rPr lang="en-US" sz="2800" dirty="0" err="1"/>
              <a:t>vSAN</a:t>
            </a:r>
            <a:r>
              <a:rPr lang="en-US" sz="2800" dirty="0"/>
              <a:t>, </a:t>
            </a:r>
            <a:r>
              <a:rPr lang="en-US" sz="2800" dirty="0" err="1"/>
              <a:t>VxRail</a:t>
            </a:r>
            <a:r>
              <a:rPr lang="en-US" sz="2800" dirty="0"/>
              <a:t> or </a:t>
            </a:r>
            <a:r>
              <a:rPr lang="en-US" sz="2800" dirty="0" err="1"/>
              <a:t>vSAN</a:t>
            </a:r>
            <a:r>
              <a:rPr lang="en-US" sz="2800" dirty="0"/>
              <a:t> </a:t>
            </a:r>
            <a:r>
              <a:rPr lang="en-US" sz="2800" dirty="0" err="1"/>
              <a:t>ReadyNode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Connectors for </a:t>
            </a:r>
            <a:r>
              <a:rPr lang="en-US" sz="2800" dirty="0" err="1"/>
              <a:t>VxRail</a:t>
            </a:r>
            <a:r>
              <a:rPr lang="en-US" sz="2800" dirty="0"/>
              <a:t> on market place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Only Desktops (for now)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Based on JMP </a:t>
            </a:r>
            <a:r>
              <a:rPr lang="mr-IN" sz="2800" dirty="0"/>
              <a:t>–</a:t>
            </a:r>
            <a:r>
              <a:rPr lang="en-US" sz="2800" dirty="0"/>
              <a:t> just-in time platform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Instant Clones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App Volumes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User Environment Management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A5ABB665-0190-4EC0-AEA2-9BDB24241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00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93E5F07E-9DBF-4F89-BB9A-ED77295F7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55" y="643466"/>
            <a:ext cx="9504890" cy="4752445"/>
          </a:xfrm>
          <a:prstGeom prst="rect">
            <a:avLst/>
          </a:prstGeom>
        </p:spPr>
      </p:pic>
      <p:pic>
        <p:nvPicPr>
          <p:cNvPr id="9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34ED170B-9E34-4F5B-BF9D-6D2ED7B1C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001E99CE-69CC-48E9-9E9F-AB6967D1B77A}"/>
              </a:ext>
            </a:extLst>
          </p:cNvPr>
          <p:cNvSpPr txBox="1">
            <a:spLocks/>
          </p:cNvSpPr>
          <p:nvPr/>
        </p:nvSpPr>
        <p:spPr>
          <a:xfrm>
            <a:off x="838200" y="5534025"/>
            <a:ext cx="1051560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SBC Broker</a:t>
            </a:r>
            <a:endParaRPr lang="en-US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565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8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65A07EB-980B-482F-A0F1-A4C2A1D0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VMware Horizon Cloud Demo</a:t>
            </a:r>
          </a:p>
        </p:txBody>
      </p:sp>
    </p:spTree>
    <p:extLst>
      <p:ext uri="{BB962C8B-B14F-4D97-AF65-F5344CB8AC3E}">
        <p14:creationId xmlns:p14="http://schemas.microsoft.com/office/powerpoint/2010/main" val="84478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7" r="47027" b="60"/>
          <a:stretch/>
        </p:blipFill>
        <p:spPr>
          <a:xfrm>
            <a:off x="8945034" y="-2117"/>
            <a:ext cx="3246967" cy="6866468"/>
          </a:xfrm>
          <a:custGeom>
            <a:avLst/>
            <a:gdLst>
              <a:gd name="connsiteX0" fmla="*/ 18983 w 5725447"/>
              <a:gd name="connsiteY0" fmla="*/ 0 h 6886135"/>
              <a:gd name="connsiteX1" fmla="*/ 5725447 w 5725447"/>
              <a:gd name="connsiteY1" fmla="*/ 0 h 6886135"/>
              <a:gd name="connsiteX2" fmla="*/ 5725447 w 5725447"/>
              <a:gd name="connsiteY2" fmla="*/ 6886135 h 6886135"/>
              <a:gd name="connsiteX3" fmla="*/ 0 w 5725447"/>
              <a:gd name="connsiteY3" fmla="*/ 6886135 h 6886135"/>
              <a:gd name="connsiteX4" fmla="*/ 9602 w 5725447"/>
              <a:gd name="connsiteY4" fmla="*/ 6872632 h 6886135"/>
              <a:gd name="connsiteX5" fmla="*/ 1061486 w 5725447"/>
              <a:gd name="connsiteY5" fmla="*/ 3429000 h 6886135"/>
              <a:gd name="connsiteX6" fmla="*/ 169807 w 5725447"/>
              <a:gd name="connsiteY6" fmla="*/ 235264 h 68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5447" h="6886135">
                <a:moveTo>
                  <a:pt x="18983" y="0"/>
                </a:moveTo>
                <a:lnTo>
                  <a:pt x="5725447" y="0"/>
                </a:lnTo>
                <a:lnTo>
                  <a:pt x="5725447" y="6886135"/>
                </a:lnTo>
                <a:lnTo>
                  <a:pt x="0" y="6886135"/>
                </a:lnTo>
                <a:lnTo>
                  <a:pt x="9602" y="6872632"/>
                </a:lnTo>
                <a:cubicBezTo>
                  <a:pt x="673707" y="5889628"/>
                  <a:pt x="1061486" y="4704599"/>
                  <a:pt x="1061486" y="3429000"/>
                </a:cubicBezTo>
                <a:cubicBezTo>
                  <a:pt x="1061486" y="2259701"/>
                  <a:pt x="735644" y="1166507"/>
                  <a:pt x="169807" y="235264"/>
                </a:cubicBez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0" y="-1643"/>
            <a:ext cx="9660831" cy="13826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340" y="5487668"/>
            <a:ext cx="9660831" cy="1376619"/>
          </a:xfrm>
          <a:prstGeom prst="rect">
            <a:avLst/>
          </a:prstGeom>
          <a:solidFill>
            <a:srgbClr val="2F6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000" i="1" dirty="0"/>
              <a:t>“It was an opportunity to bring together like-minded people, network, </a:t>
            </a:r>
          </a:p>
          <a:p>
            <a:pPr lvl="1" algn="ctr"/>
            <a:r>
              <a:rPr lang="en-US" sz="2000" i="1" dirty="0"/>
              <a:t>share stories, and help each other.” </a:t>
            </a:r>
            <a:r>
              <a:rPr lang="mr-IN" sz="2000" i="1" dirty="0"/>
              <a:t>–</a:t>
            </a:r>
            <a:r>
              <a:rPr lang="en-US" sz="2000" i="1" dirty="0"/>
              <a:t> CUGC Member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478" y="1815494"/>
            <a:ext cx="92770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</a:rPr>
              <a:t>For the users, by the users</a:t>
            </a:r>
          </a:p>
          <a:p>
            <a:endParaRPr lang="en-US" sz="16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16,000+ members globally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60+ local user groups and special interest groups (SIGs)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Knowledge sharing, expert discussion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Networking at local meetings, conferences and technology events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Technical webinars, forums and blogs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Opportunities to share, learn, mentor and lead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9857708" y="464613"/>
            <a:ext cx="2446520" cy="1264024"/>
          </a:xfrm>
          <a:prstGeom prst="roundRect">
            <a:avLst/>
          </a:prstGeom>
          <a:solidFill>
            <a:srgbClr val="F9B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43494" y="496462"/>
            <a:ext cx="3274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82000"/>
                    </a:prstClr>
                  </a:outerShdw>
                </a:effectLst>
              </a:rPr>
              <a:t>Find us at the Community Hub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82000"/>
                    </a:prstClr>
                  </a:outerShdw>
                </a:effectLst>
              </a:rPr>
              <a:t>in Synergy Park!</a:t>
            </a:r>
          </a:p>
        </p:txBody>
      </p:sp>
    </p:spTree>
    <p:extLst>
      <p:ext uri="{BB962C8B-B14F-4D97-AF65-F5344CB8AC3E}">
        <p14:creationId xmlns:p14="http://schemas.microsoft.com/office/powerpoint/2010/main" val="1045283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 this session in the mobile app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353962" y="1042507"/>
            <a:ext cx="4458340" cy="4307416"/>
          </a:xfrm>
          <a:prstGeom prst="rect">
            <a:avLst/>
          </a:prstGeom>
          <a:ln>
            <a:noFill/>
          </a:ln>
        </p:spPr>
        <p:txBody>
          <a:bodyPr>
            <a:normAutofit fontScale="92500" lnSpcReduction="10000"/>
          </a:bodyPr>
          <a:lstStyle/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Surveys are based on entrance scanning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Once you scan in to a session, that session will pop up on the mobile app</a:t>
            </a: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Complete the survey on the mobile app</a:t>
            </a: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mobile app will show you pending feedback and completed feedback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Pending – surveys to take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Completed – completed surveys</a:t>
            </a:r>
          </a:p>
        </p:txBody>
      </p:sp>
      <p:pic>
        <p:nvPicPr>
          <p:cNvPr id="1026" name="083874A8-024D-4430-BFF0-D434F92A25ED" descr="083874A8-024D-4430-BFF0-D434F92A25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600" y="1043099"/>
            <a:ext cx="2421379" cy="430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98A28B23-0F8D-4FA7-A960-FB59CDF2F611" descr="98A28B23-0F8D-4FA7-A960-FB59CDF2F6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608" y="1076188"/>
            <a:ext cx="2424113" cy="431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/>
          <p:cNvSpPr/>
          <p:nvPr/>
        </p:nvSpPr>
        <p:spPr>
          <a:xfrm>
            <a:off x="4963305" y="4406027"/>
            <a:ext cx="1177707" cy="3002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811356" y="1339681"/>
            <a:ext cx="1178805" cy="6005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0059210" y="1339681"/>
            <a:ext cx="1178805" cy="6005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xmlns="" id="{F52F87BC-ECF9-4323-8E1C-FBD59A3DB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6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xmlns="" id="{82DBE6AA-5958-4127-86DB-5EC5CB2043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r="343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6A28334-5B6C-46F8-8C66-815A2B60BB77}"/>
              </a:ext>
            </a:extLst>
          </p:cNvPr>
          <p:cNvSpPr txBox="1"/>
          <p:nvPr/>
        </p:nvSpPr>
        <p:spPr>
          <a:xfrm>
            <a:off x="9732673" y="6870700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rgbClr val="FFFFFF"/>
                </a:solidFill>
                <a:hlinkClick r:id="rId4" tooltip="http://cvu-togo-diaspora.org/2010/09/15/togo-sequestration-des-leaders-de-lalternance/2551"/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nc-nd/3.0/"/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C94E6D1-7992-4F65-95F3-9F6D68C42A9C}"/>
              </a:ext>
            </a:extLst>
          </p:cNvPr>
          <p:cNvSpPr txBox="1"/>
          <p:nvPr/>
        </p:nvSpPr>
        <p:spPr>
          <a:xfrm>
            <a:off x="7260646" y="6870700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rgbClr val="FFFFFF"/>
                </a:solidFill>
                <a:hlinkClick r:id="rId6" tooltip="http://jinxipedia.blogspot.com/2011/05/its-sunday-dont-forget-to-have-good.html"/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nc-nd/3.0/"/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  <p:pic>
        <p:nvPicPr>
          <p:cNvPr id="26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56C2BA4D-6449-4D52-99D2-1A0B98497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you leave…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48930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Conference Surveys are available via email and in the Synergy Mobile app starting Thursday, May 25 at 9:00 a.m. ET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Those who provide feedback by Friday, May 26 at 6:00 p.m. ET will receive a $20 Amazon e-gift card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Watch sessions on demand beginning Friday, June 2 at </a:t>
            </a:r>
            <a:r>
              <a:rPr lang="en-US" sz="2400" u="sng" dirty="0">
                <a:solidFill>
                  <a:schemeClr val="tx1"/>
                </a:solidFill>
                <a:hlinkClick r:id="rId8"/>
              </a:rPr>
              <a:t>www.citrix.com/SynergyTV</a:t>
            </a:r>
            <a:endParaRPr lang="en-US" sz="2400" u="sng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Download presentations starting Friday, June 9 from your </a:t>
            </a:r>
            <a:r>
              <a:rPr lang="en-US" sz="2400" i="1" dirty="0">
                <a:solidFill>
                  <a:schemeClr val="tx1"/>
                </a:solidFill>
              </a:rPr>
              <a:t>My Synergy </a:t>
            </a:r>
            <a:r>
              <a:rPr lang="en-US" sz="2400" dirty="0">
                <a:solidFill>
                  <a:schemeClr val="tx1"/>
                </a:solidFill>
              </a:rPr>
              <a:t>Account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3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BCD32BAD-0A08-4097-BC26-9547F1D7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72" y="643466"/>
            <a:ext cx="10165656" cy="4752445"/>
          </a:xfrm>
          <a:prstGeom prst="rect">
            <a:avLst/>
          </a:prstGeom>
        </p:spPr>
      </p:pic>
      <p:pic>
        <p:nvPicPr>
          <p:cNvPr id="3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593C5A7A-BB85-4D25-A499-C0AF9063C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61F43BBF-633C-4ABC-8969-A863EF660A53}"/>
              </a:ext>
            </a:extLst>
          </p:cNvPr>
          <p:cNvSpPr txBox="1">
            <a:spLocks/>
          </p:cNvSpPr>
          <p:nvPr/>
        </p:nvSpPr>
        <p:spPr>
          <a:xfrm>
            <a:off x="838200" y="5534025"/>
            <a:ext cx="1051560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SBC Hypervisor</a:t>
            </a:r>
          </a:p>
        </p:txBody>
      </p:sp>
    </p:spTree>
    <p:extLst>
      <p:ext uri="{BB962C8B-B14F-4D97-AF65-F5344CB8AC3E}">
        <p14:creationId xmlns:p14="http://schemas.microsoft.com/office/powerpoint/2010/main" val="201317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2470F874-D5E5-41D3-A8AA-FB729060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98" y="643466"/>
            <a:ext cx="9457603" cy="4752445"/>
          </a:xfrm>
          <a:prstGeom prst="rect">
            <a:avLst/>
          </a:prstGeom>
        </p:spPr>
      </p:pic>
      <p:pic>
        <p:nvPicPr>
          <p:cNvPr id="4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F5C39178-4FAB-443C-A439-C175CB6D8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393EC7-76E7-415D-9CAD-91BB9455451B}"/>
              </a:ext>
            </a:extLst>
          </p:cNvPr>
          <p:cNvSpPr txBox="1">
            <a:spLocks/>
          </p:cNvSpPr>
          <p:nvPr/>
        </p:nvSpPr>
        <p:spPr>
          <a:xfrm>
            <a:off x="838200" y="5534025"/>
            <a:ext cx="1051560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VDI Broker</a:t>
            </a:r>
          </a:p>
        </p:txBody>
      </p:sp>
    </p:spTree>
    <p:extLst>
      <p:ext uri="{BB962C8B-B14F-4D97-AF65-F5344CB8AC3E}">
        <p14:creationId xmlns:p14="http://schemas.microsoft.com/office/powerpoint/2010/main" val="179202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DB13DCF0-2A55-47B8-A5A3-28386CD9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10" y="643466"/>
            <a:ext cx="9410780" cy="4752445"/>
          </a:xfrm>
          <a:prstGeom prst="rect">
            <a:avLst/>
          </a:prstGeom>
        </p:spPr>
      </p:pic>
      <p:pic>
        <p:nvPicPr>
          <p:cNvPr id="4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A6994016-D6A1-4093-927B-52ECB0832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97D029-729E-45AE-9980-78394E501CBA}"/>
              </a:ext>
            </a:extLst>
          </p:cNvPr>
          <p:cNvSpPr txBox="1">
            <a:spLocks/>
          </p:cNvSpPr>
          <p:nvPr/>
        </p:nvSpPr>
        <p:spPr>
          <a:xfrm>
            <a:off x="838200" y="5534025"/>
            <a:ext cx="1051560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VDI Hypervisor</a:t>
            </a:r>
          </a:p>
        </p:txBody>
      </p:sp>
    </p:spTree>
    <p:extLst>
      <p:ext uri="{BB962C8B-B14F-4D97-AF65-F5344CB8AC3E}">
        <p14:creationId xmlns:p14="http://schemas.microsoft.com/office/powerpoint/2010/main" val="20261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6" name="Picture 15" descr="A group of people posing for a photo&#10;&#10;Description generated with high confidence">
            <a:extLst>
              <a:ext uri="{FF2B5EF4-FFF2-40B4-BE49-F238E27FC236}">
                <a16:creationId xmlns:a16="http://schemas.microsoft.com/office/drawing/2014/main" xmlns="" id="{5772A760-1245-4EE2-AA03-387ED5B7C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5" y="122194"/>
            <a:ext cx="7554541" cy="6610223"/>
          </a:xfrm>
          <a:prstGeom prst="rect">
            <a:avLst/>
          </a:prstGeom>
        </p:spPr>
      </p:pic>
      <p:pic>
        <p:nvPicPr>
          <p:cNvPr id="8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39C52A58-F98E-4EBD-AA4D-99BF7A3AB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5D770A21-F70C-40CE-92EC-02E504AED2A9}"/>
              </a:ext>
            </a:extLst>
          </p:cNvPr>
          <p:cNvSpPr txBox="1">
            <a:spLocks/>
          </p:cNvSpPr>
          <p:nvPr/>
        </p:nvSpPr>
        <p:spPr>
          <a:xfrm>
            <a:off x="8705850" y="640079"/>
            <a:ext cx="2854618" cy="5574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that vTax…</a:t>
            </a:r>
          </a:p>
        </p:txBody>
      </p:sp>
    </p:spTree>
    <p:extLst>
      <p:ext uri="{BB962C8B-B14F-4D97-AF65-F5344CB8AC3E}">
        <p14:creationId xmlns:p14="http://schemas.microsoft.com/office/powerpoint/2010/main" val="110803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08F4F80-6ECF-4362-A937-2DBB20C122E7}"/>
              </a:ext>
            </a:extLst>
          </p:cNvPr>
          <p:cNvSpPr txBox="1">
            <a:spLocks/>
          </p:cNvSpPr>
          <p:nvPr/>
        </p:nvSpPr>
        <p:spPr>
          <a:xfrm>
            <a:off x="804671" y="2600324"/>
            <a:ext cx="6405753" cy="3277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Both XenDesktop &amp; Horizon include the hypervisor!</a:t>
            </a:r>
          </a:p>
        </p:txBody>
      </p:sp>
    </p:spTree>
    <p:extLst>
      <p:ext uri="{BB962C8B-B14F-4D97-AF65-F5344CB8AC3E}">
        <p14:creationId xmlns:p14="http://schemas.microsoft.com/office/powerpoint/2010/main" val="3951001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C4157B-F1E2-4068-A3C2-F6C10C48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10" y="643466"/>
            <a:ext cx="9410780" cy="4752445"/>
          </a:xfrm>
          <a:prstGeom prst="rect">
            <a:avLst/>
          </a:prstGeom>
        </p:spPr>
      </p:pic>
      <p:pic>
        <p:nvPicPr>
          <p:cNvPr id="4" name="Picture 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A6994016-D6A1-4093-927B-52ECB0832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14" y="157585"/>
            <a:ext cx="1395469" cy="5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97D029-729E-45AE-9980-78394E501CBA}"/>
              </a:ext>
            </a:extLst>
          </p:cNvPr>
          <p:cNvSpPr txBox="1">
            <a:spLocks/>
          </p:cNvSpPr>
          <p:nvPr/>
        </p:nvSpPr>
        <p:spPr>
          <a:xfrm>
            <a:off x="838200" y="5534025"/>
            <a:ext cx="10515600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Provisioning Methods</a:t>
            </a:r>
          </a:p>
        </p:txBody>
      </p:sp>
    </p:spTree>
    <p:extLst>
      <p:ext uri="{BB962C8B-B14F-4D97-AF65-F5344CB8AC3E}">
        <p14:creationId xmlns:p14="http://schemas.microsoft.com/office/powerpoint/2010/main" val="1456174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3E3E656-CFF8-4EC2-8783-48904658A3DC}">
  <we:reference id="c5e7663d-c73a-4808-9ab1-6bb72fbf3708" version="1.0.0.0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1147</Words>
  <Application>Microsoft Macintosh PowerPoint</Application>
  <PresentationFormat>Widescreen</PresentationFormat>
  <Paragraphs>318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.AppleSystemUIFont</vt:lpstr>
      <vt:lpstr>Arial</vt:lpstr>
      <vt:lpstr>Arial Black</vt:lpstr>
      <vt:lpstr>Calibri</vt:lpstr>
      <vt:lpstr>Calibri Light</vt:lpstr>
      <vt:lpstr>Lato</vt:lpstr>
      <vt:lpstr>Lucida Grande</vt:lpstr>
      <vt:lpstr>Mangal</vt:lpstr>
      <vt:lpstr>MS PGothic</vt:lpstr>
      <vt:lpstr>ＭＳ Ｐゴシック</vt:lpstr>
      <vt:lpstr>Tahoma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Since our session last year…</vt:lpstr>
      <vt:lpstr>PowerPoint Presentation</vt:lpstr>
      <vt:lpstr>Know your provisioning/image management options</vt:lpstr>
      <vt:lpstr>Image Management and Provisioning Methods</vt:lpstr>
      <vt:lpstr>Image Management and Provisioning Methods OS Support</vt:lpstr>
      <vt:lpstr>Hypervisor Integration Methods</vt:lpstr>
      <vt:lpstr>PVS Wizards vs Scripted</vt:lpstr>
      <vt:lpstr>PVS Wizards vs Scripted</vt:lpstr>
      <vt:lpstr>Simplicity…</vt:lpstr>
      <vt:lpstr>Convenience… </vt:lpstr>
      <vt:lpstr>Remote Access…</vt:lpstr>
      <vt:lpstr>The Cloud...</vt:lpstr>
      <vt:lpstr>PowerPoint Presentation</vt:lpstr>
      <vt:lpstr>PowerPoint Presentation</vt:lpstr>
      <vt:lpstr>Citrix Cloud Demo</vt:lpstr>
      <vt:lpstr>VMware Horizon Cloud with On-Premises Infrastructure</vt:lpstr>
      <vt:lpstr>VMware Horizon Cloud Node</vt:lpstr>
      <vt:lpstr>VMware Horizon Cloud with On-Premises</vt:lpstr>
      <vt:lpstr>VMware Horizon Cloud Demo</vt:lpstr>
      <vt:lpstr>PowerPoint Presentation</vt:lpstr>
      <vt:lpstr>Rate this session in the mobile app</vt:lpstr>
      <vt:lpstr>Before you leave…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Jarian</dc:creator>
  <cp:lastModifiedBy>Eduardo Molina</cp:lastModifiedBy>
  <cp:revision>78</cp:revision>
  <dcterms:created xsi:type="dcterms:W3CDTF">2017-05-24T15:18:03Z</dcterms:created>
  <dcterms:modified xsi:type="dcterms:W3CDTF">2017-05-31T04:22:56Z</dcterms:modified>
</cp:coreProperties>
</file>